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תהילים קל״ז</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על נהרות בבל</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1261 · תהילים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«על נהרות בבל» (תהילים קל״ז)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«תהילים»</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ורד"ק</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יושבים על נהרות בבל, בוכים, ותולים כינורות על הערבים.</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השובים דורשים שיר ציון, והמשורר: ״איך נשיר את שיר ה׳ על אדמת נכר״.</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״אם אשכחך ירושלים תשכח ימיני״.</a:t>
            </a:r>
          </a:p>
        </p:txBody>
      </p:sp>
      <p:sp>
        <p:nvSpPr>
          <p:cNvPr id="11" name="TextBox 10"/>
          <p:cNvSpPr txBox="1"/>
          <p:nvPr/>
        </p:nvSpPr>
        <p:spPr>
          <a:xfrm>
            <a:off x="176688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4</a:t>
            </a:r>
          </a:p>
        </p:txBody>
      </p:sp>
      <p:sp>
        <p:nvSpPr>
          <p:cNvPr id="12" name="TextBox 11"/>
          <p:cNvSpPr txBox="1"/>
          <p:nvPr/>
        </p:nvSpPr>
        <p:spPr>
          <a:xfrm>
            <a:off x="91409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קללה על אדום ועל בבל.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תהילים קל"ז, ג'</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כִּי שָׁם שְׁאֵלוּנוּ שׁוֹבֵינוּ</a:t>
            </a:r>
            <a:r>
              <a:rPr sz="4100" b="0" i="0" lang="he-IL">
                <a:solidFill>
                  <a:srgbClr val="FFFFFF"/>
                </a:solidFill>
                <a:latin typeface="Frank Ruhl Libre"/>
                <a:cs typeface="Frank Ruhl Libre"/>
                <a:ea typeface="Frank Ruhl Libre"/>
              </a:rPr>
              <a:t> דִּבְרֵי־שִׁיר וְתוֹלָלֵינוּ שִׂמְחָה שִׁירוּ לָנוּ מִשִּׁיר צִיּוֹן</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לפי טקסטולוגיה, בניגוד לקינה באיכה, במזמור אין תיאור פיזי של החורבן, אך ניכרת החוויה הטראומטית של עזיבת העיר והארץ.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תהילים קל"ז, 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תִּדְבַּק־לְשׁוֹנִי לְחִכִּי אִם־לֹא אֶזְכְּרֵכִי אִם־לֹא אַעֲלֶה אֶת־יְרוּשָׁלַ͏ִם עַל </a:t>
            </a:r>
            <a:r>
              <a:rPr sz="4100" b="1" i="0" lang="he-IL">
                <a:solidFill>
                  <a:srgbClr val="FFD166"/>
                </a:solidFill>
                <a:latin typeface="Frank Ruhl Libre"/>
                <a:cs typeface="Frank Ruhl Libre"/>
                <a:ea typeface="Frank Ruhl Libre"/>
              </a:rPr>
              <a:t>רֹאשׁ שִׂמְחָתִי</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״אם אשכחך ירושלם תשכח ימיני תדבק לשוני לחכי אם לא אזכרכי אם לא אעלה את ירושלם על ראש שמחתי״.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תהילים קל"ז, ח'</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בַּת־בָּבֶל הַשְּׁדוּדָה אַשְׁרֵי שֶׁיְשַׁלֶּם־לָךְ אֶת</a:t>
            </a:r>
            <a:r>
              <a:rPr sz="4100" b="0" i="0" lang="he-IL">
                <a:solidFill>
                  <a:srgbClr val="FFFFFF"/>
                </a:solidFill>
                <a:latin typeface="Frank Ruhl Libre"/>
                <a:cs typeface="Frank Ruhl Libre"/>
                <a:ea typeface="Frank Ruhl Libre"/>
              </a:rPr>
              <a:t>־גְּמוּלֵךְ שֶׁגָּמַלְתְּ לָנוּ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״זכר ה׳ לבני אדום את יום ירושלם האמרים ערו ערו עד היסוד 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תהילים קל"ז, א'</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עַל־נַהֲרוֹת בָּבֶל שָׁם יָשַׁבְנוּ גַּם־בָּכִינוּ</a:t>
            </a:r>
            <a:r>
              <a:rPr sz="4100" b="0" i="0" lang="he-IL">
                <a:solidFill>
                  <a:srgbClr val="FFFFFF"/>
                </a:solidFill>
                <a:latin typeface="Frank Ruhl Libre"/>
                <a:cs typeface="Frank Ruhl Libre"/>
                <a:ea typeface="Frank Ruhl Libre"/>
              </a:rPr>
              <a:t> בְּזָכְרֵנוּ אֶת־צִיּוֹן</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לפי טקסטולוגיה, בניגוד לקינה באיכה, במזמור אין תיאור פיזי של החורבן, אך ניכרת החוויה הטראומטית של עזיבת העיר והארץ.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שובינו</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מל׳ שבי.</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ותוללנו</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מל׳ הוללות ולעג וכן מהוללי בי נשבעו (לעיל ק״ב).</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על ראש</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כמו בראש וכן עמדתם על חרבכם (יחזקאל ל״ג:כ״ו) ומשפטו בחרבכם.</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בת בבל</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עדת בבל.</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השדודה</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מלשון שדידה וגזל.</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שגמלת</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לפעמים יאמר לשון גמול על תחלת עשיית הרעה וכן ואם גומלים אתם עלי (יואל ד׳:ד׳).</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206922"/>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תהילים קל"ז, ג'</a:t>
            </a:r>
          </a:p>
        </p:txBody>
      </p:sp>
      <p:sp>
        <p:nvSpPr>
          <p:cNvPr id="6" name="TextBox 5"/>
          <p:cNvSpPr txBox="1"/>
          <p:nvPr/>
        </p:nvSpPr>
        <p:spPr>
          <a:xfrm>
            <a:off x="1080674" y="2638722"/>
            <a:ext cx="9948100" cy="1567755"/>
          </a:xfrm>
          <a:prstGeom prst="rect">
            <a:avLst/>
          </a:prstGeom>
          <a:noFill/>
        </p:spPr>
        <p:txBody>
          <a:bodyPr wrap="square" lIns="0" rIns="0" tIns="0" bIns="0" anchor="t"/>
          <a:lstStyle/>
          <a:p>
            <a:pPr algn="r" rtl="1">
              <a:lnSpc>
                <a:spcPts val="4115"/>
              </a:lnSpc>
            </a:pPr>
            <a:r>
              <a:rPr sz="2550" b="1" i="0" lang="he-IL">
                <a:solidFill>
                  <a:srgbClr val="FFD166"/>
                </a:solidFill>
                <a:latin typeface="Noto Serif Hebrew"/>
                <a:cs typeface="Noto Serif Hebrew"/>
                <a:ea typeface="Noto Serif Hebrew"/>
              </a:rPr>
              <a:t>וְתוֹלָלֵינוּ שִׂמְחָה</a:t>
            </a:r>
            <a:r>
              <a:rPr sz="2550" b="0" i="0" lang="he-IL">
                <a:solidFill>
                  <a:srgbClr val="FFFFFF"/>
                </a:solidFill>
                <a:latin typeface="Noto Serif Hebrew"/>
                <a:cs typeface="Noto Serif Hebrew"/>
                <a:ea typeface="Noto Serif Hebrew"/>
              </a:rPr>
              <a:t>. מִינֵי כְּלֵי זֶמֶר עַל שֵׁם שֶׁהֵם תּוֹלִין (שֶׁתּוֹלִין) אוֹתָם, כָּךְ פֵּרְשׁוּ מְנַחֵם, וְתוֹלָלֵינוּ שִׂמְחָה וְתוֹלָלֵינוּ שֶׁל שִׂמְחָה. וְיֵשׁ לִפְתֹּר תּוֹלָלֵינוּ אוֹיְבֵינוּ שֶׁהֵם מְהוֹלְלִים וּמְשַׁטִּים בָּנוּ לְשׁוֹן ״וּמְהוֹלְלַי בִּי נִשְׁבָּעוּ״ (תהלים קב:ט):</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«וְתוֹלָלֵינוּ שִׂמְחָה»?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רד"ק</a:t>
            </a:r>
          </a:p>
        </p:txBody>
      </p:sp>
      <p:sp>
        <p:nvSpPr>
          <p:cNvPr id="5" name="TextBox 4"/>
          <p:cNvSpPr txBox="1"/>
          <p:nvPr/>
        </p:nvSpPr>
        <p:spPr>
          <a:xfrm>
            <a:off x="1080674" y="20764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רד"ק על תהילים קל"ז, ו'</a:t>
            </a:r>
          </a:p>
        </p:txBody>
      </p:sp>
      <p:sp>
        <p:nvSpPr>
          <p:cNvPr id="6" name="TextBox 5"/>
          <p:cNvSpPr txBox="1"/>
          <p:nvPr/>
        </p:nvSpPr>
        <p:spPr>
          <a:xfrm>
            <a:off x="1080674" y="2508250"/>
            <a:ext cx="9948100" cy="18288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אם לא אזכרך</a:t>
            </a:r>
            <a:r>
              <a:rPr sz="3000" b="0" i="0" lang="he-IL">
                <a:solidFill>
                  <a:srgbClr val="FFFFFF"/>
                </a:solidFill>
                <a:latin typeface="Noto Serif Hebrew"/>
                <a:cs typeface="Noto Serif Hebrew"/>
                <a:ea typeface="Noto Serif Hebrew"/>
              </a:rPr>
              <a:t>. אזכור חורבנך, ואתאבל עליו ולא אשיר על ראש שמחתי כשאשמח בשום שמחה אזכור אבל ירושלים ואעליהו על ראש השמחה.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א׳–ד׳ («בבל וכינורות»).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ה׳–ו׳ («אם אשכחך»).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ז׳–ט׳ («קללת אדום ובבל»).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מדוע לדעתך נהפכה ההכרזה "אם אשכחך ירושלים תשכח ימיני" להכרזה מכוננת בחיי העם היהודי?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על נהרות בבל</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בבל וכינורות</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אם אשכחך</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קללת אדום ובבל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תשע"ח (שאלון 1281))</a:t>
            </a:r>
          </a:p>
          <a:p>
            <a:pPr algn="r" rtl="1">
              <a:lnSpc>
                <a:spcPts val="3000"/>
              </a:lnSpc>
            </a:pPr>
            <a:r>
              <a:rPr sz="2000" b="0" i="0" lang="he-IL">
                <a:solidFill>
                  <a:srgbClr val="FFFFFF"/>
                </a:solidFill>
                <a:latin typeface="IBM Plex Sans Hebrew"/>
                <a:cs typeface="IBM Plex Sans Hebrew"/>
                <a:ea typeface="IBM Plex Sans Hebrew"/>
              </a:rPr>
              <a:t>9. קרא תהלים, קל"ז, 1-6.</a:t>
            </a:r>
          </a:p>
          <a:p>
            <a:pPr algn="r" rtl="1">
              <a:lnSpc>
                <a:spcPts val="3000"/>
              </a:lnSpc>
            </a:pPr>
            <a:r>
              <a:rPr sz="2000" b="0" i="0" lang="he-IL">
                <a:solidFill>
                  <a:srgbClr val="FFFFFF"/>
                </a:solidFill>
                <a:latin typeface="IBM Plex Sans Hebrew"/>
                <a:cs typeface="IBM Plex Sans Hebrew"/>
                <a:ea typeface="IBM Plex Sans Hebrew"/>
              </a:rPr>
              <a:t>א עַל-נַהֲרוֹת, בָּבֶל--שָׁם יָשַׁבְנוּ, גַּם-בָּכִינוּ: בְּזָכְרֵנוּ, אֶת-צִיּוֹן.</a:t>
            </a:r>
          </a:p>
          <a:p>
            <a:pPr algn="r" rtl="1">
              <a:lnSpc>
                <a:spcPts val="3000"/>
              </a:lnSpc>
            </a:pPr>
            <a:r>
              <a:rPr sz="2000" b="0" i="0" lang="he-IL">
                <a:solidFill>
                  <a:srgbClr val="FFFFFF"/>
                </a:solidFill>
                <a:latin typeface="IBM Plex Sans Hebrew"/>
                <a:cs typeface="IBM Plex Sans Hebrew"/>
                <a:ea typeface="IBM Plex Sans Hebrew"/>
              </a:rPr>
              <a:t>ב עַל-עֲרָבִים בְּתוֹכָהּ--תָּלִינוּ, כִּנֹּרוֹתֵינוּ.</a:t>
            </a:r>
          </a:p>
          <a:p>
            <a:pPr algn="r" rtl="1">
              <a:lnSpc>
                <a:spcPts val="3000"/>
              </a:lnSpc>
            </a:pPr>
            <a:r>
              <a:rPr sz="2000" b="0" i="0" lang="he-IL">
                <a:solidFill>
                  <a:srgbClr val="FFFFFF"/>
                </a:solidFill>
                <a:latin typeface="IBM Plex Sans Hebrew"/>
                <a:cs typeface="IBM Plex Sans Hebrew"/>
                <a:ea typeface="IBM Plex Sans Hebrew"/>
              </a:rPr>
              <a:t>ג כִּי שָׁם שְׁאֵלוּנוּ שׁוֹבֵינוּ דִּבְרֵי-שִׁיר, וְתוֹלָלֵינוּ שִׂמְחָה--שִׁירוּ לָנוּ, מִשִּׁיר צִיּוֹן.</a:t>
            </a:r>
          </a:p>
          <a:p>
            <a:pPr algn="r" rtl="1">
              <a:lnSpc>
                <a:spcPts val="3000"/>
              </a:lnSpc>
            </a:pPr>
            <a:r>
              <a:rPr sz="2000" b="0" i="0" lang="he-IL">
                <a:solidFill>
                  <a:srgbClr val="FFFFFF"/>
                </a:solidFill>
                <a:latin typeface="IBM Plex Sans Hebrew"/>
                <a:cs typeface="IBM Plex Sans Hebrew"/>
                <a:ea typeface="IBM Plex Sans Hebrew"/>
              </a:rPr>
              <a:t>ד אֵיךְ נָשִׁיר אֶת-שִׁיר-יְהוָה--עַל, אַדְמַת נֵכָר.</a:t>
            </a:r>
          </a:p>
          <a:p>
            <a:pPr algn="r" rtl="1">
              <a:lnSpc>
                <a:spcPts val="3000"/>
              </a:lnSpc>
            </a:pPr>
            <a:r>
              <a:rPr sz="2000" b="0" i="0" lang="he-IL">
                <a:solidFill>
                  <a:srgbClr val="FFFFFF"/>
                </a:solidFill>
                <a:latin typeface="IBM Plex Sans Hebrew"/>
                <a:cs typeface="IBM Plex Sans Hebrew"/>
                <a:ea typeface="IBM Plex Sans Hebrew"/>
              </a:rPr>
              <a:t>ה אִם-אֶשְׁכָּחֵךְ יְרוּשָׁלִָם--תִּשְׁכַּח יְמִינִי.</a:t>
            </a:r>
          </a:p>
          <a:p>
            <a:pPr algn="r" rtl="1">
              <a:lnSpc>
                <a:spcPts val="3000"/>
              </a:lnSpc>
            </a:pPr>
            <a:r>
              <a:rPr sz="2000" b="0" i="0" lang="he-IL">
                <a:solidFill>
                  <a:srgbClr val="FFFFFF"/>
                </a:solidFill>
                <a:latin typeface="IBM Plex Sans Hebrew"/>
                <a:cs typeface="IBM Plex Sans Hebrew"/>
                <a:ea typeface="IBM Plex Sans Hebrew"/>
              </a:rPr>
              <a:t>ו תִּדְבַּק-לְשׁוֹנִי, לְחִכִּי--אִם-לֹא אֶזְכְּרֵכִי: אִם-לֹא אַעֲלֶה, אֶת-יְרוּשָׁלִַם--עַל, רֹאשׁ שִׂמְחָתִי.</a:t>
            </a:r>
          </a:p>
          <a:p>
            <a:pPr algn="r" rtl="1">
              <a:lnSpc>
                <a:spcPts val="3000"/>
              </a:lnSpc>
            </a:pPr>
            <a:r>
              <a:rPr sz="2000" b="0" i="0" lang="he-IL">
                <a:solidFill>
                  <a:srgbClr val="FFFFFF"/>
                </a:solidFill>
                <a:latin typeface="IBM Plex Sans Hebrew"/>
                <a:cs typeface="IBM Plex Sans Hebrew"/>
                <a:ea typeface="IBM Plex Sans Hebrew"/>
              </a:rPr>
              <a:t>א. קרא גם דברים, ו', 4, 10-12. בשני הקטעים האלה בא לידי ביטוי חשש שעם ישראל ישכח את עברו.</a:t>
            </a:r>
          </a:p>
          <a:p>
            <a:pPr algn="r" rtl="1">
              <a:lnSpc>
                <a:spcPts val="3000"/>
              </a:lnSpc>
            </a:pPr>
            <a:r>
              <a:rPr sz="2000" b="0" i="0" lang="he-IL">
                <a:solidFill>
                  <a:srgbClr val="FFFFFF"/>
                </a:solidFill>
                <a:latin typeface="IBM Plex Sans Hebrew"/>
                <a:cs typeface="IBM Plex Sans Hebrew"/>
                <a:ea typeface="IBM Plex Sans Hebrew"/>
              </a:rPr>
              <a:t>על פי כל אחד מן הקטעים, הסבר מה עלול להוביל את העם לשכוח את עברו.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א׳–ד׳ («בבל וכינורות»).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לפי טקסטולוגיה, בניגוד לקינה באיכה, במזמור אין תיאור פיזי של החורבן, אך ניכרת החוויה הטראומטית של עזיבת העיר והארץ. המזמור פותח בתיאור מקום וזמן: ״על נהרות בבל שם ישבנו גם בכינו בזכרנו את ציון״.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ה׳–ו׳ («אם אשכחך»).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״אם אשכחך ירושלם תשכח ימיני תדבק לשוני לחכי אם לא אזכרכי אם לא אעלה את ירושלם על ראש שמחתי״. זו שבועה: אם ישכח את העיר, שידו תיכשל ולשונו תידבק.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ז׳–ט׳ («קללת אדום ובבל»).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״זכר ה׳ לבני אדום את יום ירושלם האמרים ערו ערו עד היסוד בה״. לפי טקסטולוגיה, בני אדום הם סמל לאויבי ישראל בכל הדורות. בתלמוד קוראים לרומא אדום הרשעה. האויבים מעודדים זה את זה להרוס את העיר עד היסוד.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(1/2)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תגובות על החורבן ושיבת ציון</a:t>
            </a:r>
          </a:p>
          <a:p>
            <a:pPr algn="r" rtl="1">
              <a:lnSpc>
                <a:spcPts val="2850"/>
              </a:lnSpc>
            </a:pPr>
            <a:r>
              <a:rPr sz="1900" b="0" i="0" lang="he-IL">
                <a:solidFill>
                  <a:srgbClr val="FFFFFF"/>
                </a:solidFill>
                <a:latin typeface="IBM Plex Sans Hebrew"/>
                <a:cs typeface="IBM Plex Sans Hebrew"/>
                <a:ea typeface="IBM Plex Sans Hebrew"/>
              </a:rPr>
              <a:t>שאלה 9</a:t>
            </a:r>
          </a:p>
          <a:p>
            <a:pPr algn="r" rtl="1">
              <a:lnSpc>
                <a:spcPts val="2850"/>
              </a:lnSpc>
            </a:pPr>
            <a:r>
              <a:rPr sz="1900" b="0" i="0" lang="he-IL">
                <a:solidFill>
                  <a:srgbClr val="FFFFFF"/>
                </a:solidFill>
                <a:latin typeface="IBM Plex Sans Hebrew"/>
                <a:cs typeface="IBM Plex Sans Hebrew"/>
                <a:ea typeface="IBM Plex Sans Hebrew"/>
              </a:rPr>
              <a:t>סעיף א'</a:t>
            </a:r>
          </a:p>
          <a:p>
            <a:pPr algn="r" rtl="1">
              <a:lnSpc>
                <a:spcPts val="2850"/>
              </a:lnSpc>
            </a:pPr>
            <a:r>
              <a:rPr sz="1900" b="0" i="0" lang="he-IL">
                <a:solidFill>
                  <a:srgbClr val="FFFFFF"/>
                </a:solidFill>
                <a:latin typeface="IBM Plex Sans Hebrew"/>
                <a:cs typeface="IBM Plex Sans Hebrew"/>
                <a:ea typeface="IBM Plex Sans Hebrew"/>
              </a:rPr>
              <a:t>על פי תהלים קל"ז, מה שעלול להוביל את העם לשכוח את עברו הוא: הגלות. עצם היות העם בגלות, בארץ נכר, מחוץ לארצו, עלול להוביל אותו לשכוח את ארץ מולדתו, את עיר בירתו ואת אמונתו.</a:t>
            </a:r>
          </a:p>
          <a:p>
            <a:pPr algn="r" rtl="1">
              <a:lnSpc>
                <a:spcPts val="2850"/>
              </a:lnSpc>
            </a:pPr>
            <a:r>
              <a:rPr sz="1900" b="0" i="0" lang="he-IL">
                <a:solidFill>
                  <a:srgbClr val="FFFFFF"/>
                </a:solidFill>
                <a:latin typeface="IBM Plex Sans Hebrew"/>
                <a:cs typeface="IBM Plex Sans Hebrew"/>
                <a:ea typeface="IBM Plex Sans Hebrew"/>
              </a:rPr>
              <a:t>על פי דברים ו', 12-4, מה שעלול להוביל את העם לשכוח את עברו הוא: כניסתו לארץ ישראל, הבנויה, החצובה, ומלאת כל טוב. עובדות אלה יכולות לגרום לעם לשכוח את ה', שהציל אותו מיד מצרים, גאל אותו והביא אותו אל ארצו. מצבה של ארץ ישראל בעת הכניסה לארץ, עלולה לגרום לעם לנטוש את אמונתו בה' ולהאמין באלוהי הכנענים (תושבי הארץ לפני בני ישראל). זאת משום שניתן יהיה בטעות לחשוב, שבזכותם (אלוהי הכנענים) הארץ מלאה בכל טוב, ומוכנה בעבור עם ישראל.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(2/2)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סעיף ב'</a:t>
            </a:r>
          </a:p>
          <a:p>
            <a:pPr algn="r" rtl="1">
              <a:lnSpc>
                <a:spcPts val="2850"/>
              </a:lnSpc>
            </a:pPr>
            <a:r>
              <a:rPr sz="1900" b="0" i="0" lang="he-IL">
                <a:solidFill>
                  <a:srgbClr val="FFFFFF"/>
                </a:solidFill>
                <a:latin typeface="IBM Plex Sans Hebrew"/>
                <a:cs typeface="IBM Plex Sans Hebrew"/>
                <a:ea typeface="IBM Plex Sans Hebrew"/>
              </a:rPr>
              <a:t>תתקבלנה תשובות שונות ומנומקות, למשל: לפי דעתי, ההכרזה "אם אשכחך ירושלים..." הפכה להכרזה מכוננת בחיי העם היהודי, כיוון שהיא מדגישה את הבטחתו של העם היהודי לזכור בכל עת (ובעיקר בעתות משמחות, כגון חתונה, בה נהוג לומר מילים אלה) את חורבנה של ירושלים. ההכרזה מצהירה שכל עוד העם היהודי חי וקיים, זיכרון ירושלים והארץ לא יימחק מזיכרונו ומתפילותיו.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על נהרות בבל – שאלון 1261</dc:title>
  <dc:subject/>
  <dc:creator/>
  <cp:keywords/>
  <dc:description/>
  <cp:lastModifiedBy/>
  <cp:revision>1</cp:revision>
  <dcterms:created xsi:type="dcterms:W3CDTF">2013-01-27T09:14:16Z</dcterms:created>
  <dcterms:modified xsi:type="dcterms:W3CDTF">2013-01-27T09:15:58Z</dcterms:modified>
  <cp:category/>
</cp:coreProperties>
</file>