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9275" y="1397000"/>
            <a:ext cx="588645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תהילים כ״ג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9275" y="1841500"/>
            <a:ext cx="5886450" cy="2667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7559"/>
              </a:lnSpc>
            </a:pPr>
            <a:r>
              <a:rPr sz="70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ה׳ רועי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91116" y="4508500"/>
            <a:ext cx="218013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שאלון 1261 · תהילים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46482" y="508000"/>
            <a:ext cx="54381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15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46250"/>
            <a:ext cx="5978017" cy="876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375"/>
              </a:lnSpc>
            </a:pPr>
            <a:r>
              <a:rPr sz="2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נכיר את הסיפור «ה׳ רועי» (תהילים כ״ג)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099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14650"/>
            <a:ext cx="5978017" cy="876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375"/>
              </a:lnSpc>
            </a:pPr>
            <a:r>
              <a:rPr sz="2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נבחן כיצד הסיפור מבטא את התמה «תהילים»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783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3050"/>
            <a:ext cx="5978017" cy="876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375"/>
              </a:lnSpc>
            </a:pPr>
            <a:r>
              <a:rPr sz="2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נקרא פסוקי מפתח ונעמיק בפירוש רש"י ורד"ק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3467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251450"/>
            <a:ext cx="5978017" cy="876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375"/>
              </a:lnSpc>
            </a:pPr>
            <a:r>
              <a:rPr sz="2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38966" y="508000"/>
            <a:ext cx="35133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6705" y="1917700"/>
            <a:ext cx="4826889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דוד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6705" y="2476500"/>
            <a:ext cx="4826889" cy="360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זהו דימוי שדוד, שהיה רועה צאן, מכיר מקרוב.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8405" y="1917700"/>
            <a:ext cx="4826889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דואג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8405" y="2476500"/>
            <a:ext cx="4826889" cy="360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הדימוי מציג את האל כמי שדואג לצרכים הבסיסיים ומחזיר את הנפש למקומה.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38966" y="508000"/>
            <a:ext cx="35133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10762" y="18669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70482" y="2425700"/>
            <a:ext cx="2213959" cy="1295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ה׳ רועה (פסוקים א׳–ג׳)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9787" y="18669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9507" y="2425700"/>
            <a:ext cx="2213959" cy="1295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גיא צלמות (פסוקים ד׳–ד׳)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68812" y="18669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28532" y="2425700"/>
            <a:ext cx="2213959" cy="1295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השולחן והבית (פסוקים ה׳–ו׳)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63000" y="508000"/>
            <a:ext cx="172729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תהילים כ"ג,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245" y="3036887"/>
            <a:ext cx="928751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מִזְמוֹר לְדָוִד ה' </a:t>
            </a:r>
            <a:r>
              <a:rPr sz="4100" b="1" i="0" lang="he-IL">
                <a:solidFill>
                  <a:srgbClr val="7A1D10"/>
                </a:solidFill>
                <a:latin typeface="Frank Ruhl Libre"/>
                <a:cs typeface="Frank Ruhl Libre"/>
                <a:ea typeface="Frank Ruhl Libre"/>
              </a:rPr>
              <a:t>רֹעִי לֹא אֶחְסָר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1" lang="he-IL">
                <a:solidFill>
                  <a:srgbClr val="5B3D22"/>
                </a:solidFill>
                <a:latin typeface="David Libre"/>
                <a:cs typeface="David Libre"/>
                <a:ea typeface="David Libre"/>
              </a:rPr>
              <a:t>״מזמור לדוד ה׳ רעי לא אחסר״.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46927" y="508000"/>
            <a:ext cx="174337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תהילים כ"ג, ד'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245" y="2581275"/>
            <a:ext cx="928751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7A1D10"/>
                </a:solidFill>
                <a:latin typeface="Frank Ruhl Libre"/>
                <a:cs typeface="Frank Ruhl Libre"/>
                <a:ea typeface="Frank Ruhl Libre"/>
              </a:rPr>
              <a:t>גַּם כִּי־אֵלֵךְ בְּגֵיא צַלְמָוֶת לֹא־אִירָא</a:t>
            </a:r>
            <a:r>
              <a:rPr sz="41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 רָע כִּי־אַתָּה עִמָּדִי שִׁבְטְךָ וּמִשְׁעַנְתֶּךָ הֵמָּה יְנַחֲמֻנִי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1" lang="he-IL">
                <a:solidFill>
                  <a:srgbClr val="5B3D22"/>
                </a:solidFill>
                <a:latin typeface="David Libre"/>
                <a:cs typeface="David Libre"/>
                <a:ea typeface="David Libre"/>
              </a:rPr>
              <a:t>״גם כי אלך בגיא צלמות לא אירא רע כי אתה עמדי שבטך ומשענתך המה ינחמני״.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49110" y="508000"/>
            <a:ext cx="174118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תהילים כ"ג, ו'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245" y="2581275"/>
            <a:ext cx="928751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אַךְ </a:t>
            </a:r>
            <a:r>
              <a:rPr sz="4100" b="1" i="0" lang="he-IL">
                <a:solidFill>
                  <a:srgbClr val="7A1D10"/>
                </a:solidFill>
                <a:latin typeface="Frank Ruhl Libre"/>
                <a:cs typeface="Frank Ruhl Libre"/>
                <a:ea typeface="Frank Ruhl Libre"/>
              </a:rPr>
              <a:t>טוֹב וָחֶסֶד יִרְדְּפוּנִי כָּל־יְמֵי חַיָּי וְשַׁבְתִּי</a:t>
            </a:r>
            <a:r>
              <a:rPr sz="41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 בְּבֵית־ה' לְאֹרֶךְ יָמִים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1" lang="he-IL">
                <a:solidFill>
                  <a:srgbClr val="5B3D22"/>
                </a:solidFill>
                <a:latin typeface="David Libre"/>
                <a:cs typeface="David Libre"/>
                <a:ea typeface="David Libre"/>
              </a:rPr>
              <a:t>הדימוי משתנה: ״תערך לפני שלחן נגד צררי דשנת בשמן ראשי כוסי רויה״.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49110" y="508000"/>
            <a:ext cx="174118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תהילים כ"ג, ב'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245" y="3036887"/>
            <a:ext cx="928751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7A1D10"/>
                </a:solidFill>
                <a:latin typeface="Frank Ruhl Libre"/>
                <a:cs typeface="Frank Ruhl Libre"/>
                <a:ea typeface="Frank Ruhl Libre"/>
              </a:rPr>
              <a:t>בִּנְאוֹת דֶּשֶׁא יַרְבִּיצֵנִי עַל־מֵי מְנֻחוֹת יְנַהֲלֵנִי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1" lang="he-IL">
                <a:solidFill>
                  <a:srgbClr val="5B3D22"/>
                </a:solidFill>
                <a:latin typeface="David Libre"/>
                <a:cs typeface="David Libre"/>
                <a:ea typeface="David Libre"/>
              </a:rPr>
              <a:t>״בנאות דשא ירביצני על מי מנחות ינהלני נפשי ישובב״.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22098" y="508000"/>
            <a:ext cx="1168201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58860" y="189230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צלמות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58860" y="236220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צלו של מות רצה לומר חשכת הקבר.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39361" y="189230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בנאות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9361" y="236220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ענין מדור כמו נאות השלום (ירמיה כ״ה).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9861" y="189230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ירביצני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9861" y="236220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ענין השכיבה לנוח.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8860" y="427355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ינהלני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8860" y="474345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ענין הנהגה כמו נהלת בעזך (שמות ט״ו).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3832" y="508000"/>
            <a:ext cx="62646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2896" y="2195314"/>
            <a:ext cx="1004620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רש"י על תהילים כ"ג,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96" y="2627114"/>
            <a:ext cx="10046208" cy="159107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160"/>
              </a:lnSpc>
            </a:pPr>
            <a:r>
              <a:rPr sz="26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מִזְמוֹר לְדָוִד</a:t>
            </a:r>
            <a:r>
              <a:rPr sz="2600" b="0" i="0" lang="he-IL">
                <a:solidFill>
                  <a:srgbClr val="3B2A1A"/>
                </a:solidFill>
                <a:latin typeface="Noto Rashi Hebrew"/>
                <a:cs typeface="Noto Rashi Hebrew"/>
                <a:ea typeface="Noto Rashi Hebrew"/>
              </a:rPr>
              <a:t>. אָמְרוּ רַבּוֹתֵינוּ : כָּל מָקוֹם שֶׁנֶּאֱמַר ״מִזְמוֹר לְדָוִד״, מְנַגֵּן וְאַחַר כָּךְ שׁוֹרָה עָלָיו שְׁכִינָה. מִזְמוֹר, לְהָבִיא רוּחַ הַקֹּדֶשׁ לְדָוִד. וְכָל שֶׁנֶּאֱמַר בּוֹ ״לְדָוִד מִזְמוֹר״, שָׁרְתָה עָלָיו שְׁכִינָה וְאַחַר כָּךְ אָמַר שִׁירָה: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957" y="5207000"/>
            <a:ext cx="10268585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מה מסביר רש"י על «מִזְמוֹר לְדָוִד»?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3832" y="508000"/>
            <a:ext cx="62646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רד"ק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2896" y="2459434"/>
            <a:ext cx="1004620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רד"ק על תהילים כ"ג, ד'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96" y="2891234"/>
            <a:ext cx="10046208" cy="10628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160"/>
              </a:lnSpc>
            </a:pPr>
            <a:r>
              <a:rPr sz="26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גם כי אלך בגיא צלמות</a:t>
            </a:r>
            <a:r>
              <a:rPr sz="2600" b="0" i="0" lang="he-IL">
                <a:solidFill>
                  <a:srgbClr val="3B2A1A"/>
                </a:solidFill>
                <a:latin typeface="Noto Rashi Hebrew"/>
                <a:cs typeface="Noto Rashi Hebrew"/>
                <a:ea typeface="Noto Rashi Hebrew"/>
              </a:rPr>
              <a:t> גם אם יקרה לי שאהיה במקום סכנה שהוא דומה לגיא צלמות. גיא וצלמות הוא הקבר, שהוא מקום החשך כמו שאמר (איוב י כא):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957" y="5207000"/>
            <a:ext cx="10268585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מה מוסיף פירושו של רד"ק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57202" y="508000"/>
            <a:ext cx="2138845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480"/>
              </a:lnSpc>
            </a:pPr>
            <a:r>
              <a:rPr sz="32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קראו פסוקים א׳–ג׳ («ה׳ רועה»).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0888" y="508000"/>
            <a:ext cx="2155401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480"/>
              </a:lnSpc>
            </a:pPr>
            <a:r>
              <a:rPr sz="32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קראו פסוקים ד׳–ד׳ («גיא צלמות»).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3103" y="508000"/>
            <a:ext cx="215315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480"/>
              </a:lnSpc>
            </a:pPr>
            <a:r>
              <a:rPr sz="32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קראו פסוקים ה׳–ו׳ («השולחן והבית»).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41086" y="508000"/>
            <a:ext cx="84921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012" y="1841500"/>
            <a:ext cx="6213475" cy="152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מה לדעתכם המסר המרכזי של תהילים כ״ג?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99960" y="508000"/>
            <a:ext cx="49033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ה׳ רועי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3794" y="18415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ה׳ רועה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1794" y="18415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גיא צלמות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3794" y="34925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השולחן והבית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05267" y="508000"/>
            <a:ext cx="168503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05000"/>
            <a:ext cx="1033399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קראו תהילים כ״ג.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א. קראו פסוקים א׳–ג׳. מה מתואר בקטע «ה׳ רועה»? הסבירו והביאו ראיה מן הכתוב.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ב. קראו פסוקים ד׳–ד׳. מה מתואר בקטע «גיא צלמות»? הסבירו והביאו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49743" y="508000"/>
            <a:ext cx="64055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קראו פסוקים א׳–ג׳ («ה׳ רועה»).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״מזמור לדוד ה׳ רעי לא אחסר״. הדימוי של הרועה מבטא ביטחון וטיפול. הרועה מספק את צרכי העדר, ולכן ״לא אחסר״.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49743" y="508000"/>
            <a:ext cx="64055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קראו פסוקים ד׳–ד׳ («גיא צלמות»).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״גם כי אלך בגיא צלמות לא אירא רע כי אתה עמדי שבטך ומשענתך המה ינחמני״. גיא צלמות הוא מקום חשוך ומאיים, אולי סכנת מוות.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49743" y="508000"/>
            <a:ext cx="64055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קראו פסוקים ה׳–ו׳ («השולחן והבית»).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הדימוי משתנה: ״תערך לפני שלחן נגד צררי דשנת בשמן ראשי כוסי רויה״. האל הופך למארח שמקבל את האורח לשולחן, גם מול אויביו.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49743" y="508000"/>
            <a:ext cx="64055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א. ״מזמור לדוד ה׳ רעי לא אחסר״. הדימוי של הרועה מבטא ביטחון וטיפול. הרועה מספק את צרכי העדר, ולכן ״לא אחסר״.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ב. ״גם כי אלך בגיא צלמות לא אירא רע כי אתה עמדי שבטך ומשענתך המה ינחמני״. גיא צלמות הוא מקום חשוך ומאיים, אולי סכנת מוות.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ה׳ רועי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