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21250" y="1587500"/>
            <a:ext cx="654050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תהילים נ״א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21250" y="2032000"/>
            <a:ext cx="6540500" cy="2413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8100"/>
              </a:lnSpc>
            </a:pPr>
            <a:r>
              <a:rPr sz="75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תפילת תשובה של דוד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1250" y="4445000"/>
            <a:ext cx="65405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200" b="0" i="0" lang="he-IL">
                <a:solidFill>
                  <a:srgbClr val="DDDDDD"/>
                </a:solidFill>
                <a:latin typeface="Assistant"/>
                <a:cs typeface="Assistant"/>
                <a:ea typeface="Assistant"/>
              </a:rPr>
              <a:t>שאלון 1261 · תהילים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202247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92722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נכיר את הסיפור «תפילת תשובה של דוד» (תהילים נ״א)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17182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307657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נבחן כיצד הסיפור מבטא את התמה «תהילים»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32117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22592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נקרא פסוקי מפתח ונעמיק בפירוש רש"י ורד"ק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470525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5500" b="0" i="0" lang="he-IL">
                <a:solidFill>
                  <a:srgbClr val="000000"/>
                </a:solidFill>
                <a:latin typeface="Secular One"/>
                <a:cs typeface="Secular One"/>
                <a:ea typeface="Secular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375275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250"/>
              </a:lnSpc>
            </a:pPr>
            <a:r>
              <a:rPr sz="26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36966" y="21463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דוד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36966" y="2705100"/>
            <a:ext cx="2982468" cy="3390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דוד מבקש מחילה ורחמים: ״מחה פשעי״, ״רחצני״.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04766" y="21463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בת שבע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04766" y="2705100"/>
            <a:ext cx="2982468" cy="3390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הכותרת מקשרת את המזמור לחטא דוד ובת שבע ולנתן הנביא.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2566" y="2146300"/>
            <a:ext cx="298246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שמואל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2566" y="2705100"/>
            <a:ext cx="2982468" cy="3390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הוא תפילת תשובה אחרי החטא של דוד שתוארו בשמואל ב׳ י״א-י״ב.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48862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7401" y="2654300"/>
            <a:ext cx="2240121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הכותרת מקשרת את המזמור לחטא דוד ובת שבע ולנתן הנביא.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27887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6426" y="2654300"/>
            <a:ext cx="2240121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דוד מבקש מחילה ורחמים: ״מחה פשעי״, ״רחצני״.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06912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5451" y="2654300"/>
            <a:ext cx="2240121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״לב טהור ברא לי אלוהים״ - הוא מבקש שינוי פנימי.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85937" y="2133600"/>
            <a:ext cx="45720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200"/>
              </a:lnSpc>
            </a:pPr>
            <a:r>
              <a:rPr sz="21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4476" y="2654300"/>
            <a:ext cx="2240121" cy="1174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לא זבחים אלא ״לב נשבר ונדכה״.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תהילים נ"א, ג'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3227387"/>
            <a:ext cx="1007237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חָנֵּנִי אֱלֹהִים כְּחַסְדֶּךָ כְּרֹב רַחֲמֶיךָ מְחֵה פְשָׁעָי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הכותרת מייחסת את המזמור לדוד ״בבוא אליו נתן הנביא כאשר בא אל בת שבע״.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תהילים נ"א, ח'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3227387"/>
            <a:ext cx="1007237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הֵן־אֱמֶת חָפַצְתָּ בַטֻּחוֹת וּבְסָתֻם חָכְמָה תוֹדִיעֵנִי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״כי פשעי אני אדע וחטאתי נגדי תמיד״.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תהילים נ"א, י"ב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3227387"/>
            <a:ext cx="1007237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לֵב טָהוֹר בְּרָא־לִי אֱלֹהִים וְרוּחַ נָכוֹן</a:t>
            </a: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 חַדֵּשׁ בְּקִרְבִּי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הבקשה המרכזית: ״לב טהור ברא לי אלהים ורוח נכון חדש בקרבי״.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תהילים נ"א, כ"א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7717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5A524"/>
                </a:solidFill>
                <a:latin typeface="Frank Ruhl Libre"/>
                <a:cs typeface="Frank Ruhl Libre"/>
                <a:ea typeface="Frank Ruhl Libre"/>
              </a:rPr>
              <a:t>אָז תַּחְפֹּץ זִבְחֵי־צֶדֶק עוֹלָה וְכָלִיל אָז</a:t>
            </a:r>
            <a:r>
              <a:rPr sz="4100" b="0" i="0" lang="he-IL">
                <a:solidFill>
                  <a:srgbClr val="F2EFE8"/>
                </a:solidFill>
                <a:latin typeface="Frank Ruhl Libre"/>
                <a:cs typeface="Frank Ruhl Libre"/>
                <a:ea typeface="Frank Ruhl Libre"/>
              </a:rPr>
              <a:t> יַעֲלוּ עַל־מִזְבַּחֲךָ פָרִים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C9C3B6"/>
                </a:solidFill>
                <a:latin typeface="Assistant"/>
                <a:cs typeface="Assistant"/>
                <a:ea typeface="Assistant"/>
              </a:rPr>
              <a:t>הסיום: ״היטיבה ברצונך את ציון תבנה חומות ירושלם״.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57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בטוחות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57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בכליות הטוחות ומכוסות בחלב וכן מי שח בטוחות חכמה (איוב ל״ח:ל״ו).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62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וכליל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62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היא מנחת כהן שנאמר בה כליל תהיה (ויקרא ו׳:ט״ז) לפי שכולו נשרף.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6780" y="2120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מילה מנחה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6780" y="2590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457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קורבנות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457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מתנה מן החי או מן הצומח שמביא אדם למקדש לכבוד האל.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פולחן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62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עבודה לאלוהות באמצעות קורבנות, תפילות וצומות במקדש או מחוצה לו.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6780" y="44069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נבואה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6780" y="4876800"/>
            <a:ext cx="3139440" cy="1244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דברי נביא.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958" y="2896889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רש"י על תהילים נ"א, ח'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958" y="3328689"/>
            <a:ext cx="9993884" cy="56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480"/>
              </a:lnSpc>
            </a:pPr>
            <a:r>
              <a:rPr sz="2800" b="1" i="0" lang="he-IL">
                <a:solidFill>
                  <a:srgbClr val="F5A524"/>
                </a:solidFill>
                <a:latin typeface="Noto Serif Hebrew"/>
                <a:cs typeface="Noto Serif Hebrew"/>
                <a:ea typeface="Noto Serif Hebrew"/>
              </a:rPr>
              <a:t>הֵן אֱמֶת חָפַצְתָּ בַטֻּחוֹת</a:t>
            </a:r>
            <a:r>
              <a:rPr sz="2800" b="0" i="0" lang="he-IL">
                <a:solidFill>
                  <a:srgbClr val="FFFFFF"/>
                </a:solidFill>
                <a:latin typeface="Noto Serif Hebrew"/>
                <a:cs typeface="Noto Serif Hebrew"/>
                <a:ea typeface="Noto Serif Hebrew"/>
              </a:rPr>
              <a:t>. וַהֲרֵינִי מוֹדֶה עַל הָאֱמֶת, כִּי חָטָאתִי: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0D1117"/>
                </a:solidFill>
                <a:latin typeface="Assistant"/>
                <a:cs typeface="Assistant"/>
                <a:ea typeface="Assistant"/>
              </a:rPr>
              <a:t>מה מסביר רש"י על «הֵן אֱמֶת חָפַצְתָּ בַטֻּחוֹת»?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רד"ק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0958" y="2612429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רד"ק על תהילים נ"א, ג'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958" y="3044229"/>
            <a:ext cx="9993884" cy="11378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480"/>
              </a:lnSpc>
            </a:pPr>
            <a:r>
              <a:rPr sz="2800" b="1" i="0" lang="he-IL">
                <a:solidFill>
                  <a:srgbClr val="F5A524"/>
                </a:solidFill>
                <a:latin typeface="Noto Serif Hebrew"/>
                <a:cs typeface="Noto Serif Hebrew"/>
                <a:ea typeface="Noto Serif Hebrew"/>
              </a:rPr>
              <a:t>פשעי</a:t>
            </a:r>
            <a:r>
              <a:rPr sz="2800" b="0" i="0" lang="he-IL">
                <a:solidFill>
                  <a:srgbClr val="FFFFFF"/>
                </a:solidFill>
                <a:latin typeface="Noto Serif Hebrew"/>
                <a:cs typeface="Noto Serif Hebrew"/>
                <a:ea typeface="Noto Serif Hebrew"/>
              </a:rPr>
              <a:t>. זה הפשע ואחרים שעשיתי או פירושו כי בזה הפשע היו שנים דבר בת שבע ודבר אוריה: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0D1117"/>
                </a:solidFill>
                <a:latin typeface="Assistant"/>
                <a:cs typeface="Assistant"/>
                <a:ea typeface="Assistant"/>
              </a:rPr>
              <a:t>מה מוסיף פירושו של רד"ק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א׳–ד׳ («הכותרת ובקשת רחמים»).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י״ב–י״ט («לב טהור»).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קראו פסוקים כ׳–כ״א («בניין ירושלים»).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203" y="2032000"/>
            <a:ext cx="6200394" cy="1524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מה לדעתכם המסר המרכזי של תהילים נ״א?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61950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0" i="0" lang="he-IL">
                <a:solidFill>
                  <a:srgbClr val="0D1117"/>
                </a:solidFill>
                <a:latin typeface="Secular One"/>
                <a:cs typeface="Secular One"/>
                <a:ea typeface="Secular One"/>
              </a:rPr>
              <a:t>תפילת תשובה של דוד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3794" y="2032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הכותרת ובקשת רחמים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1794" y="2032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הכרה בחטא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3794" y="3683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לב טהור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1794" y="3683000"/>
            <a:ext cx="3296412" cy="101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בניין ירושלים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2095500"/>
            <a:ext cx="10333990" cy="400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(קיץ תשפ"ד (שאלון 1261))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10. קראו תהלים, פרק נ"א.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א. קראו פסוקים ג'–י'.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לפניכם שלושה רכיבים בתהליך החזרה בתשובה של החוטא: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הכרה בחטא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בקשת מחילה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היטהרות מן החטא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הביאו מן הפסוקים דוגמה לכל אחד מן הרכיבים האלה, והסבירו כל דוגמה. (10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א׳–ד׳ («הכותרת ובקשת רחמים»).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הכותרת מייחסת את המזמור לדוד ״בבוא אליו נתן הנביא כאשר בא אל בת שבע״. הוא תפילת תשובה אחרי החטא של דוד שתוארו בשמואל ב׳ י״א-י״ב.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י״ב–י״ט («לב טהור»).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הבקשה המרכזית: ״לב טהור ברא לי אלהים ורוח נכון חדש בקרבי״. הפועל ״ברא״ משמש בדרך כלל לאל, ומרמז שתשובה היא יצירה חדשה. ״אל תשליכני מלפניך ורוח קדשך אל תקח ממני״.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5A524"/>
                </a:solidFill>
                <a:latin typeface="Assistant"/>
                <a:cs typeface="Assistant"/>
                <a:ea typeface="Assistant"/>
              </a:rPr>
              <a:t>קראו פסוקים כ׳–כ״א («בניין ירושלים»).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111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הסיום: ״היטיבה ברצונך את ציון תבנה חומות ירושלם״. הפסוק מרחיב מבקשה אישית לבקשה לאומית, ואולי נוסף אחר כך בימי הגלות.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800" b="0" i="0" lang="he-IL">
                <a:solidFill>
                  <a:srgbClr val="F5A524"/>
                </a:solidFill>
                <a:latin typeface="Secular One"/>
                <a:cs typeface="Secular One"/>
                <a:ea typeface="Secular On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0" i="0" lang="he-IL">
                <a:solidFill>
                  <a:srgbClr val="F2EFE8"/>
                </a:solidFill>
                <a:latin typeface="Secular One"/>
                <a:cs typeface="Secular One"/>
                <a:ea typeface="Secular On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2032000"/>
            <a:ext cx="10464800" cy="412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שאלה 10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רכיבים בתהליך החזרה בתשובה של החוטא (על התלמיד להביא דוגמה לכל רכיב ולהסבירה):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הכרה בחטא – החוטא מודה ומכיר בחטאו, הוא אינו מנסה להתחמק ממעשיו או להצדיקם. לראיה: "כי פשעי אני אדע וחטאתי נגדי תמיד" או : "לך לבדך חטאתי והרע בעיניך עשיתי" או : "הן בעוון חוללתי ובחטא יחמתני אמי".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בקשת מחילה – החוטא מבקש סליחה מה' על חטאיו ומבקש שימחל לו עליהם. לראיה : " חנני אלוהים כחסדך" או : "כרב רחמיך מחה פשעי" 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היטהרות מן החטא – החוטא מבקש להיטהר מהחטא, שלא יישאר עליו כתם. כמו בגד שמכבסים כדי להסיר מעליו סימני כתמים. לראיה : "הרב כבסני מעווני" או : "ומחטאתי טהרני" או : "תחטאני באזוב ואטהר" או : "תכבסני ומשלג אלבין".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2EFE8"/>
                </a:solidFill>
                <a:latin typeface="Assistant"/>
                <a:cs typeface="Assistant"/>
                <a:ea typeface="Assistant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תפילת תשובה של דוד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