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jp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 id="277" r:id="rId28"/>
  </p:sldIdLst>
  <p:sldSz cx="12192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 Id="rId17" Type="http://schemas.openxmlformats.org/officeDocument/2006/relationships/slide" Target="slides/slide11.xml"/><Relationship Id="rId18" Type="http://schemas.openxmlformats.org/officeDocument/2006/relationships/slide" Target="slides/slide12.xml"/><Relationship Id="rId19" Type="http://schemas.openxmlformats.org/officeDocument/2006/relationships/slide" Target="slides/slide13.xml"/><Relationship Id="rId20" Type="http://schemas.openxmlformats.org/officeDocument/2006/relationships/slide" Target="slides/slide14.xml"/><Relationship Id="rId21" Type="http://schemas.openxmlformats.org/officeDocument/2006/relationships/slide" Target="slides/slide15.xml"/><Relationship Id="rId22" Type="http://schemas.openxmlformats.org/officeDocument/2006/relationships/slide" Target="slides/slide16.xml"/><Relationship Id="rId23" Type="http://schemas.openxmlformats.org/officeDocument/2006/relationships/slide" Target="slides/slide17.xml"/><Relationship Id="rId24" Type="http://schemas.openxmlformats.org/officeDocument/2006/relationships/slide" Target="slides/slide18.xml"/><Relationship Id="rId25" Type="http://schemas.openxmlformats.org/officeDocument/2006/relationships/slide" Target="slides/slide19.xml"/><Relationship Id="rId26" Type="http://schemas.openxmlformats.org/officeDocument/2006/relationships/slide" Target="slides/slide20.xml"/><Relationship Id="rId27" Type="http://schemas.openxmlformats.org/officeDocument/2006/relationships/slide" Target="slides/slide21.xml"/><Relationship Id="rId28" Type="http://schemas.openxmlformats.org/officeDocument/2006/relationships/slide" Target="slides/slide22.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jp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jp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jp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4.jp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5.jp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6.jp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7.jp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8.jp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9.jp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0.jp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1.jp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1.jp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1.jp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2.jp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3.jp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4.jp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4.jp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5.jp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5.jp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5.jp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4.jp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4.jpg"/></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1.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5821680" y="2095500"/>
            <a:ext cx="5755640" cy="444500"/>
          </a:xfrm>
          <a:prstGeom prst="rect">
            <a:avLst/>
          </a:prstGeom>
          <a:noFill/>
        </p:spPr>
        <p:txBody>
          <a:bodyPr wrap="square" lIns="0" rIns="0" tIns="0" bIns="0" anchor="t"/>
          <a:lstStyle/>
          <a:p>
            <a:pPr algn="r" rtl="1">
              <a:lnSpc>
                <a:spcPts val="3500"/>
              </a:lnSpc>
            </a:pPr>
            <a:r>
              <a:rPr sz="2400" b="1" i="0" lang="he-IL">
                <a:solidFill>
                  <a:srgbClr val="2B59C3"/>
                </a:solidFill>
                <a:latin typeface="Rubik"/>
                <a:cs typeface="Rubik"/>
                <a:ea typeface="Rubik"/>
              </a:rPr>
              <a:t>תהילים ח׳</a:t>
            </a:r>
          </a:p>
        </p:txBody>
      </p:sp>
      <p:sp>
        <p:nvSpPr>
          <p:cNvPr id="4" name="TextBox 3"/>
          <p:cNvSpPr txBox="1"/>
          <p:nvPr/>
        </p:nvSpPr>
        <p:spPr>
          <a:xfrm>
            <a:off x="5821680" y="2540000"/>
            <a:ext cx="5755640" cy="2540000"/>
          </a:xfrm>
          <a:prstGeom prst="rect">
            <a:avLst/>
          </a:prstGeom>
          <a:noFill/>
        </p:spPr>
        <p:txBody>
          <a:bodyPr wrap="square" lIns="0" rIns="0" tIns="0" bIns="0" anchor="t"/>
          <a:lstStyle/>
          <a:p>
            <a:pPr algn="r" rtl="1">
              <a:lnSpc>
                <a:spcPts val="6296"/>
              </a:lnSpc>
            </a:pPr>
            <a:r>
              <a:rPr sz="5850" b="1" i="0" lang="he-IL">
                <a:solidFill>
                  <a:srgbClr val="111111"/>
                </a:solidFill>
                <a:latin typeface="Rubik"/>
                <a:cs typeface="Rubik"/>
                <a:ea typeface="Rubik"/>
              </a:rPr>
              <a:t>מה אדיר שמך: מעמד האדם ביקום</a:t>
            </a:r>
          </a:p>
        </p:txBody>
      </p:sp>
      <p:sp>
        <p:nvSpPr>
          <p:cNvPr id="5" name="TextBox 4"/>
          <p:cNvSpPr txBox="1"/>
          <p:nvPr/>
        </p:nvSpPr>
        <p:spPr>
          <a:xfrm>
            <a:off x="9083841" y="5080000"/>
            <a:ext cx="2277729" cy="406400"/>
          </a:xfrm>
          <a:prstGeom prst="rect">
            <a:avLst/>
          </a:prstGeom>
          <a:noFill/>
        </p:spPr>
        <p:txBody>
          <a:bodyPr wrap="square" lIns="0" rIns="0" tIns="0" bIns="0" anchor="t"/>
          <a:lstStyle/>
          <a:p>
            <a:pPr algn="r" rtl="1">
              <a:lnSpc>
                <a:spcPts val="3200"/>
              </a:lnSpc>
            </a:pPr>
            <a:r>
              <a:rPr sz="2100" b="0" i="0" lang="he-IL">
                <a:solidFill>
                  <a:srgbClr val="F3EAD8"/>
                </a:solidFill>
                <a:latin typeface="Rubik"/>
                <a:cs typeface="Rubik"/>
                <a:ea typeface="Rubik"/>
              </a:rPr>
              <a:t>שאלון 1261 · תהילים</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2.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24840" y="381000"/>
            <a:ext cx="9418320" cy="304800"/>
          </a:xfrm>
          <a:prstGeom prst="rect">
            <a:avLst/>
          </a:prstGeom>
          <a:noFill/>
        </p:spPr>
        <p:txBody>
          <a:bodyPr wrap="square" lIns="0" rIns="0" tIns="0" bIns="0" anchor="t"/>
          <a:lstStyle/>
          <a:p>
            <a:pPr algn="r" rtl="1">
              <a:lnSpc>
                <a:spcPts val="2400"/>
              </a:lnSpc>
            </a:pPr>
            <a:r>
              <a:rPr sz="1600" b="1" i="0" lang="he-IL">
                <a:solidFill>
                  <a:srgbClr val="E63323"/>
                </a:solidFill>
                <a:latin typeface="Rubik"/>
                <a:cs typeface="Rubik"/>
                <a:ea typeface="Rubik"/>
              </a:rPr>
              <a:t>פתיחה</a:t>
            </a:r>
          </a:p>
        </p:txBody>
      </p:sp>
      <p:sp>
        <p:nvSpPr>
          <p:cNvPr id="4" name="TextBox 3"/>
          <p:cNvSpPr txBox="1"/>
          <p:nvPr/>
        </p:nvSpPr>
        <p:spPr>
          <a:xfrm>
            <a:off x="624840" y="685800"/>
            <a:ext cx="9418320" cy="762000"/>
          </a:xfrm>
          <a:prstGeom prst="rect">
            <a:avLst/>
          </a:prstGeom>
          <a:noFill/>
        </p:spPr>
        <p:txBody>
          <a:bodyPr wrap="square" lIns="0" rIns="0" tIns="0" bIns="0" anchor="t"/>
          <a:lstStyle/>
          <a:p>
            <a:pPr algn="r" rtl="1">
              <a:lnSpc>
                <a:spcPts val="6000"/>
              </a:lnSpc>
            </a:pPr>
            <a:r>
              <a:rPr sz="4600" b="1" i="0" lang="he-IL">
                <a:solidFill>
                  <a:srgbClr val="111111"/>
                </a:solidFill>
                <a:latin typeface="Rubik"/>
                <a:cs typeface="Rubik"/>
                <a:ea typeface="Rubik"/>
              </a:rPr>
              <a:t>מטרות השיעור</a:t>
            </a:r>
          </a:p>
        </p:txBody>
      </p:sp>
      <p:sp>
        <p:nvSpPr>
          <p:cNvPr id="5" name="TextBox 4"/>
          <p:cNvSpPr txBox="1"/>
          <p:nvPr/>
        </p:nvSpPr>
        <p:spPr>
          <a:xfrm>
            <a:off x="10706100" y="1841500"/>
            <a:ext cx="749300" cy="698500"/>
          </a:xfrm>
          <a:prstGeom prst="rect">
            <a:avLst/>
          </a:prstGeom>
          <a:noFill/>
        </p:spPr>
        <p:txBody>
          <a:bodyPr wrap="square" lIns="0" rIns="0" tIns="0" bIns="0" anchor="t"/>
          <a:lstStyle/>
          <a:p>
            <a:pPr algn="ctr" rtl="1">
              <a:lnSpc>
                <a:spcPts val="5500"/>
              </a:lnSpc>
            </a:pPr>
            <a:r>
              <a:rPr sz="3100" b="1" i="0" lang="he-IL">
                <a:solidFill>
                  <a:srgbClr val="FFFFFF"/>
                </a:solidFill>
                <a:latin typeface="Rubik"/>
                <a:cs typeface="Rubik"/>
                <a:ea typeface="Rubik"/>
              </a:rPr>
              <a:t>1</a:t>
            </a:r>
          </a:p>
        </p:txBody>
      </p:sp>
      <p:sp>
        <p:nvSpPr>
          <p:cNvPr id="6" name="TextBox 5"/>
          <p:cNvSpPr txBox="1"/>
          <p:nvPr/>
        </p:nvSpPr>
        <p:spPr>
          <a:xfrm>
            <a:off x="4611941" y="1746250"/>
            <a:ext cx="5978017" cy="889000"/>
          </a:xfrm>
          <a:prstGeom prst="rect">
            <a:avLst/>
          </a:prstGeom>
          <a:noFill/>
        </p:spPr>
        <p:txBody>
          <a:bodyPr wrap="square" lIns="0" rIns="0" tIns="0" bIns="0" anchor="ctr"/>
          <a:lstStyle/>
          <a:p>
            <a:pPr algn="r" rtl="1">
              <a:lnSpc>
                <a:spcPts val="3125"/>
              </a:lnSpc>
            </a:pPr>
            <a:r>
              <a:rPr sz="2500" b="0" i="0" lang="he-IL">
                <a:solidFill>
                  <a:srgbClr val="111111"/>
                </a:solidFill>
                <a:latin typeface="Rubik"/>
                <a:cs typeface="Rubik"/>
                <a:ea typeface="Rubik"/>
              </a:rPr>
              <a:t>נכיר את הסיפור «מה אדיר שמך: מעמד האדם ביקום» (תהילים ח׳) ואת הדמויות בו</a:t>
            </a:r>
          </a:p>
        </p:txBody>
      </p:sp>
      <p:sp>
        <p:nvSpPr>
          <p:cNvPr id="7" name="TextBox 6"/>
          <p:cNvSpPr txBox="1"/>
          <p:nvPr/>
        </p:nvSpPr>
        <p:spPr>
          <a:xfrm>
            <a:off x="10706100" y="3009900"/>
            <a:ext cx="749300" cy="698500"/>
          </a:xfrm>
          <a:prstGeom prst="rect">
            <a:avLst/>
          </a:prstGeom>
          <a:noFill/>
        </p:spPr>
        <p:txBody>
          <a:bodyPr wrap="square" lIns="0" rIns="0" tIns="0" bIns="0" anchor="t"/>
          <a:lstStyle/>
          <a:p>
            <a:pPr algn="ctr" rtl="1">
              <a:lnSpc>
                <a:spcPts val="5500"/>
              </a:lnSpc>
            </a:pPr>
            <a:r>
              <a:rPr sz="3100" b="1" i="0" lang="he-IL">
                <a:solidFill>
                  <a:srgbClr val="FFFFFF"/>
                </a:solidFill>
                <a:latin typeface="Rubik"/>
                <a:cs typeface="Rubik"/>
                <a:ea typeface="Rubik"/>
              </a:rPr>
              <a:t>2</a:t>
            </a:r>
          </a:p>
        </p:txBody>
      </p:sp>
      <p:sp>
        <p:nvSpPr>
          <p:cNvPr id="8" name="TextBox 7"/>
          <p:cNvSpPr txBox="1"/>
          <p:nvPr/>
        </p:nvSpPr>
        <p:spPr>
          <a:xfrm>
            <a:off x="4611941" y="2914650"/>
            <a:ext cx="5978017" cy="889000"/>
          </a:xfrm>
          <a:prstGeom prst="rect">
            <a:avLst/>
          </a:prstGeom>
          <a:noFill/>
        </p:spPr>
        <p:txBody>
          <a:bodyPr wrap="square" lIns="0" rIns="0" tIns="0" bIns="0" anchor="ctr"/>
          <a:lstStyle/>
          <a:p>
            <a:pPr algn="r" rtl="1">
              <a:lnSpc>
                <a:spcPts val="3125"/>
              </a:lnSpc>
            </a:pPr>
            <a:r>
              <a:rPr sz="2500" b="0" i="0" lang="he-IL">
                <a:solidFill>
                  <a:srgbClr val="111111"/>
                </a:solidFill>
                <a:latin typeface="Rubik"/>
                <a:cs typeface="Rubik"/>
                <a:ea typeface="Rubik"/>
              </a:rPr>
              <a:t>נבחן כיצד הסיפור מבטא את התמה «תהילים»</a:t>
            </a:r>
          </a:p>
        </p:txBody>
      </p:sp>
      <p:sp>
        <p:nvSpPr>
          <p:cNvPr id="9" name="TextBox 8"/>
          <p:cNvSpPr txBox="1"/>
          <p:nvPr/>
        </p:nvSpPr>
        <p:spPr>
          <a:xfrm>
            <a:off x="10706100" y="4178300"/>
            <a:ext cx="749300" cy="889000"/>
          </a:xfrm>
          <a:prstGeom prst="rect">
            <a:avLst/>
          </a:prstGeom>
          <a:noFill/>
        </p:spPr>
        <p:txBody>
          <a:bodyPr wrap="square" lIns="0" rIns="0" tIns="0" bIns="0" anchor="t"/>
          <a:lstStyle/>
          <a:p>
            <a:pPr algn="ctr" rtl="1">
              <a:lnSpc>
                <a:spcPts val="7000"/>
              </a:lnSpc>
            </a:pPr>
            <a:r>
              <a:rPr sz="3100" b="1" i="0" lang="he-IL">
                <a:solidFill>
                  <a:srgbClr val="111111"/>
                </a:solidFill>
                <a:latin typeface="Rubik"/>
                <a:cs typeface="Rubik"/>
                <a:ea typeface="Rubik"/>
              </a:rPr>
              <a:t>3</a:t>
            </a:r>
          </a:p>
        </p:txBody>
      </p:sp>
      <p:sp>
        <p:nvSpPr>
          <p:cNvPr id="10" name="TextBox 9"/>
          <p:cNvSpPr txBox="1"/>
          <p:nvPr/>
        </p:nvSpPr>
        <p:spPr>
          <a:xfrm>
            <a:off x="4611941" y="4083050"/>
            <a:ext cx="5978017" cy="889000"/>
          </a:xfrm>
          <a:prstGeom prst="rect">
            <a:avLst/>
          </a:prstGeom>
          <a:noFill/>
        </p:spPr>
        <p:txBody>
          <a:bodyPr wrap="square" lIns="0" rIns="0" tIns="0" bIns="0" anchor="ctr"/>
          <a:lstStyle/>
          <a:p>
            <a:pPr algn="r" rtl="1">
              <a:lnSpc>
                <a:spcPts val="3125"/>
              </a:lnSpc>
            </a:pPr>
            <a:r>
              <a:rPr sz="2500" b="0" i="0" lang="he-IL">
                <a:solidFill>
                  <a:srgbClr val="111111"/>
                </a:solidFill>
                <a:latin typeface="Rubik"/>
                <a:cs typeface="Rubik"/>
                <a:ea typeface="Rubik"/>
              </a:rPr>
              <a:t>נקרא פסוקי מפתח ונעמיק בפירוש רש"י ורד"ק</a:t>
            </a:r>
          </a:p>
        </p:txBody>
      </p:sp>
      <p:sp>
        <p:nvSpPr>
          <p:cNvPr id="11" name="TextBox 10"/>
          <p:cNvSpPr txBox="1"/>
          <p:nvPr/>
        </p:nvSpPr>
        <p:spPr>
          <a:xfrm>
            <a:off x="10706100" y="5346700"/>
            <a:ext cx="749300" cy="698500"/>
          </a:xfrm>
          <a:prstGeom prst="rect">
            <a:avLst/>
          </a:prstGeom>
          <a:noFill/>
        </p:spPr>
        <p:txBody>
          <a:bodyPr wrap="square" lIns="0" rIns="0" tIns="0" bIns="0" anchor="t"/>
          <a:lstStyle/>
          <a:p>
            <a:pPr algn="ctr" rtl="1">
              <a:lnSpc>
                <a:spcPts val="5500"/>
              </a:lnSpc>
            </a:pPr>
            <a:r>
              <a:rPr sz="3100" b="1" i="0" lang="he-IL">
                <a:solidFill>
                  <a:srgbClr val="FFFFFF"/>
                </a:solidFill>
                <a:latin typeface="Rubik"/>
                <a:cs typeface="Rubik"/>
                <a:ea typeface="Rubik"/>
              </a:rPr>
              <a:t>4</a:t>
            </a:r>
          </a:p>
        </p:txBody>
      </p:sp>
      <p:sp>
        <p:nvSpPr>
          <p:cNvPr id="12" name="TextBox 11"/>
          <p:cNvSpPr txBox="1"/>
          <p:nvPr/>
        </p:nvSpPr>
        <p:spPr>
          <a:xfrm>
            <a:off x="4611941" y="5251450"/>
            <a:ext cx="5978017" cy="889000"/>
          </a:xfrm>
          <a:prstGeom prst="rect">
            <a:avLst/>
          </a:prstGeom>
          <a:noFill/>
        </p:spPr>
        <p:txBody>
          <a:bodyPr wrap="square" lIns="0" rIns="0" tIns="0" bIns="0" anchor="ctr"/>
          <a:lstStyle/>
          <a:p>
            <a:pPr algn="r" rtl="1">
              <a:lnSpc>
                <a:spcPts val="3125"/>
              </a:lnSpc>
            </a:pPr>
            <a:r>
              <a:rPr sz="2500" b="0" i="0" lang="he-IL">
                <a:solidFill>
                  <a:srgbClr val="111111"/>
                </a:solidFill>
                <a:latin typeface="Rubik"/>
                <a:cs typeface="Rubik"/>
                <a:ea typeface="Rubik"/>
              </a:rPr>
              <a:t>נתרגל שאלה בסגנון הבגרות ונבדוק את התשובות</a:t>
            </a:r>
          </a:p>
        </p:txBody>
      </p:sp>
      <p:sp>
        <p:nvSpPr>
          <p:cNvPr id="13" name="TextBox 12"/>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111111"/>
                </a:solidFill>
                <a:latin typeface="Rubik"/>
                <a:cs typeface="Rubik"/>
                <a:ea typeface="Rubik"/>
              </a:rPr>
              <a:t>2</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3.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24840" y="381000"/>
            <a:ext cx="9418320" cy="304800"/>
          </a:xfrm>
          <a:prstGeom prst="rect">
            <a:avLst/>
          </a:prstGeom>
          <a:noFill/>
        </p:spPr>
        <p:txBody>
          <a:bodyPr wrap="square" lIns="0" rIns="0" tIns="0" bIns="0" anchor="t"/>
          <a:lstStyle/>
          <a:p>
            <a:pPr algn="r" rtl="1">
              <a:lnSpc>
                <a:spcPts val="2400"/>
              </a:lnSpc>
            </a:pPr>
            <a:r>
              <a:rPr sz="1600" b="1" i="0" lang="he-IL">
                <a:solidFill>
                  <a:srgbClr val="E63323"/>
                </a:solidFill>
                <a:latin typeface="Rubik"/>
                <a:cs typeface="Rubik"/>
                <a:ea typeface="Rubik"/>
              </a:rPr>
              <a:t>רקע</a:t>
            </a:r>
          </a:p>
        </p:txBody>
      </p:sp>
      <p:sp>
        <p:nvSpPr>
          <p:cNvPr id="4" name="TextBox 3"/>
          <p:cNvSpPr txBox="1"/>
          <p:nvPr/>
        </p:nvSpPr>
        <p:spPr>
          <a:xfrm>
            <a:off x="624840" y="685800"/>
            <a:ext cx="9418320" cy="762000"/>
          </a:xfrm>
          <a:prstGeom prst="rect">
            <a:avLst/>
          </a:prstGeom>
          <a:noFill/>
        </p:spPr>
        <p:txBody>
          <a:bodyPr wrap="square" lIns="0" rIns="0" tIns="0" bIns="0" anchor="t"/>
          <a:lstStyle/>
          <a:p>
            <a:pPr algn="r" rtl="1">
              <a:lnSpc>
                <a:spcPts val="6000"/>
              </a:lnSpc>
            </a:pPr>
            <a:r>
              <a:rPr sz="4600" b="1" i="0" lang="he-IL">
                <a:solidFill>
                  <a:srgbClr val="111111"/>
                </a:solidFill>
                <a:latin typeface="Rubik"/>
                <a:cs typeface="Rubik"/>
                <a:ea typeface="Rubik"/>
              </a:rPr>
              <a:t>רצף האירועים</a:t>
            </a:r>
          </a:p>
        </p:txBody>
      </p:sp>
      <p:sp>
        <p:nvSpPr>
          <p:cNvPr id="5" name="TextBox 4"/>
          <p:cNvSpPr txBox="1"/>
          <p:nvPr/>
        </p:nvSpPr>
        <p:spPr>
          <a:xfrm>
            <a:off x="9910762" y="1885950"/>
            <a:ext cx="533400" cy="482600"/>
          </a:xfrm>
          <a:prstGeom prst="rect">
            <a:avLst/>
          </a:prstGeom>
          <a:noFill/>
        </p:spPr>
        <p:txBody>
          <a:bodyPr wrap="square" lIns="0" rIns="0" tIns="0" bIns="0" anchor="t"/>
          <a:lstStyle/>
          <a:p>
            <a:pPr algn="ctr" rtl="1">
              <a:lnSpc>
                <a:spcPts val="3800"/>
              </a:lnSpc>
            </a:pPr>
            <a:r>
              <a:rPr sz="2100" b="1" i="0" lang="he-IL">
                <a:solidFill>
                  <a:srgbClr val="FFFFFF"/>
                </a:solidFill>
                <a:latin typeface="Rubik"/>
                <a:cs typeface="Rubik"/>
                <a:ea typeface="Rubik"/>
              </a:rPr>
              <a:t>1</a:t>
            </a:r>
          </a:p>
        </p:txBody>
      </p:sp>
      <p:sp>
        <p:nvSpPr>
          <p:cNvPr id="6" name="TextBox 5"/>
          <p:cNvSpPr txBox="1"/>
          <p:nvPr/>
        </p:nvSpPr>
        <p:spPr>
          <a:xfrm>
            <a:off x="9090104" y="2444750"/>
            <a:ext cx="2174716" cy="1257300"/>
          </a:xfrm>
          <a:prstGeom prst="rect">
            <a:avLst/>
          </a:prstGeom>
          <a:noFill/>
        </p:spPr>
        <p:txBody>
          <a:bodyPr wrap="square" lIns="0" rIns="0" tIns="0" bIns="0" anchor="t"/>
          <a:lstStyle/>
          <a:p>
            <a:pPr algn="ctr" rtl="1">
              <a:lnSpc>
                <a:spcPts val="2340"/>
              </a:lnSpc>
            </a:pPr>
            <a:r>
              <a:rPr sz="1800" b="0" i="0" lang="he-IL">
                <a:solidFill>
                  <a:srgbClr val="111111"/>
                </a:solidFill>
                <a:latin typeface="Rubik"/>
                <a:cs typeface="Rubik"/>
                <a:ea typeface="Rubik"/>
              </a:rPr>
              <a:t>הלל לה׳ (פסוקים א׳–ג׳)</a:t>
            </a:r>
          </a:p>
        </p:txBody>
      </p:sp>
      <p:sp>
        <p:nvSpPr>
          <p:cNvPr id="7" name="TextBox 6"/>
          <p:cNvSpPr txBox="1"/>
          <p:nvPr/>
        </p:nvSpPr>
        <p:spPr>
          <a:xfrm>
            <a:off x="7189787" y="1885950"/>
            <a:ext cx="533400" cy="482600"/>
          </a:xfrm>
          <a:prstGeom prst="rect">
            <a:avLst/>
          </a:prstGeom>
          <a:noFill/>
        </p:spPr>
        <p:txBody>
          <a:bodyPr wrap="square" lIns="0" rIns="0" tIns="0" bIns="0" anchor="t"/>
          <a:lstStyle/>
          <a:p>
            <a:pPr algn="ctr" rtl="1">
              <a:lnSpc>
                <a:spcPts val="3800"/>
              </a:lnSpc>
            </a:pPr>
            <a:r>
              <a:rPr sz="2100" b="1" i="0" lang="he-IL">
                <a:solidFill>
                  <a:srgbClr val="FFFFFF"/>
                </a:solidFill>
                <a:latin typeface="Rubik"/>
                <a:cs typeface="Rubik"/>
                <a:ea typeface="Rubik"/>
              </a:rPr>
              <a:t>2</a:t>
            </a:r>
          </a:p>
        </p:txBody>
      </p:sp>
      <p:sp>
        <p:nvSpPr>
          <p:cNvPr id="8" name="TextBox 7"/>
          <p:cNvSpPr txBox="1"/>
          <p:nvPr/>
        </p:nvSpPr>
        <p:spPr>
          <a:xfrm>
            <a:off x="6369129" y="2444750"/>
            <a:ext cx="2174716" cy="1257300"/>
          </a:xfrm>
          <a:prstGeom prst="rect">
            <a:avLst/>
          </a:prstGeom>
          <a:noFill/>
        </p:spPr>
        <p:txBody>
          <a:bodyPr wrap="square" lIns="0" rIns="0" tIns="0" bIns="0" anchor="t"/>
          <a:lstStyle/>
          <a:p>
            <a:pPr algn="ctr" rtl="1">
              <a:lnSpc>
                <a:spcPts val="2340"/>
              </a:lnSpc>
            </a:pPr>
            <a:r>
              <a:rPr sz="1800" b="0" i="0" lang="he-IL">
                <a:solidFill>
                  <a:srgbClr val="111111"/>
                </a:solidFill>
                <a:latin typeface="Rubik"/>
                <a:cs typeface="Rubik"/>
                <a:ea typeface="Rubik"/>
              </a:rPr>
              <a:t>מה אנוש (פסוקים ד׳–ז׳)</a:t>
            </a:r>
          </a:p>
        </p:txBody>
      </p:sp>
      <p:sp>
        <p:nvSpPr>
          <p:cNvPr id="9" name="TextBox 8"/>
          <p:cNvSpPr txBox="1"/>
          <p:nvPr/>
        </p:nvSpPr>
        <p:spPr>
          <a:xfrm>
            <a:off x="4468812" y="1885950"/>
            <a:ext cx="533400" cy="482600"/>
          </a:xfrm>
          <a:prstGeom prst="rect">
            <a:avLst/>
          </a:prstGeom>
          <a:noFill/>
        </p:spPr>
        <p:txBody>
          <a:bodyPr wrap="square" lIns="0" rIns="0" tIns="0" bIns="0" anchor="t"/>
          <a:lstStyle/>
          <a:p>
            <a:pPr algn="ctr" rtl="1">
              <a:lnSpc>
                <a:spcPts val="3800"/>
              </a:lnSpc>
            </a:pPr>
            <a:r>
              <a:rPr sz="2100" b="1" i="0" lang="he-IL">
                <a:solidFill>
                  <a:srgbClr val="FFFFFF"/>
                </a:solidFill>
                <a:latin typeface="Rubik"/>
                <a:cs typeface="Rubik"/>
                <a:ea typeface="Rubik"/>
              </a:rPr>
              <a:t>3</a:t>
            </a:r>
          </a:p>
        </p:txBody>
      </p:sp>
      <p:sp>
        <p:nvSpPr>
          <p:cNvPr id="10" name="TextBox 9"/>
          <p:cNvSpPr txBox="1"/>
          <p:nvPr/>
        </p:nvSpPr>
        <p:spPr>
          <a:xfrm>
            <a:off x="3648154" y="2444750"/>
            <a:ext cx="2174716" cy="1257300"/>
          </a:xfrm>
          <a:prstGeom prst="rect">
            <a:avLst/>
          </a:prstGeom>
          <a:noFill/>
        </p:spPr>
        <p:txBody>
          <a:bodyPr wrap="square" lIns="0" rIns="0" tIns="0" bIns="0" anchor="t"/>
          <a:lstStyle/>
          <a:p>
            <a:pPr algn="ctr" rtl="1">
              <a:lnSpc>
                <a:spcPts val="2340"/>
              </a:lnSpc>
            </a:pPr>
            <a:r>
              <a:rPr sz="1800" b="0" i="0" lang="he-IL">
                <a:solidFill>
                  <a:srgbClr val="111111"/>
                </a:solidFill>
                <a:latin typeface="Rubik"/>
                <a:cs typeface="Rubik"/>
                <a:ea typeface="Rubik"/>
              </a:rPr>
              <a:t>התחום האנושי ופתיחת השיר (פסוקים ח׳–י׳)</a:t>
            </a:r>
          </a:p>
        </p:txBody>
      </p:sp>
      <p:sp>
        <p:nvSpPr>
          <p:cNvPr id="11" name="TextBox 10"/>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111111"/>
                </a:solidFill>
                <a:latin typeface="Rubik"/>
                <a:cs typeface="Rubik"/>
                <a:ea typeface="Rubik"/>
              </a:rPr>
              <a:t>3</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4.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24840" y="381000"/>
            <a:ext cx="9418320" cy="304800"/>
          </a:xfrm>
          <a:prstGeom prst="rect">
            <a:avLst/>
          </a:prstGeom>
          <a:noFill/>
        </p:spPr>
        <p:txBody>
          <a:bodyPr wrap="square" lIns="0" rIns="0" tIns="0" bIns="0" anchor="t"/>
          <a:lstStyle/>
          <a:p>
            <a:pPr algn="r" rtl="1">
              <a:lnSpc>
                <a:spcPts val="2400"/>
              </a:lnSpc>
            </a:pPr>
            <a:r>
              <a:rPr sz="1600" b="1" i="0" lang="he-IL">
                <a:solidFill>
                  <a:srgbClr val="E63323"/>
                </a:solidFill>
                <a:latin typeface="Rubik"/>
                <a:cs typeface="Rubik"/>
                <a:ea typeface="Rubik"/>
              </a:rPr>
              <a:t>קוראים בפסוקים · 1/4</a:t>
            </a:r>
          </a:p>
        </p:txBody>
      </p:sp>
      <p:sp>
        <p:nvSpPr>
          <p:cNvPr id="4" name="TextBox 3"/>
          <p:cNvSpPr txBox="1"/>
          <p:nvPr/>
        </p:nvSpPr>
        <p:spPr>
          <a:xfrm>
            <a:off x="624840" y="685800"/>
            <a:ext cx="9418320" cy="762000"/>
          </a:xfrm>
          <a:prstGeom prst="rect">
            <a:avLst/>
          </a:prstGeom>
          <a:noFill/>
        </p:spPr>
        <p:txBody>
          <a:bodyPr wrap="square" lIns="0" rIns="0" tIns="0" bIns="0" anchor="t"/>
          <a:lstStyle/>
          <a:p>
            <a:pPr algn="r" rtl="1">
              <a:lnSpc>
                <a:spcPts val="6000"/>
              </a:lnSpc>
            </a:pPr>
            <a:r>
              <a:rPr sz="4600" b="1" i="0" lang="he-IL">
                <a:solidFill>
                  <a:srgbClr val="111111"/>
                </a:solidFill>
                <a:latin typeface="Rubik"/>
                <a:cs typeface="Rubik"/>
                <a:ea typeface="Rubik"/>
              </a:rPr>
              <a:t>תהילים ח', ב'</a:t>
            </a:r>
          </a:p>
        </p:txBody>
      </p:sp>
      <p:sp>
        <p:nvSpPr>
          <p:cNvPr id="5" name="TextBox 4"/>
          <p:cNvSpPr txBox="1"/>
          <p:nvPr/>
        </p:nvSpPr>
        <p:spPr>
          <a:xfrm>
            <a:off x="1099058" y="2581275"/>
            <a:ext cx="9993884" cy="1822450"/>
          </a:xfrm>
          <a:prstGeom prst="rect">
            <a:avLst/>
          </a:prstGeom>
          <a:noFill/>
        </p:spPr>
        <p:txBody>
          <a:bodyPr wrap="square" lIns="0" rIns="0" tIns="0" bIns="0" anchor="t"/>
          <a:lstStyle/>
          <a:p>
            <a:pPr algn="ctr" rtl="1">
              <a:lnSpc>
                <a:spcPts val="7175"/>
              </a:lnSpc>
            </a:pPr>
            <a:r>
              <a:rPr sz="4100" b="0" i="0" lang="he-IL">
                <a:solidFill>
                  <a:srgbClr val="111111"/>
                </a:solidFill>
                <a:latin typeface="Frank Ruhl Libre"/>
                <a:cs typeface="Frank Ruhl Libre"/>
                <a:ea typeface="Frank Ruhl Libre"/>
              </a:rPr>
              <a:t>ה' </a:t>
            </a:r>
            <a:r>
              <a:rPr sz="4100" b="1" i="0" lang="he-IL">
                <a:solidFill>
                  <a:srgbClr val="111111"/>
                </a:solidFill>
                <a:latin typeface="Frank Ruhl Libre"/>
                <a:cs typeface="Frank Ruhl Libre"/>
                <a:ea typeface="Frank Ruhl Libre"/>
              </a:rPr>
              <a:t>אֲדֹנֵינוּ מָה־אַדִּיר שִׁמְךָ בְּכָל־הָאָרֶץ</a:t>
            </a:r>
            <a:r>
              <a:rPr sz="4100" b="0" i="0" lang="he-IL">
                <a:solidFill>
                  <a:srgbClr val="111111"/>
                </a:solidFill>
                <a:latin typeface="Frank Ruhl Libre"/>
                <a:cs typeface="Frank Ruhl Libre"/>
                <a:ea typeface="Frank Ruhl Libre"/>
              </a:rPr>
              <a:t> אֲשֶׁר תְּנָה הוֹדְךָ עַל־הַשָּׁמָיִם</a:t>
            </a:r>
          </a:p>
        </p:txBody>
      </p:sp>
      <p:sp>
        <p:nvSpPr>
          <p:cNvPr id="6" name="TextBox 5"/>
          <p:cNvSpPr txBox="1"/>
          <p:nvPr/>
        </p:nvSpPr>
        <p:spPr>
          <a:xfrm>
            <a:off x="865124" y="5524500"/>
            <a:ext cx="10360152" cy="825500"/>
          </a:xfrm>
          <a:prstGeom prst="rect">
            <a:avLst/>
          </a:prstGeom>
          <a:noFill/>
        </p:spPr>
        <p:txBody>
          <a:bodyPr wrap="square" lIns="0" rIns="0" tIns="0" bIns="0" anchor="ctr"/>
          <a:lstStyle/>
          <a:p>
            <a:pPr algn="r" rtl="1">
              <a:lnSpc>
                <a:spcPts val="2565"/>
              </a:lnSpc>
            </a:pPr>
            <a:r>
              <a:rPr sz="1900" b="0" i="0" lang="he-IL">
                <a:solidFill>
                  <a:srgbClr val="111111"/>
                </a:solidFill>
                <a:latin typeface="Rubik"/>
                <a:cs typeface="Rubik"/>
                <a:ea typeface="Rubik"/>
              </a:rPr>
              <a:t>המזמור נפתח ונסגר באותו משפט: ״ה׳ אדנינו מה אדיר שמך בכל הארץ״.</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111111"/>
                </a:solidFill>
                <a:latin typeface="Rubik"/>
                <a:cs typeface="Rubik"/>
                <a:ea typeface="Rubik"/>
              </a:rPr>
              <a:t>4</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5.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24840" y="381000"/>
            <a:ext cx="9418320" cy="304800"/>
          </a:xfrm>
          <a:prstGeom prst="rect">
            <a:avLst/>
          </a:prstGeom>
          <a:noFill/>
        </p:spPr>
        <p:txBody>
          <a:bodyPr wrap="square" lIns="0" rIns="0" tIns="0" bIns="0" anchor="t"/>
          <a:lstStyle/>
          <a:p>
            <a:pPr algn="r" rtl="1">
              <a:lnSpc>
                <a:spcPts val="2400"/>
              </a:lnSpc>
            </a:pPr>
            <a:r>
              <a:rPr sz="1600" b="1" i="0" lang="he-IL">
                <a:solidFill>
                  <a:srgbClr val="E63323"/>
                </a:solidFill>
                <a:latin typeface="Rubik"/>
                <a:cs typeface="Rubik"/>
                <a:ea typeface="Rubik"/>
              </a:rPr>
              <a:t>קוראים בפסוקים · 2/4</a:t>
            </a:r>
          </a:p>
        </p:txBody>
      </p:sp>
      <p:sp>
        <p:nvSpPr>
          <p:cNvPr id="4" name="TextBox 3"/>
          <p:cNvSpPr txBox="1"/>
          <p:nvPr/>
        </p:nvSpPr>
        <p:spPr>
          <a:xfrm>
            <a:off x="624840" y="685800"/>
            <a:ext cx="9418320" cy="762000"/>
          </a:xfrm>
          <a:prstGeom prst="rect">
            <a:avLst/>
          </a:prstGeom>
          <a:noFill/>
        </p:spPr>
        <p:txBody>
          <a:bodyPr wrap="square" lIns="0" rIns="0" tIns="0" bIns="0" anchor="t"/>
          <a:lstStyle/>
          <a:p>
            <a:pPr algn="r" rtl="1">
              <a:lnSpc>
                <a:spcPts val="6000"/>
              </a:lnSpc>
            </a:pPr>
            <a:r>
              <a:rPr sz="4600" b="1" i="0" lang="he-IL">
                <a:solidFill>
                  <a:srgbClr val="111111"/>
                </a:solidFill>
                <a:latin typeface="Rubik"/>
                <a:cs typeface="Rubik"/>
                <a:ea typeface="Rubik"/>
              </a:rPr>
              <a:t>תהילים ח', ו'</a:t>
            </a:r>
          </a:p>
        </p:txBody>
      </p:sp>
      <p:sp>
        <p:nvSpPr>
          <p:cNvPr id="5" name="TextBox 4"/>
          <p:cNvSpPr txBox="1"/>
          <p:nvPr/>
        </p:nvSpPr>
        <p:spPr>
          <a:xfrm>
            <a:off x="1099058" y="3036887"/>
            <a:ext cx="9993884" cy="911225"/>
          </a:xfrm>
          <a:prstGeom prst="rect">
            <a:avLst/>
          </a:prstGeom>
          <a:noFill/>
        </p:spPr>
        <p:txBody>
          <a:bodyPr wrap="square" lIns="0" rIns="0" tIns="0" bIns="0" anchor="t"/>
          <a:lstStyle/>
          <a:p>
            <a:pPr algn="ctr" rtl="1">
              <a:lnSpc>
                <a:spcPts val="7175"/>
              </a:lnSpc>
            </a:pPr>
            <a:r>
              <a:rPr sz="4100" b="1" i="0" lang="he-IL">
                <a:solidFill>
                  <a:srgbClr val="111111"/>
                </a:solidFill>
                <a:latin typeface="Frank Ruhl Libre"/>
                <a:cs typeface="Frank Ruhl Libre"/>
                <a:ea typeface="Frank Ruhl Libre"/>
              </a:rPr>
              <a:t>וַתְּחַסְּרֵהוּ מְּעַט מֵאֱלֹהִים וְכָבוֹד וְהָדָר תְּעַטְּרֵהוּ</a:t>
            </a:r>
          </a:p>
        </p:txBody>
      </p:sp>
      <p:sp>
        <p:nvSpPr>
          <p:cNvPr id="6" name="TextBox 5"/>
          <p:cNvSpPr txBox="1"/>
          <p:nvPr/>
        </p:nvSpPr>
        <p:spPr>
          <a:xfrm>
            <a:off x="865124" y="5524500"/>
            <a:ext cx="10360152" cy="825500"/>
          </a:xfrm>
          <a:prstGeom prst="rect">
            <a:avLst/>
          </a:prstGeom>
          <a:noFill/>
        </p:spPr>
        <p:txBody>
          <a:bodyPr wrap="square" lIns="0" rIns="0" tIns="0" bIns="0" anchor="ctr"/>
          <a:lstStyle/>
          <a:p>
            <a:pPr algn="r" rtl="1">
              <a:lnSpc>
                <a:spcPts val="2565"/>
              </a:lnSpc>
            </a:pPr>
            <a:r>
              <a:rPr sz="1900" b="0" i="0" lang="he-IL">
                <a:solidFill>
                  <a:srgbClr val="111111"/>
                </a:solidFill>
                <a:latin typeface="Rubik"/>
                <a:cs typeface="Rubik"/>
                <a:ea typeface="Rubik"/>
              </a:rPr>
              <a:t>״כי אראה שמיך מעשה אצבעתיך ירח וכוכבים אשר כוננתה מה אנוש כי תזכרנו ובן אדם כי תפקדנו״.</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111111"/>
                </a:solidFill>
                <a:latin typeface="Rubik"/>
                <a:cs typeface="Rubik"/>
                <a:ea typeface="Rubik"/>
              </a:rPr>
              <a:t>5</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6.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24840" y="381000"/>
            <a:ext cx="9418320" cy="304800"/>
          </a:xfrm>
          <a:prstGeom prst="rect">
            <a:avLst/>
          </a:prstGeom>
          <a:noFill/>
        </p:spPr>
        <p:txBody>
          <a:bodyPr wrap="square" lIns="0" rIns="0" tIns="0" bIns="0" anchor="t"/>
          <a:lstStyle/>
          <a:p>
            <a:pPr algn="r" rtl="1">
              <a:lnSpc>
                <a:spcPts val="2400"/>
              </a:lnSpc>
            </a:pPr>
            <a:r>
              <a:rPr sz="1600" b="1" i="0" lang="he-IL">
                <a:solidFill>
                  <a:srgbClr val="E63323"/>
                </a:solidFill>
                <a:latin typeface="Rubik"/>
                <a:cs typeface="Rubik"/>
                <a:ea typeface="Rubik"/>
              </a:rPr>
              <a:t>קוראים בפסוקים · 3/4</a:t>
            </a:r>
          </a:p>
        </p:txBody>
      </p:sp>
      <p:sp>
        <p:nvSpPr>
          <p:cNvPr id="4" name="TextBox 3"/>
          <p:cNvSpPr txBox="1"/>
          <p:nvPr/>
        </p:nvSpPr>
        <p:spPr>
          <a:xfrm>
            <a:off x="624840" y="685800"/>
            <a:ext cx="9418320" cy="762000"/>
          </a:xfrm>
          <a:prstGeom prst="rect">
            <a:avLst/>
          </a:prstGeom>
          <a:noFill/>
        </p:spPr>
        <p:txBody>
          <a:bodyPr wrap="square" lIns="0" rIns="0" tIns="0" bIns="0" anchor="t"/>
          <a:lstStyle/>
          <a:p>
            <a:pPr algn="r" rtl="1">
              <a:lnSpc>
                <a:spcPts val="6000"/>
              </a:lnSpc>
            </a:pPr>
            <a:r>
              <a:rPr sz="4600" b="1" i="0" lang="he-IL">
                <a:solidFill>
                  <a:srgbClr val="111111"/>
                </a:solidFill>
                <a:latin typeface="Rubik"/>
                <a:cs typeface="Rubik"/>
                <a:ea typeface="Rubik"/>
              </a:rPr>
              <a:t>תהילים ח', י'</a:t>
            </a:r>
          </a:p>
        </p:txBody>
      </p:sp>
      <p:sp>
        <p:nvSpPr>
          <p:cNvPr id="5" name="TextBox 4"/>
          <p:cNvSpPr txBox="1"/>
          <p:nvPr/>
        </p:nvSpPr>
        <p:spPr>
          <a:xfrm>
            <a:off x="1099058" y="3036887"/>
            <a:ext cx="9993884" cy="911225"/>
          </a:xfrm>
          <a:prstGeom prst="rect">
            <a:avLst/>
          </a:prstGeom>
          <a:noFill/>
        </p:spPr>
        <p:txBody>
          <a:bodyPr wrap="square" lIns="0" rIns="0" tIns="0" bIns="0" anchor="t"/>
          <a:lstStyle/>
          <a:p>
            <a:pPr algn="ctr" rtl="1">
              <a:lnSpc>
                <a:spcPts val="7175"/>
              </a:lnSpc>
            </a:pPr>
            <a:r>
              <a:rPr sz="4100" b="0" i="0" lang="he-IL">
                <a:solidFill>
                  <a:srgbClr val="111111"/>
                </a:solidFill>
                <a:latin typeface="Frank Ruhl Libre"/>
                <a:cs typeface="Frank Ruhl Libre"/>
                <a:ea typeface="Frank Ruhl Libre"/>
              </a:rPr>
              <a:t>ה' </a:t>
            </a:r>
            <a:r>
              <a:rPr sz="4100" b="1" i="0" lang="he-IL">
                <a:solidFill>
                  <a:srgbClr val="111111"/>
                </a:solidFill>
                <a:latin typeface="Frank Ruhl Libre"/>
                <a:cs typeface="Frank Ruhl Libre"/>
                <a:ea typeface="Frank Ruhl Libre"/>
              </a:rPr>
              <a:t>אֲדֹנֵינוּ מָה־אַדִּיר שִׁמְךָ בְּכָל־הָאָרֶץ</a:t>
            </a:r>
          </a:p>
        </p:txBody>
      </p:sp>
      <p:sp>
        <p:nvSpPr>
          <p:cNvPr id="6" name="TextBox 5"/>
          <p:cNvSpPr txBox="1"/>
          <p:nvPr/>
        </p:nvSpPr>
        <p:spPr>
          <a:xfrm>
            <a:off x="865124" y="5524500"/>
            <a:ext cx="10360152" cy="825500"/>
          </a:xfrm>
          <a:prstGeom prst="rect">
            <a:avLst/>
          </a:prstGeom>
          <a:noFill/>
        </p:spPr>
        <p:txBody>
          <a:bodyPr wrap="square" lIns="0" rIns="0" tIns="0" bIns="0" anchor="ctr"/>
          <a:lstStyle/>
          <a:p>
            <a:pPr algn="r" rtl="1">
              <a:lnSpc>
                <a:spcPts val="2565"/>
              </a:lnSpc>
            </a:pPr>
            <a:r>
              <a:rPr sz="1900" b="0" i="0" lang="he-IL">
                <a:solidFill>
                  <a:srgbClr val="111111"/>
                </a:solidFill>
                <a:latin typeface="Rubik"/>
                <a:cs typeface="Rubik"/>
                <a:ea typeface="Rubik"/>
              </a:rPr>
              <a:t>המשורר מפרט את תחום שליטת האדם: ״צנה ואלפים כלם וגם בהמות שדי צפור שמים ודגי הים עבר ארחות ימים״.</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111111"/>
                </a:solidFill>
                <a:latin typeface="Rubik"/>
                <a:cs typeface="Rubik"/>
                <a:ea typeface="Rubik"/>
              </a:rPr>
              <a:t>6</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7.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24840" y="381000"/>
            <a:ext cx="9418320" cy="304800"/>
          </a:xfrm>
          <a:prstGeom prst="rect">
            <a:avLst/>
          </a:prstGeom>
          <a:noFill/>
        </p:spPr>
        <p:txBody>
          <a:bodyPr wrap="square" lIns="0" rIns="0" tIns="0" bIns="0" anchor="t"/>
          <a:lstStyle/>
          <a:p>
            <a:pPr algn="r" rtl="1">
              <a:lnSpc>
                <a:spcPts val="2400"/>
              </a:lnSpc>
            </a:pPr>
            <a:r>
              <a:rPr sz="1600" b="1" i="0" lang="he-IL">
                <a:solidFill>
                  <a:srgbClr val="E63323"/>
                </a:solidFill>
                <a:latin typeface="Rubik"/>
                <a:cs typeface="Rubik"/>
                <a:ea typeface="Rubik"/>
              </a:rPr>
              <a:t>קוראים בפסוקים · 4/4</a:t>
            </a:r>
          </a:p>
        </p:txBody>
      </p:sp>
      <p:sp>
        <p:nvSpPr>
          <p:cNvPr id="4" name="TextBox 3"/>
          <p:cNvSpPr txBox="1"/>
          <p:nvPr/>
        </p:nvSpPr>
        <p:spPr>
          <a:xfrm>
            <a:off x="624840" y="685800"/>
            <a:ext cx="9418320" cy="762000"/>
          </a:xfrm>
          <a:prstGeom prst="rect">
            <a:avLst/>
          </a:prstGeom>
          <a:noFill/>
        </p:spPr>
        <p:txBody>
          <a:bodyPr wrap="square" lIns="0" rIns="0" tIns="0" bIns="0" anchor="t"/>
          <a:lstStyle/>
          <a:p>
            <a:pPr algn="r" rtl="1">
              <a:lnSpc>
                <a:spcPts val="6000"/>
              </a:lnSpc>
            </a:pPr>
            <a:r>
              <a:rPr sz="4600" b="1" i="0" lang="he-IL">
                <a:solidFill>
                  <a:srgbClr val="111111"/>
                </a:solidFill>
                <a:latin typeface="Rubik"/>
                <a:cs typeface="Rubik"/>
                <a:ea typeface="Rubik"/>
              </a:rPr>
              <a:t>תהילים ח', ג'</a:t>
            </a:r>
          </a:p>
        </p:txBody>
      </p:sp>
      <p:sp>
        <p:nvSpPr>
          <p:cNvPr id="5" name="TextBox 4"/>
          <p:cNvSpPr txBox="1"/>
          <p:nvPr/>
        </p:nvSpPr>
        <p:spPr>
          <a:xfrm>
            <a:off x="1099058" y="2581275"/>
            <a:ext cx="9993884" cy="1822450"/>
          </a:xfrm>
          <a:prstGeom prst="rect">
            <a:avLst/>
          </a:prstGeom>
          <a:noFill/>
        </p:spPr>
        <p:txBody>
          <a:bodyPr wrap="square" lIns="0" rIns="0" tIns="0" bIns="0" anchor="t"/>
          <a:lstStyle/>
          <a:p>
            <a:pPr algn="ctr" rtl="1">
              <a:lnSpc>
                <a:spcPts val="7175"/>
              </a:lnSpc>
            </a:pPr>
            <a:r>
              <a:rPr sz="4100" b="0" i="0" lang="he-IL">
                <a:solidFill>
                  <a:srgbClr val="111111"/>
                </a:solidFill>
                <a:latin typeface="Frank Ruhl Libre"/>
                <a:cs typeface="Frank Ruhl Libre"/>
                <a:ea typeface="Frank Ruhl Libre"/>
              </a:rPr>
              <a:t>מִפִּי עוֹלְלִים וְיֹנְקִים </a:t>
            </a:r>
            <a:r>
              <a:rPr sz="4100" b="1" i="0" lang="he-IL">
                <a:solidFill>
                  <a:srgbClr val="111111"/>
                </a:solidFill>
                <a:latin typeface="Frank Ruhl Libre"/>
                <a:cs typeface="Frank Ruhl Libre"/>
                <a:ea typeface="Frank Ruhl Libre"/>
              </a:rPr>
              <a:t>יִסַּדְתָּ עֹז לְמַעַן צוֹרְרֶיךָ</a:t>
            </a:r>
            <a:r>
              <a:rPr sz="4100" b="0" i="0" lang="he-IL">
                <a:solidFill>
                  <a:srgbClr val="111111"/>
                </a:solidFill>
                <a:latin typeface="Frank Ruhl Libre"/>
                <a:cs typeface="Frank Ruhl Libre"/>
                <a:ea typeface="Frank Ruhl Libre"/>
              </a:rPr>
              <a:t> לְהַשְׁבִּית אוֹיֵב וּמִתְנַקֵּם</a:t>
            </a:r>
          </a:p>
        </p:txBody>
      </p:sp>
      <p:sp>
        <p:nvSpPr>
          <p:cNvPr id="6" name="TextBox 5"/>
          <p:cNvSpPr txBox="1"/>
          <p:nvPr/>
        </p:nvSpPr>
        <p:spPr>
          <a:xfrm>
            <a:off x="865124" y="5524500"/>
            <a:ext cx="10360152" cy="825500"/>
          </a:xfrm>
          <a:prstGeom prst="rect">
            <a:avLst/>
          </a:prstGeom>
          <a:noFill/>
        </p:spPr>
        <p:txBody>
          <a:bodyPr wrap="square" lIns="0" rIns="0" tIns="0" bIns="0" anchor="ctr"/>
          <a:lstStyle/>
          <a:p>
            <a:pPr algn="r" rtl="1">
              <a:lnSpc>
                <a:spcPts val="2565"/>
              </a:lnSpc>
            </a:pPr>
            <a:r>
              <a:rPr sz="1900" b="0" i="0" lang="he-IL">
                <a:solidFill>
                  <a:srgbClr val="111111"/>
                </a:solidFill>
                <a:latin typeface="Rubik"/>
                <a:cs typeface="Rubik"/>
                <a:ea typeface="Rubik"/>
              </a:rPr>
              <a:t>״אשר תנה הודך על השמים.</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111111"/>
                </a:solidFill>
                <a:latin typeface="Rubik"/>
                <a:cs typeface="Rubik"/>
                <a:ea typeface="Rubik"/>
              </a:rPr>
              <a:t>7</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8.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24840" y="381000"/>
            <a:ext cx="9418320" cy="304800"/>
          </a:xfrm>
          <a:prstGeom prst="rect">
            <a:avLst/>
          </a:prstGeom>
          <a:noFill/>
        </p:spPr>
        <p:txBody>
          <a:bodyPr wrap="square" lIns="0" rIns="0" tIns="0" bIns="0" anchor="t"/>
          <a:lstStyle/>
          <a:p>
            <a:pPr algn="r" rtl="1">
              <a:lnSpc>
                <a:spcPts val="2400"/>
              </a:lnSpc>
            </a:pPr>
            <a:r>
              <a:rPr sz="1600" b="1" i="0" lang="he-IL">
                <a:solidFill>
                  <a:srgbClr val="E63323"/>
                </a:solidFill>
                <a:latin typeface="Rubik"/>
                <a:cs typeface="Rubik"/>
                <a:ea typeface="Rubik"/>
              </a:rPr>
              <a:t>מילים ומושגים</a:t>
            </a:r>
          </a:p>
        </p:txBody>
      </p:sp>
      <p:sp>
        <p:nvSpPr>
          <p:cNvPr id="4" name="TextBox 3"/>
          <p:cNvSpPr txBox="1"/>
          <p:nvPr/>
        </p:nvSpPr>
        <p:spPr>
          <a:xfrm>
            <a:off x="624840" y="685800"/>
            <a:ext cx="9418320" cy="762000"/>
          </a:xfrm>
          <a:prstGeom prst="rect">
            <a:avLst/>
          </a:prstGeom>
          <a:noFill/>
        </p:spPr>
        <p:txBody>
          <a:bodyPr wrap="square" lIns="0" rIns="0" tIns="0" bIns="0" anchor="t"/>
          <a:lstStyle/>
          <a:p>
            <a:pPr algn="r" rtl="1">
              <a:lnSpc>
                <a:spcPts val="6000"/>
              </a:lnSpc>
            </a:pPr>
            <a:r>
              <a:rPr sz="4600" b="1" i="0" lang="he-IL">
                <a:solidFill>
                  <a:srgbClr val="111111"/>
                </a:solidFill>
                <a:latin typeface="Rubik"/>
                <a:cs typeface="Rubik"/>
                <a:ea typeface="Rubik"/>
              </a:rPr>
              <a:t>ביאורי מילים</a:t>
            </a:r>
          </a:p>
        </p:txBody>
      </p:sp>
      <p:sp>
        <p:nvSpPr>
          <p:cNvPr id="5" name="TextBox 4"/>
          <p:cNvSpPr txBox="1"/>
          <p:nvPr/>
        </p:nvSpPr>
        <p:spPr>
          <a:xfrm>
            <a:off x="8178482" y="2019300"/>
            <a:ext cx="3074035" cy="406400"/>
          </a:xfrm>
          <a:prstGeom prst="rect">
            <a:avLst/>
          </a:prstGeom>
          <a:noFill/>
        </p:spPr>
        <p:txBody>
          <a:bodyPr wrap="square" lIns="0" rIns="0" tIns="0" bIns="0" anchor="t"/>
          <a:lstStyle/>
          <a:p>
            <a:pPr algn="r" rtl="1">
              <a:lnSpc>
                <a:spcPts val="3200"/>
              </a:lnSpc>
            </a:pPr>
            <a:r>
              <a:rPr sz="2300" b="1" i="0" lang="he-IL">
                <a:solidFill>
                  <a:srgbClr val="111111"/>
                </a:solidFill>
                <a:latin typeface="Rubik"/>
                <a:cs typeface="Rubik"/>
                <a:ea typeface="Rubik"/>
              </a:rPr>
              <a:t>תנה</a:t>
            </a:r>
          </a:p>
        </p:txBody>
      </p:sp>
      <p:sp>
        <p:nvSpPr>
          <p:cNvPr id="6" name="TextBox 5"/>
          <p:cNvSpPr txBox="1"/>
          <p:nvPr/>
        </p:nvSpPr>
        <p:spPr>
          <a:xfrm>
            <a:off x="8178482" y="2489200"/>
            <a:ext cx="3074035" cy="1219200"/>
          </a:xfrm>
          <a:prstGeom prst="rect">
            <a:avLst/>
          </a:prstGeom>
          <a:noFill/>
        </p:spPr>
        <p:txBody>
          <a:bodyPr wrap="square" lIns="0" rIns="0" tIns="0" bIns="0" anchor="t"/>
          <a:lstStyle/>
          <a:p>
            <a:pPr algn="r" rtl="1">
              <a:lnSpc>
                <a:spcPts val="2227"/>
              </a:lnSpc>
            </a:pPr>
            <a:r>
              <a:rPr sz="1650" b="0" i="0" lang="he-IL">
                <a:solidFill>
                  <a:srgbClr val="111111"/>
                </a:solidFill>
                <a:latin typeface="Rubik"/>
                <a:cs typeface="Rubik"/>
                <a:ea typeface="Rubik"/>
              </a:rPr>
              <a:t>כמו נתת עתיד במקום עבר וכמוהו רבים במקרא.</a:t>
            </a:r>
          </a:p>
        </p:txBody>
      </p:sp>
      <p:sp>
        <p:nvSpPr>
          <p:cNvPr id="7" name="TextBox 6"/>
          <p:cNvSpPr txBox="1"/>
          <p:nvPr/>
        </p:nvSpPr>
        <p:spPr>
          <a:xfrm>
            <a:off x="4558982" y="2019300"/>
            <a:ext cx="3074035" cy="406400"/>
          </a:xfrm>
          <a:prstGeom prst="rect">
            <a:avLst/>
          </a:prstGeom>
          <a:noFill/>
        </p:spPr>
        <p:txBody>
          <a:bodyPr wrap="square" lIns="0" rIns="0" tIns="0" bIns="0" anchor="t"/>
          <a:lstStyle/>
          <a:p>
            <a:pPr algn="r" rtl="1">
              <a:lnSpc>
                <a:spcPts val="3200"/>
              </a:lnSpc>
            </a:pPr>
            <a:r>
              <a:rPr sz="2300" b="1" i="0" lang="he-IL">
                <a:solidFill>
                  <a:srgbClr val="111111"/>
                </a:solidFill>
                <a:latin typeface="Rubik"/>
                <a:cs typeface="Rubik"/>
                <a:ea typeface="Rubik"/>
              </a:rPr>
              <a:t>עוללים</a:t>
            </a:r>
          </a:p>
        </p:txBody>
      </p:sp>
      <p:sp>
        <p:nvSpPr>
          <p:cNvPr id="8" name="TextBox 7"/>
          <p:cNvSpPr txBox="1"/>
          <p:nvPr/>
        </p:nvSpPr>
        <p:spPr>
          <a:xfrm>
            <a:off x="4558982" y="2489200"/>
            <a:ext cx="3074035" cy="1219200"/>
          </a:xfrm>
          <a:prstGeom prst="rect">
            <a:avLst/>
          </a:prstGeom>
          <a:noFill/>
        </p:spPr>
        <p:txBody>
          <a:bodyPr wrap="square" lIns="0" rIns="0" tIns="0" bIns="0" anchor="t"/>
          <a:lstStyle/>
          <a:p>
            <a:pPr algn="r" rtl="1">
              <a:lnSpc>
                <a:spcPts val="2227"/>
              </a:lnSpc>
            </a:pPr>
            <a:r>
              <a:rPr sz="1650" b="0" i="0" lang="he-IL">
                <a:solidFill>
                  <a:srgbClr val="111111"/>
                </a:solidFill>
                <a:latin typeface="Rubik"/>
                <a:cs typeface="Rubik"/>
                <a:ea typeface="Rubik"/>
              </a:rPr>
              <a:t>אף במעי אמן יקראו עוללים כמו כעוללים לא ראו אור (איוב ג׳:ט״ז).</a:t>
            </a:r>
          </a:p>
        </p:txBody>
      </p:sp>
      <p:sp>
        <p:nvSpPr>
          <p:cNvPr id="9" name="TextBox 8"/>
          <p:cNvSpPr txBox="1"/>
          <p:nvPr/>
        </p:nvSpPr>
        <p:spPr>
          <a:xfrm>
            <a:off x="939482" y="2019300"/>
            <a:ext cx="3074035" cy="406400"/>
          </a:xfrm>
          <a:prstGeom prst="rect">
            <a:avLst/>
          </a:prstGeom>
          <a:noFill/>
        </p:spPr>
        <p:txBody>
          <a:bodyPr wrap="square" lIns="0" rIns="0" tIns="0" bIns="0" anchor="t"/>
          <a:lstStyle/>
          <a:p>
            <a:pPr algn="r" rtl="1">
              <a:lnSpc>
                <a:spcPts val="3200"/>
              </a:lnSpc>
            </a:pPr>
            <a:r>
              <a:rPr sz="2300" b="1" i="0" lang="he-IL">
                <a:solidFill>
                  <a:srgbClr val="111111"/>
                </a:solidFill>
                <a:latin typeface="Rubik"/>
                <a:cs typeface="Rubik"/>
                <a:ea typeface="Rubik"/>
              </a:rPr>
              <a:t>עולליך</a:t>
            </a:r>
          </a:p>
        </p:txBody>
      </p:sp>
      <p:sp>
        <p:nvSpPr>
          <p:cNvPr id="10" name="TextBox 9"/>
          <p:cNvSpPr txBox="1"/>
          <p:nvPr/>
        </p:nvSpPr>
        <p:spPr>
          <a:xfrm>
            <a:off x="939482" y="2489200"/>
            <a:ext cx="3074035" cy="1219200"/>
          </a:xfrm>
          <a:prstGeom prst="rect">
            <a:avLst/>
          </a:prstGeom>
          <a:noFill/>
        </p:spPr>
        <p:txBody>
          <a:bodyPr wrap="square" lIns="0" rIns="0" tIns="0" bIns="0" anchor="t"/>
          <a:lstStyle/>
          <a:p>
            <a:pPr algn="r" rtl="1">
              <a:lnSpc>
                <a:spcPts val="2227"/>
              </a:lnSpc>
            </a:pPr>
            <a:r>
              <a:rPr sz="1650" b="0" i="0" lang="he-IL">
                <a:solidFill>
                  <a:srgbClr val="111111"/>
                </a:solidFill>
                <a:latin typeface="Rubik"/>
                <a:cs typeface="Rubik"/>
                <a:ea typeface="Rubik"/>
              </a:rPr>
              <a:t>בניך הקטנים כמו עוללים ויונקים (לעיל ח׳).</a:t>
            </a:r>
          </a:p>
        </p:txBody>
      </p:sp>
      <p:sp>
        <p:nvSpPr>
          <p:cNvPr id="11" name="TextBox 10"/>
          <p:cNvSpPr txBox="1"/>
          <p:nvPr/>
        </p:nvSpPr>
        <p:spPr>
          <a:xfrm>
            <a:off x="8178482" y="4400550"/>
            <a:ext cx="3074035" cy="406400"/>
          </a:xfrm>
          <a:prstGeom prst="rect">
            <a:avLst/>
          </a:prstGeom>
          <a:noFill/>
        </p:spPr>
        <p:txBody>
          <a:bodyPr wrap="square" lIns="0" rIns="0" tIns="0" bIns="0" anchor="t"/>
          <a:lstStyle/>
          <a:p>
            <a:pPr algn="r" rtl="1">
              <a:lnSpc>
                <a:spcPts val="3200"/>
              </a:lnSpc>
            </a:pPr>
            <a:r>
              <a:rPr sz="2300" b="1" i="0" lang="he-IL">
                <a:solidFill>
                  <a:srgbClr val="111111"/>
                </a:solidFill>
                <a:latin typeface="Rubik"/>
                <a:cs typeface="Rubik"/>
                <a:ea typeface="Rubik"/>
              </a:rPr>
              <a:t>תורת הגמול</a:t>
            </a:r>
          </a:p>
        </p:txBody>
      </p:sp>
      <p:sp>
        <p:nvSpPr>
          <p:cNvPr id="12" name="TextBox 11"/>
          <p:cNvSpPr txBox="1"/>
          <p:nvPr/>
        </p:nvSpPr>
        <p:spPr>
          <a:xfrm>
            <a:off x="8178482" y="4870450"/>
            <a:ext cx="3074035" cy="1219200"/>
          </a:xfrm>
          <a:prstGeom prst="rect">
            <a:avLst/>
          </a:prstGeom>
          <a:noFill/>
        </p:spPr>
        <p:txBody>
          <a:bodyPr wrap="square" lIns="0" rIns="0" tIns="0" bIns="0" anchor="t"/>
          <a:lstStyle/>
          <a:p>
            <a:pPr algn="r" rtl="1">
              <a:lnSpc>
                <a:spcPts val="2227"/>
              </a:lnSpc>
            </a:pPr>
            <a:r>
              <a:rPr sz="1650" b="0" i="0" lang="he-IL">
                <a:solidFill>
                  <a:srgbClr val="111111"/>
                </a:solidFill>
                <a:latin typeface="Rubik"/>
                <a:cs typeface="Rubik"/>
                <a:ea typeface="Rubik"/>
              </a:rPr>
              <a:t>הגמול, או שכר ועונש, היא נושא מרכזי במקרא, שמטרתו לחנך ליראת ה'.</a:t>
            </a:r>
          </a:p>
        </p:txBody>
      </p:sp>
      <p:sp>
        <p:nvSpPr>
          <p:cNvPr id="13" name="TextBox 12"/>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111111"/>
                </a:solidFill>
                <a:latin typeface="Rubik"/>
                <a:cs typeface="Rubik"/>
                <a:ea typeface="Rubik"/>
              </a:rPr>
              <a:t>8</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9.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24840" y="381000"/>
            <a:ext cx="9418320" cy="304800"/>
          </a:xfrm>
          <a:prstGeom prst="rect">
            <a:avLst/>
          </a:prstGeom>
          <a:noFill/>
        </p:spPr>
        <p:txBody>
          <a:bodyPr wrap="square" lIns="0" rIns="0" tIns="0" bIns="0" anchor="t"/>
          <a:lstStyle/>
          <a:p>
            <a:pPr algn="r" rtl="1">
              <a:lnSpc>
                <a:spcPts val="2400"/>
              </a:lnSpc>
            </a:pPr>
            <a:r>
              <a:rPr sz="1600" b="1" i="0" lang="he-IL">
                <a:solidFill>
                  <a:srgbClr val="E63323"/>
                </a:solidFill>
                <a:latin typeface="Rubik"/>
                <a:cs typeface="Rubik"/>
                <a:ea typeface="Rubik"/>
              </a:rPr>
              <a:t>פרשנים</a:t>
            </a:r>
          </a:p>
        </p:txBody>
      </p:sp>
      <p:sp>
        <p:nvSpPr>
          <p:cNvPr id="4" name="TextBox 3"/>
          <p:cNvSpPr txBox="1"/>
          <p:nvPr/>
        </p:nvSpPr>
        <p:spPr>
          <a:xfrm>
            <a:off x="624840" y="685800"/>
            <a:ext cx="9418320" cy="762000"/>
          </a:xfrm>
          <a:prstGeom prst="rect">
            <a:avLst/>
          </a:prstGeom>
          <a:noFill/>
        </p:spPr>
        <p:txBody>
          <a:bodyPr wrap="square" lIns="0" rIns="0" tIns="0" bIns="0" anchor="t"/>
          <a:lstStyle/>
          <a:p>
            <a:pPr algn="r" rtl="1">
              <a:lnSpc>
                <a:spcPts val="6000"/>
              </a:lnSpc>
            </a:pPr>
            <a:r>
              <a:rPr sz="4600" b="1" i="0" lang="he-IL">
                <a:solidFill>
                  <a:srgbClr val="111111"/>
                </a:solidFill>
                <a:latin typeface="Rubik"/>
                <a:cs typeface="Rubik"/>
                <a:ea typeface="Rubik"/>
              </a:rPr>
              <a:t>רש"י</a:t>
            </a:r>
          </a:p>
        </p:txBody>
      </p:sp>
      <p:sp>
        <p:nvSpPr>
          <p:cNvPr id="5" name="TextBox 4"/>
          <p:cNvSpPr txBox="1"/>
          <p:nvPr/>
        </p:nvSpPr>
        <p:spPr>
          <a:xfrm>
            <a:off x="1099058" y="2381250"/>
            <a:ext cx="9993884" cy="304800"/>
          </a:xfrm>
          <a:prstGeom prst="rect">
            <a:avLst/>
          </a:prstGeom>
          <a:noFill/>
        </p:spPr>
        <p:txBody>
          <a:bodyPr wrap="square" lIns="0" rIns="0" tIns="0" bIns="0" anchor="t"/>
          <a:lstStyle/>
          <a:p>
            <a:pPr algn="r" rtl="1">
              <a:lnSpc>
                <a:spcPts val="2400"/>
              </a:lnSpc>
            </a:pPr>
            <a:r>
              <a:rPr sz="1700" b="1" i="0" lang="he-IL">
                <a:solidFill>
                  <a:srgbClr val="2B59C3"/>
                </a:solidFill>
                <a:latin typeface="Rubik"/>
                <a:cs typeface="Rubik"/>
                <a:ea typeface="Rubik"/>
              </a:rPr>
              <a:t>רש"י על תהילים ח', ב'</a:t>
            </a:r>
          </a:p>
        </p:txBody>
      </p:sp>
      <p:sp>
        <p:nvSpPr>
          <p:cNvPr id="6" name="TextBox 5"/>
          <p:cNvSpPr txBox="1"/>
          <p:nvPr/>
        </p:nvSpPr>
        <p:spPr>
          <a:xfrm>
            <a:off x="1099058" y="2813050"/>
            <a:ext cx="9993884" cy="1219200"/>
          </a:xfrm>
          <a:prstGeom prst="rect">
            <a:avLst/>
          </a:prstGeom>
          <a:noFill/>
        </p:spPr>
        <p:txBody>
          <a:bodyPr wrap="square" lIns="0" rIns="0" tIns="0" bIns="0" anchor="t"/>
          <a:lstStyle/>
          <a:p>
            <a:pPr algn="r" rtl="1">
              <a:lnSpc>
                <a:spcPts val="4800"/>
              </a:lnSpc>
            </a:pPr>
            <a:r>
              <a:rPr sz="3000" b="1" i="0" lang="he-IL">
                <a:solidFill>
                  <a:srgbClr val="111111"/>
                </a:solidFill>
                <a:latin typeface="Noto Serif Hebrew"/>
                <a:cs typeface="Noto Serif Hebrew"/>
                <a:ea typeface="Noto Serif Hebrew"/>
              </a:rPr>
              <a:t>מָה אַדִּיר שִׁמְךָ</a:t>
            </a:r>
            <a:r>
              <a:rPr sz="3000" b="0" i="0" lang="he-IL">
                <a:solidFill>
                  <a:srgbClr val="111111"/>
                </a:solidFill>
                <a:latin typeface="Noto Serif Hebrew"/>
                <a:cs typeface="Noto Serif Hebrew"/>
                <a:ea typeface="Noto Serif Hebrew"/>
              </a:rPr>
              <a:t>. יוֹתֵר מִכְּדֵי כֹּחַ מִדַּת הַתַּחְתּוֹנִים, לֹא הָיוּ הַתַּחְתּוֹנִים כְּדַאי שֶׁתִּשְׁרֶה שְׁכִינָתְךָ בֵּינֵיהֶם:</a:t>
            </a:r>
          </a:p>
        </p:txBody>
      </p:sp>
      <p:sp>
        <p:nvSpPr>
          <p:cNvPr id="7" name="TextBox 6"/>
          <p:cNvSpPr txBox="1"/>
          <p:nvPr/>
        </p:nvSpPr>
        <p:spPr>
          <a:xfrm>
            <a:off x="929005" y="5207000"/>
            <a:ext cx="10333990" cy="1079500"/>
          </a:xfrm>
          <a:prstGeom prst="rect">
            <a:avLst/>
          </a:prstGeom>
          <a:noFill/>
        </p:spPr>
        <p:txBody>
          <a:bodyPr wrap="square" lIns="0" rIns="0" tIns="0" bIns="0" anchor="ctr"/>
          <a:lstStyle/>
          <a:p>
            <a:pPr algn="r" rtl="1">
              <a:lnSpc>
                <a:spcPts val="2860"/>
              </a:lnSpc>
            </a:pPr>
            <a:r>
              <a:rPr sz="2200" b="1" i="0" lang="he-IL">
                <a:solidFill>
                  <a:srgbClr val="FFFFFF"/>
                </a:solidFill>
                <a:latin typeface="Rubik"/>
                <a:cs typeface="Rubik"/>
                <a:ea typeface="Rubik"/>
              </a:rPr>
              <a:t>מה מסביר רש"י על «מָה אַדִּיר שִׁמְךָ»? הסבירו בלשונכם.</a:t>
            </a:r>
          </a:p>
        </p:txBody>
      </p:sp>
      <p:sp>
        <p:nvSpPr>
          <p:cNvPr id="8" name="TextBox 7"/>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111111"/>
                </a:solidFill>
                <a:latin typeface="Rubik"/>
                <a:cs typeface="Rubik"/>
                <a:ea typeface="Rubik"/>
              </a:rPr>
              <a:t>9</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0.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24840" y="381000"/>
            <a:ext cx="9418320" cy="304800"/>
          </a:xfrm>
          <a:prstGeom prst="rect">
            <a:avLst/>
          </a:prstGeom>
          <a:noFill/>
        </p:spPr>
        <p:txBody>
          <a:bodyPr wrap="square" lIns="0" rIns="0" tIns="0" bIns="0" anchor="t"/>
          <a:lstStyle/>
          <a:p>
            <a:pPr algn="r" rtl="1">
              <a:lnSpc>
                <a:spcPts val="2400"/>
              </a:lnSpc>
            </a:pPr>
            <a:r>
              <a:rPr sz="1600" b="1" i="0" lang="he-IL">
                <a:solidFill>
                  <a:srgbClr val="E63323"/>
                </a:solidFill>
                <a:latin typeface="Rubik"/>
                <a:cs typeface="Rubik"/>
                <a:ea typeface="Rubik"/>
              </a:rPr>
              <a:t>פרשנים</a:t>
            </a:r>
          </a:p>
        </p:txBody>
      </p:sp>
      <p:sp>
        <p:nvSpPr>
          <p:cNvPr id="4" name="TextBox 3"/>
          <p:cNvSpPr txBox="1"/>
          <p:nvPr/>
        </p:nvSpPr>
        <p:spPr>
          <a:xfrm>
            <a:off x="624840" y="685800"/>
            <a:ext cx="9418320" cy="762000"/>
          </a:xfrm>
          <a:prstGeom prst="rect">
            <a:avLst/>
          </a:prstGeom>
          <a:noFill/>
        </p:spPr>
        <p:txBody>
          <a:bodyPr wrap="square" lIns="0" rIns="0" tIns="0" bIns="0" anchor="t"/>
          <a:lstStyle/>
          <a:p>
            <a:pPr algn="r" rtl="1">
              <a:lnSpc>
                <a:spcPts val="6000"/>
              </a:lnSpc>
            </a:pPr>
            <a:r>
              <a:rPr sz="4600" b="1" i="0" lang="he-IL">
                <a:solidFill>
                  <a:srgbClr val="111111"/>
                </a:solidFill>
                <a:latin typeface="Rubik"/>
                <a:cs typeface="Rubik"/>
                <a:ea typeface="Rubik"/>
              </a:rPr>
              <a:t>רד"ק</a:t>
            </a:r>
          </a:p>
        </p:txBody>
      </p:sp>
      <p:sp>
        <p:nvSpPr>
          <p:cNvPr id="5" name="TextBox 4"/>
          <p:cNvSpPr txBox="1"/>
          <p:nvPr/>
        </p:nvSpPr>
        <p:spPr>
          <a:xfrm>
            <a:off x="1099058" y="2076450"/>
            <a:ext cx="9993884" cy="304800"/>
          </a:xfrm>
          <a:prstGeom prst="rect">
            <a:avLst/>
          </a:prstGeom>
          <a:noFill/>
        </p:spPr>
        <p:txBody>
          <a:bodyPr wrap="square" lIns="0" rIns="0" tIns="0" bIns="0" anchor="t"/>
          <a:lstStyle/>
          <a:p>
            <a:pPr algn="r" rtl="1">
              <a:lnSpc>
                <a:spcPts val="2400"/>
              </a:lnSpc>
            </a:pPr>
            <a:r>
              <a:rPr sz="1700" b="1" i="0" lang="he-IL">
                <a:solidFill>
                  <a:srgbClr val="2B59C3"/>
                </a:solidFill>
                <a:latin typeface="Rubik"/>
                <a:cs typeface="Rubik"/>
                <a:ea typeface="Rubik"/>
              </a:rPr>
              <a:t>רד"ק על תהילים ח', ו'</a:t>
            </a:r>
          </a:p>
        </p:txBody>
      </p:sp>
      <p:sp>
        <p:nvSpPr>
          <p:cNvPr id="6" name="TextBox 5"/>
          <p:cNvSpPr txBox="1"/>
          <p:nvPr/>
        </p:nvSpPr>
        <p:spPr>
          <a:xfrm>
            <a:off x="1099058" y="2508250"/>
            <a:ext cx="9993884" cy="1828800"/>
          </a:xfrm>
          <a:prstGeom prst="rect">
            <a:avLst/>
          </a:prstGeom>
          <a:noFill/>
        </p:spPr>
        <p:txBody>
          <a:bodyPr wrap="square" lIns="0" rIns="0" tIns="0" bIns="0" anchor="t"/>
          <a:lstStyle/>
          <a:p>
            <a:pPr algn="r" rtl="1">
              <a:lnSpc>
                <a:spcPts val="4800"/>
              </a:lnSpc>
            </a:pPr>
            <a:r>
              <a:rPr sz="3000" b="1" i="0" lang="he-IL">
                <a:solidFill>
                  <a:srgbClr val="111111"/>
                </a:solidFill>
                <a:latin typeface="Noto Serif Hebrew"/>
                <a:cs typeface="Noto Serif Hebrew"/>
                <a:ea typeface="Noto Serif Hebrew"/>
              </a:rPr>
              <a:t>ותחסרהו מעט מאלהים</a:t>
            </a:r>
            <a:r>
              <a:rPr sz="3000" b="0" i="0" lang="he-IL">
                <a:solidFill>
                  <a:srgbClr val="111111"/>
                </a:solidFill>
                <a:latin typeface="Noto Serif Hebrew"/>
                <a:cs typeface="Noto Serif Hebrew"/>
                <a:ea typeface="Noto Serif Hebrew"/>
              </a:rPr>
              <a:t> הם המלאכים. בעבור כי נשמת האדם מתכונת המלאכים שאיננה גוף כמו שהם אינם גופות. והחסרון הוא לפי שהיא בגוף.</a:t>
            </a:r>
          </a:p>
        </p:txBody>
      </p:sp>
      <p:sp>
        <p:nvSpPr>
          <p:cNvPr id="7" name="TextBox 6"/>
          <p:cNvSpPr txBox="1"/>
          <p:nvPr/>
        </p:nvSpPr>
        <p:spPr>
          <a:xfrm>
            <a:off x="929005" y="5207000"/>
            <a:ext cx="10333990" cy="1079500"/>
          </a:xfrm>
          <a:prstGeom prst="rect">
            <a:avLst/>
          </a:prstGeom>
          <a:noFill/>
        </p:spPr>
        <p:txBody>
          <a:bodyPr wrap="square" lIns="0" rIns="0" tIns="0" bIns="0" anchor="ctr"/>
          <a:lstStyle/>
          <a:p>
            <a:pPr algn="r" rtl="1">
              <a:lnSpc>
                <a:spcPts val="2860"/>
              </a:lnSpc>
            </a:pPr>
            <a:r>
              <a:rPr sz="2200" b="1" i="0" lang="he-IL">
                <a:solidFill>
                  <a:srgbClr val="FFFFFF"/>
                </a:solidFill>
                <a:latin typeface="Rubik"/>
                <a:cs typeface="Rubik"/>
                <a:ea typeface="Rubik"/>
              </a:rPr>
              <a:t>מה מוסיף פירושו של רד"ק להבנת הפסוק? בססו את תשובתכם על הציטוט.</a:t>
            </a:r>
          </a:p>
        </p:txBody>
      </p:sp>
      <p:sp>
        <p:nvSpPr>
          <p:cNvPr id="8" name="TextBox 7"/>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111111"/>
                </a:solidFill>
                <a:latin typeface="Rubik"/>
                <a:cs typeface="Rubik"/>
                <a:ea typeface="Rubik"/>
              </a:rPr>
              <a:t>10</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1.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24840" y="381000"/>
            <a:ext cx="9418320" cy="304800"/>
          </a:xfrm>
          <a:prstGeom prst="rect">
            <a:avLst/>
          </a:prstGeom>
          <a:noFill/>
        </p:spPr>
        <p:txBody>
          <a:bodyPr wrap="square" lIns="0" rIns="0" tIns="0" bIns="0" anchor="t"/>
          <a:lstStyle/>
          <a:p>
            <a:pPr algn="r" rtl="1">
              <a:lnSpc>
                <a:spcPts val="2400"/>
              </a:lnSpc>
            </a:pPr>
            <a:r>
              <a:rPr sz="1600" b="1" i="0" lang="he-IL">
                <a:solidFill>
                  <a:srgbClr val="E63323"/>
                </a:solidFill>
                <a:latin typeface="Rubik"/>
                <a:cs typeface="Rubik"/>
                <a:ea typeface="Rubik"/>
              </a:rPr>
              <a:t>שאלות הבנה ופרשנות · 1/3</a:t>
            </a:r>
          </a:p>
        </p:txBody>
      </p:sp>
      <p:sp>
        <p:nvSpPr>
          <p:cNvPr id="4" name="TextBox 3"/>
          <p:cNvSpPr txBox="1"/>
          <p:nvPr/>
        </p:nvSpPr>
        <p:spPr>
          <a:xfrm>
            <a:off x="624840" y="685800"/>
            <a:ext cx="9418320" cy="762000"/>
          </a:xfrm>
          <a:prstGeom prst="rect">
            <a:avLst/>
          </a:prstGeom>
          <a:noFill/>
        </p:spPr>
        <p:txBody>
          <a:bodyPr wrap="square" lIns="0" rIns="0" tIns="0" bIns="0" anchor="t"/>
          <a:lstStyle/>
          <a:p>
            <a:pPr algn="r" rtl="1">
              <a:lnSpc>
                <a:spcPts val="6000"/>
              </a:lnSpc>
            </a:pPr>
            <a:r>
              <a:rPr sz="4600" b="1" i="0" lang="he-IL">
                <a:solidFill>
                  <a:srgbClr val="111111"/>
                </a:solidFill>
                <a:latin typeface="Rubik"/>
                <a:cs typeface="Rubik"/>
                <a:ea typeface="Rubik"/>
              </a:rPr>
              <a:t>שאלה 1</a:t>
            </a:r>
          </a:p>
        </p:txBody>
      </p:sp>
      <p:sp>
        <p:nvSpPr>
          <p:cNvPr id="5" name="TextBox 4"/>
          <p:cNvSpPr txBox="1"/>
          <p:nvPr/>
        </p:nvSpPr>
        <p:spPr>
          <a:xfrm>
            <a:off x="902843" y="1752600"/>
            <a:ext cx="10386314" cy="3479800"/>
          </a:xfrm>
          <a:prstGeom prst="rect">
            <a:avLst/>
          </a:prstGeom>
          <a:noFill/>
        </p:spPr>
        <p:txBody>
          <a:bodyPr wrap="square" lIns="0" rIns="0" tIns="0" bIns="0" anchor="ctr"/>
          <a:lstStyle/>
          <a:p>
            <a:pPr algn="r" rtl="1">
              <a:lnSpc>
                <a:spcPts val="4620"/>
              </a:lnSpc>
            </a:pPr>
            <a:r>
              <a:rPr sz="3300" b="1" i="0" lang="he-IL">
                <a:solidFill>
                  <a:srgbClr val="111111"/>
                </a:solidFill>
                <a:latin typeface="Rubik"/>
                <a:cs typeface="Rubik"/>
                <a:ea typeface="Rubik"/>
              </a:rPr>
              <a:t>קראו פסוקים א׳–ג׳ («הלל לה׳»). מה מתואר בקטע? הביאו ראיה מן הכתוב.</a:t>
            </a:r>
          </a:p>
        </p:txBody>
      </p:sp>
      <p:sp>
        <p:nvSpPr>
          <p:cNvPr id="6" name="TextBox 5"/>
          <p:cNvSpPr txBox="1"/>
          <p:nvPr/>
        </p:nvSpPr>
        <p:spPr>
          <a:xfrm>
            <a:off x="889000" y="6159500"/>
            <a:ext cx="833536" cy="317500"/>
          </a:xfrm>
          <a:prstGeom prst="rect">
            <a:avLst/>
          </a:prstGeom>
          <a:noFill/>
        </p:spPr>
        <p:txBody>
          <a:bodyPr wrap="square" lIns="0" rIns="0" tIns="0" bIns="0" anchor="t"/>
          <a:lstStyle/>
          <a:p>
            <a:pPr algn="r" rtl="1">
              <a:lnSpc>
                <a:spcPts val="2500"/>
              </a:lnSpc>
            </a:pPr>
            <a:r>
              <a:rPr sz="1700" b="0" i="0" lang="he-IL">
                <a:solidFill>
                  <a:srgbClr val="FFFFFF"/>
                </a:solidFill>
                <a:latin typeface="Rubik"/>
                <a:cs typeface="Rubik"/>
                <a:ea typeface="Rubik"/>
              </a:rPr>
              <a:t>8 נקודות</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111111"/>
                </a:solidFill>
                <a:latin typeface="Rubik"/>
                <a:cs typeface="Rubik"/>
                <a:ea typeface="Rubik"/>
              </a:rPr>
              <a:t>11</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1.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24840" y="381000"/>
            <a:ext cx="9418320" cy="304800"/>
          </a:xfrm>
          <a:prstGeom prst="rect">
            <a:avLst/>
          </a:prstGeom>
          <a:noFill/>
        </p:spPr>
        <p:txBody>
          <a:bodyPr wrap="square" lIns="0" rIns="0" tIns="0" bIns="0" anchor="t"/>
          <a:lstStyle/>
          <a:p>
            <a:pPr algn="r" rtl="1">
              <a:lnSpc>
                <a:spcPts val="2400"/>
              </a:lnSpc>
            </a:pPr>
            <a:r>
              <a:rPr sz="1600" b="1" i="0" lang="he-IL">
                <a:solidFill>
                  <a:srgbClr val="E63323"/>
                </a:solidFill>
                <a:latin typeface="Rubik"/>
                <a:cs typeface="Rubik"/>
                <a:ea typeface="Rubik"/>
              </a:rPr>
              <a:t>שאלות הבנה ופרשנות · 2/3</a:t>
            </a:r>
          </a:p>
        </p:txBody>
      </p:sp>
      <p:sp>
        <p:nvSpPr>
          <p:cNvPr id="4" name="TextBox 3"/>
          <p:cNvSpPr txBox="1"/>
          <p:nvPr/>
        </p:nvSpPr>
        <p:spPr>
          <a:xfrm>
            <a:off x="624840" y="685800"/>
            <a:ext cx="9418320" cy="762000"/>
          </a:xfrm>
          <a:prstGeom prst="rect">
            <a:avLst/>
          </a:prstGeom>
          <a:noFill/>
        </p:spPr>
        <p:txBody>
          <a:bodyPr wrap="square" lIns="0" rIns="0" tIns="0" bIns="0" anchor="t"/>
          <a:lstStyle/>
          <a:p>
            <a:pPr algn="r" rtl="1">
              <a:lnSpc>
                <a:spcPts val="6000"/>
              </a:lnSpc>
            </a:pPr>
            <a:r>
              <a:rPr sz="4600" b="1" i="0" lang="he-IL">
                <a:solidFill>
                  <a:srgbClr val="111111"/>
                </a:solidFill>
                <a:latin typeface="Rubik"/>
                <a:cs typeface="Rubik"/>
                <a:ea typeface="Rubik"/>
              </a:rPr>
              <a:t>שאלה 2</a:t>
            </a:r>
          </a:p>
        </p:txBody>
      </p:sp>
      <p:sp>
        <p:nvSpPr>
          <p:cNvPr id="5" name="TextBox 4"/>
          <p:cNvSpPr txBox="1"/>
          <p:nvPr/>
        </p:nvSpPr>
        <p:spPr>
          <a:xfrm>
            <a:off x="902843" y="1752600"/>
            <a:ext cx="10386314" cy="3479800"/>
          </a:xfrm>
          <a:prstGeom prst="rect">
            <a:avLst/>
          </a:prstGeom>
          <a:noFill/>
        </p:spPr>
        <p:txBody>
          <a:bodyPr wrap="square" lIns="0" rIns="0" tIns="0" bIns="0" anchor="ctr"/>
          <a:lstStyle/>
          <a:p>
            <a:pPr algn="r" rtl="1">
              <a:lnSpc>
                <a:spcPts val="4620"/>
              </a:lnSpc>
            </a:pPr>
            <a:r>
              <a:rPr sz="3300" b="1" i="0" lang="he-IL">
                <a:solidFill>
                  <a:srgbClr val="111111"/>
                </a:solidFill>
                <a:latin typeface="Rubik"/>
                <a:cs typeface="Rubik"/>
                <a:ea typeface="Rubik"/>
              </a:rPr>
              <a:t>קראו פסוקים ד׳–ז׳ («מה אנוש»). מה מתואר בקטע? הביאו ראיה מן הכתוב.</a:t>
            </a:r>
          </a:p>
        </p:txBody>
      </p:sp>
      <p:sp>
        <p:nvSpPr>
          <p:cNvPr id="6" name="TextBox 5"/>
          <p:cNvSpPr txBox="1"/>
          <p:nvPr/>
        </p:nvSpPr>
        <p:spPr>
          <a:xfrm>
            <a:off x="889000" y="6159500"/>
            <a:ext cx="833536" cy="317500"/>
          </a:xfrm>
          <a:prstGeom prst="rect">
            <a:avLst/>
          </a:prstGeom>
          <a:noFill/>
        </p:spPr>
        <p:txBody>
          <a:bodyPr wrap="square" lIns="0" rIns="0" tIns="0" bIns="0" anchor="t"/>
          <a:lstStyle/>
          <a:p>
            <a:pPr algn="r" rtl="1">
              <a:lnSpc>
                <a:spcPts val="2500"/>
              </a:lnSpc>
            </a:pPr>
            <a:r>
              <a:rPr sz="1700" b="0" i="0" lang="he-IL">
                <a:solidFill>
                  <a:srgbClr val="FFFFFF"/>
                </a:solidFill>
                <a:latin typeface="Rubik"/>
                <a:cs typeface="Rubik"/>
                <a:ea typeface="Rubik"/>
              </a:rPr>
              <a:t>8 נקודות</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111111"/>
                </a:solidFill>
                <a:latin typeface="Rubik"/>
                <a:cs typeface="Rubik"/>
                <a:ea typeface="Rubik"/>
              </a:rPr>
              <a:t>12</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1.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24840" y="381000"/>
            <a:ext cx="9418320" cy="304800"/>
          </a:xfrm>
          <a:prstGeom prst="rect">
            <a:avLst/>
          </a:prstGeom>
          <a:noFill/>
        </p:spPr>
        <p:txBody>
          <a:bodyPr wrap="square" lIns="0" rIns="0" tIns="0" bIns="0" anchor="t"/>
          <a:lstStyle/>
          <a:p>
            <a:pPr algn="r" rtl="1">
              <a:lnSpc>
                <a:spcPts val="2400"/>
              </a:lnSpc>
            </a:pPr>
            <a:r>
              <a:rPr sz="1600" b="1" i="0" lang="he-IL">
                <a:solidFill>
                  <a:srgbClr val="E63323"/>
                </a:solidFill>
                <a:latin typeface="Rubik"/>
                <a:cs typeface="Rubik"/>
                <a:ea typeface="Rubik"/>
              </a:rPr>
              <a:t>שאלות הבנה ופרשנות · 3/3</a:t>
            </a:r>
          </a:p>
        </p:txBody>
      </p:sp>
      <p:sp>
        <p:nvSpPr>
          <p:cNvPr id="4" name="TextBox 3"/>
          <p:cNvSpPr txBox="1"/>
          <p:nvPr/>
        </p:nvSpPr>
        <p:spPr>
          <a:xfrm>
            <a:off x="624840" y="685800"/>
            <a:ext cx="9418320" cy="762000"/>
          </a:xfrm>
          <a:prstGeom prst="rect">
            <a:avLst/>
          </a:prstGeom>
          <a:noFill/>
        </p:spPr>
        <p:txBody>
          <a:bodyPr wrap="square" lIns="0" rIns="0" tIns="0" bIns="0" anchor="t"/>
          <a:lstStyle/>
          <a:p>
            <a:pPr algn="r" rtl="1">
              <a:lnSpc>
                <a:spcPts val="6000"/>
              </a:lnSpc>
            </a:pPr>
            <a:r>
              <a:rPr sz="4600" b="1" i="0" lang="he-IL">
                <a:solidFill>
                  <a:srgbClr val="111111"/>
                </a:solidFill>
                <a:latin typeface="Rubik"/>
                <a:cs typeface="Rubik"/>
                <a:ea typeface="Rubik"/>
              </a:rPr>
              <a:t>שאלה 3</a:t>
            </a:r>
          </a:p>
        </p:txBody>
      </p:sp>
      <p:sp>
        <p:nvSpPr>
          <p:cNvPr id="5" name="TextBox 4"/>
          <p:cNvSpPr txBox="1"/>
          <p:nvPr/>
        </p:nvSpPr>
        <p:spPr>
          <a:xfrm>
            <a:off x="902843" y="1752600"/>
            <a:ext cx="10386314" cy="3479800"/>
          </a:xfrm>
          <a:prstGeom prst="rect">
            <a:avLst/>
          </a:prstGeom>
          <a:noFill/>
        </p:spPr>
        <p:txBody>
          <a:bodyPr wrap="square" lIns="0" rIns="0" tIns="0" bIns="0" anchor="ctr"/>
          <a:lstStyle/>
          <a:p>
            <a:pPr algn="r" rtl="1">
              <a:lnSpc>
                <a:spcPts val="4620"/>
              </a:lnSpc>
            </a:pPr>
            <a:r>
              <a:rPr sz="3300" b="1" i="0" lang="he-IL">
                <a:solidFill>
                  <a:srgbClr val="111111"/>
                </a:solidFill>
                <a:latin typeface="Rubik"/>
                <a:cs typeface="Rubik"/>
                <a:ea typeface="Rubik"/>
              </a:rPr>
              <a:t>קראו פסוקים ח׳–י׳ («התחום האנושי ופתיחת השיר»). מה מתואר בקטע? הביאו ראיה מן הכתוב.</a:t>
            </a:r>
          </a:p>
        </p:txBody>
      </p:sp>
      <p:sp>
        <p:nvSpPr>
          <p:cNvPr id="6" name="TextBox 5"/>
          <p:cNvSpPr txBox="1"/>
          <p:nvPr/>
        </p:nvSpPr>
        <p:spPr>
          <a:xfrm>
            <a:off x="889000" y="6159500"/>
            <a:ext cx="833536" cy="317500"/>
          </a:xfrm>
          <a:prstGeom prst="rect">
            <a:avLst/>
          </a:prstGeom>
          <a:noFill/>
        </p:spPr>
        <p:txBody>
          <a:bodyPr wrap="square" lIns="0" rIns="0" tIns="0" bIns="0" anchor="t"/>
          <a:lstStyle/>
          <a:p>
            <a:pPr algn="r" rtl="1">
              <a:lnSpc>
                <a:spcPts val="2500"/>
              </a:lnSpc>
            </a:pPr>
            <a:r>
              <a:rPr sz="1700" b="0" i="0" lang="he-IL">
                <a:solidFill>
                  <a:srgbClr val="FFFFFF"/>
                </a:solidFill>
                <a:latin typeface="Rubik"/>
                <a:cs typeface="Rubik"/>
                <a:ea typeface="Rubik"/>
              </a:rPr>
              <a:t>8 נקודות</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111111"/>
                </a:solidFill>
                <a:latin typeface="Rubik"/>
                <a:cs typeface="Rubik"/>
                <a:ea typeface="Rubik"/>
              </a:rPr>
              <a:t>13</a:t>
            </a:r>
          </a:p>
        </p:txBody>
      </p:sp>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4.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24840" y="381000"/>
            <a:ext cx="9418320" cy="304800"/>
          </a:xfrm>
          <a:prstGeom prst="rect">
            <a:avLst/>
          </a:prstGeom>
          <a:noFill/>
        </p:spPr>
        <p:txBody>
          <a:bodyPr wrap="square" lIns="0" rIns="0" tIns="0" bIns="0" anchor="t"/>
          <a:lstStyle/>
          <a:p>
            <a:pPr algn="r" rtl="1">
              <a:lnSpc>
                <a:spcPts val="2400"/>
              </a:lnSpc>
            </a:pPr>
            <a:r>
              <a:rPr sz="1600" b="1" i="0" lang="he-IL">
                <a:solidFill>
                  <a:srgbClr val="E63323"/>
                </a:solidFill>
                <a:latin typeface="Rubik"/>
                <a:cs typeface="Rubik"/>
                <a:ea typeface="Rubik"/>
              </a:rPr>
              <a:t>דיון בכיתה</a:t>
            </a:r>
          </a:p>
        </p:txBody>
      </p:sp>
      <p:sp>
        <p:nvSpPr>
          <p:cNvPr id="4" name="TextBox 3"/>
          <p:cNvSpPr txBox="1"/>
          <p:nvPr/>
        </p:nvSpPr>
        <p:spPr>
          <a:xfrm>
            <a:off x="624840" y="685800"/>
            <a:ext cx="9418320" cy="762000"/>
          </a:xfrm>
          <a:prstGeom prst="rect">
            <a:avLst/>
          </a:prstGeom>
          <a:noFill/>
        </p:spPr>
        <p:txBody>
          <a:bodyPr wrap="square" lIns="0" rIns="0" tIns="0" bIns="0" anchor="t"/>
          <a:lstStyle/>
          <a:p>
            <a:pPr algn="r" rtl="1">
              <a:lnSpc>
                <a:spcPts val="6000"/>
              </a:lnSpc>
            </a:pPr>
            <a:r>
              <a:rPr sz="4600" b="1" i="0" lang="he-IL">
                <a:solidFill>
                  <a:srgbClr val="111111"/>
                </a:solidFill>
                <a:latin typeface="Rubik"/>
                <a:cs typeface="Rubik"/>
                <a:ea typeface="Rubik"/>
              </a:rPr>
              <a:t>מה דעתכם?</a:t>
            </a:r>
          </a:p>
        </p:txBody>
      </p:sp>
      <p:sp>
        <p:nvSpPr>
          <p:cNvPr id="5" name="TextBox 4"/>
          <p:cNvSpPr txBox="1"/>
          <p:nvPr/>
        </p:nvSpPr>
        <p:spPr>
          <a:xfrm>
            <a:off x="4960143" y="1873250"/>
            <a:ext cx="6049962" cy="1397000"/>
          </a:xfrm>
          <a:prstGeom prst="rect">
            <a:avLst/>
          </a:prstGeom>
          <a:noFill/>
        </p:spPr>
        <p:txBody>
          <a:bodyPr wrap="square" lIns="0" rIns="0" tIns="0" bIns="0" anchor="ctr"/>
          <a:lstStyle/>
          <a:p>
            <a:pPr algn="r" rtl="1">
              <a:lnSpc>
                <a:spcPts val="3105"/>
              </a:lnSpc>
            </a:pPr>
            <a:r>
              <a:rPr sz="2300" b="0" i="0" lang="he-IL">
                <a:solidFill>
                  <a:srgbClr val="111111"/>
                </a:solidFill>
                <a:latin typeface="Rubik"/>
                <a:cs typeface="Rubik"/>
                <a:ea typeface="Rubik"/>
              </a:rPr>
              <a:t>מה לדעתכם המסר המרכזי של תהילים ח׳? נמקו את דעתכם.</a:t>
            </a:r>
          </a:p>
        </p:txBody>
      </p:sp>
      <p:sp>
        <p:nvSpPr>
          <p:cNvPr id="6" name="TextBox 5"/>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111111"/>
                </a:solidFill>
                <a:latin typeface="Rubik"/>
                <a:cs typeface="Rubik"/>
                <a:ea typeface="Rubik"/>
              </a:rPr>
              <a:t>14</a:t>
            </a:r>
          </a:p>
        </p:txBody>
      </p:sp>
    </p:spTree>
  </p:cSld>
  <p:clrMapOvr>
    <a:masterClrMapping/>
  </p:clrMapOvr>
</p:sld>
</file>

<file path=ppt/slides/slide1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5.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24840" y="381000"/>
            <a:ext cx="9418320" cy="304800"/>
          </a:xfrm>
          <a:prstGeom prst="rect">
            <a:avLst/>
          </a:prstGeom>
          <a:noFill/>
        </p:spPr>
        <p:txBody>
          <a:bodyPr wrap="square" lIns="0" rIns="0" tIns="0" bIns="0" anchor="t"/>
          <a:lstStyle/>
          <a:p>
            <a:pPr algn="r" rtl="1">
              <a:lnSpc>
                <a:spcPts val="2400"/>
              </a:lnSpc>
            </a:pPr>
            <a:r>
              <a:rPr sz="1600" b="1" i="0" lang="he-IL">
                <a:solidFill>
                  <a:srgbClr val="E63323"/>
                </a:solidFill>
                <a:latin typeface="Rubik"/>
                <a:cs typeface="Rubik"/>
                <a:ea typeface="Rubik"/>
              </a:rPr>
              <a:t>סיכום</a:t>
            </a:r>
          </a:p>
        </p:txBody>
      </p:sp>
      <p:sp>
        <p:nvSpPr>
          <p:cNvPr id="4" name="TextBox 3"/>
          <p:cNvSpPr txBox="1"/>
          <p:nvPr/>
        </p:nvSpPr>
        <p:spPr>
          <a:xfrm>
            <a:off x="624840" y="685800"/>
            <a:ext cx="9418320" cy="762000"/>
          </a:xfrm>
          <a:prstGeom prst="rect">
            <a:avLst/>
          </a:prstGeom>
          <a:noFill/>
        </p:spPr>
        <p:txBody>
          <a:bodyPr wrap="square" lIns="0" rIns="0" tIns="0" bIns="0" anchor="t"/>
          <a:lstStyle/>
          <a:p>
            <a:pPr algn="r" rtl="1">
              <a:lnSpc>
                <a:spcPts val="6000"/>
              </a:lnSpc>
            </a:pPr>
            <a:r>
              <a:rPr sz="4600" b="1" i="0" lang="he-IL">
                <a:solidFill>
                  <a:srgbClr val="111111"/>
                </a:solidFill>
                <a:latin typeface="Rubik"/>
                <a:cs typeface="Rubik"/>
                <a:ea typeface="Rubik"/>
              </a:rPr>
              <a:t>מפת מושגים</a:t>
            </a:r>
          </a:p>
        </p:txBody>
      </p:sp>
      <p:sp>
        <p:nvSpPr>
          <p:cNvPr id="5" name="TextBox 4"/>
          <p:cNvSpPr txBox="1"/>
          <p:nvPr/>
        </p:nvSpPr>
        <p:spPr>
          <a:xfrm>
            <a:off x="4853305" y="3524250"/>
            <a:ext cx="2485390" cy="952500"/>
          </a:xfrm>
          <a:prstGeom prst="rect">
            <a:avLst/>
          </a:prstGeom>
          <a:noFill/>
        </p:spPr>
        <p:txBody>
          <a:bodyPr wrap="square" lIns="0" rIns="0" tIns="0" bIns="0" anchor="ctr"/>
          <a:lstStyle/>
          <a:p>
            <a:pPr algn="ctr" rtl="1">
              <a:lnSpc>
                <a:spcPts val="2802"/>
              </a:lnSpc>
            </a:pPr>
            <a:r>
              <a:rPr sz="2450" b="1" i="0" lang="he-IL">
                <a:solidFill>
                  <a:srgbClr val="F3EAD8"/>
                </a:solidFill>
                <a:latin typeface="Rubik"/>
                <a:cs typeface="Rubik"/>
                <a:ea typeface="Rubik"/>
              </a:rPr>
              <a:t>מה אדיר שמך: מעמד האדם ביקום</a:t>
            </a:r>
          </a:p>
        </p:txBody>
      </p:sp>
      <p:sp>
        <p:nvSpPr>
          <p:cNvPr id="6" name="TextBox 5"/>
          <p:cNvSpPr txBox="1"/>
          <p:nvPr/>
        </p:nvSpPr>
        <p:spPr>
          <a:xfrm>
            <a:off x="8018208" y="1854200"/>
            <a:ext cx="3178683" cy="990600"/>
          </a:xfrm>
          <a:prstGeom prst="rect">
            <a:avLst/>
          </a:prstGeom>
          <a:noFill/>
        </p:spPr>
        <p:txBody>
          <a:bodyPr wrap="square" lIns="0" rIns="0" tIns="0" bIns="0" anchor="ctr"/>
          <a:lstStyle/>
          <a:p>
            <a:pPr algn="r" rtl="1">
              <a:lnSpc>
                <a:spcPts val="2014"/>
              </a:lnSpc>
            </a:pPr>
            <a:r>
              <a:rPr sz="1550" b="0" i="0" lang="he-IL">
                <a:solidFill>
                  <a:srgbClr val="111111"/>
                </a:solidFill>
                <a:latin typeface="Rubik"/>
                <a:cs typeface="Rubik"/>
                <a:ea typeface="Rubik"/>
              </a:rPr>
              <a:t>הלל לה׳</a:t>
            </a:r>
          </a:p>
        </p:txBody>
      </p:sp>
      <p:sp>
        <p:nvSpPr>
          <p:cNvPr id="7" name="TextBox 6"/>
          <p:cNvSpPr txBox="1"/>
          <p:nvPr/>
        </p:nvSpPr>
        <p:spPr>
          <a:xfrm>
            <a:off x="906208" y="1854200"/>
            <a:ext cx="3178683" cy="990600"/>
          </a:xfrm>
          <a:prstGeom prst="rect">
            <a:avLst/>
          </a:prstGeom>
          <a:noFill/>
        </p:spPr>
        <p:txBody>
          <a:bodyPr wrap="square" lIns="0" rIns="0" tIns="0" bIns="0" anchor="ctr"/>
          <a:lstStyle/>
          <a:p>
            <a:pPr algn="r" rtl="1">
              <a:lnSpc>
                <a:spcPts val="2014"/>
              </a:lnSpc>
            </a:pPr>
            <a:r>
              <a:rPr sz="1550" b="0" i="0" lang="he-IL">
                <a:solidFill>
                  <a:srgbClr val="111111"/>
                </a:solidFill>
                <a:latin typeface="Rubik"/>
                <a:cs typeface="Rubik"/>
                <a:ea typeface="Rubik"/>
              </a:rPr>
              <a:t>מה אנוש</a:t>
            </a:r>
          </a:p>
        </p:txBody>
      </p:sp>
      <p:sp>
        <p:nvSpPr>
          <p:cNvPr id="8" name="TextBox 7"/>
          <p:cNvSpPr txBox="1"/>
          <p:nvPr/>
        </p:nvSpPr>
        <p:spPr>
          <a:xfrm>
            <a:off x="8018208" y="3505200"/>
            <a:ext cx="3178683" cy="990600"/>
          </a:xfrm>
          <a:prstGeom prst="rect">
            <a:avLst/>
          </a:prstGeom>
          <a:noFill/>
        </p:spPr>
        <p:txBody>
          <a:bodyPr wrap="square" lIns="0" rIns="0" tIns="0" bIns="0" anchor="ctr"/>
          <a:lstStyle/>
          <a:p>
            <a:pPr algn="r" rtl="1">
              <a:lnSpc>
                <a:spcPts val="2014"/>
              </a:lnSpc>
            </a:pPr>
            <a:r>
              <a:rPr sz="1550" b="0" i="0" lang="he-IL">
                <a:solidFill>
                  <a:srgbClr val="111111"/>
                </a:solidFill>
                <a:latin typeface="Rubik"/>
                <a:cs typeface="Rubik"/>
                <a:ea typeface="Rubik"/>
              </a:rPr>
              <a:t>התחום האנושי ופתיחת השיר</a:t>
            </a:r>
          </a:p>
        </p:txBody>
      </p:sp>
      <p:sp>
        <p:nvSpPr>
          <p:cNvPr id="9" name="TextBox 8"/>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111111"/>
                </a:solidFill>
                <a:latin typeface="Rubik"/>
                <a:cs typeface="Rubik"/>
                <a:ea typeface="Rubik"/>
              </a:rPr>
              <a:t>15</a:t>
            </a:r>
          </a:p>
        </p:txBody>
      </p:sp>
    </p:spTree>
  </p:cSld>
  <p:clrMapOvr>
    <a:masterClrMapping/>
  </p:clrMapOvr>
</p:sld>
</file>

<file path=ppt/slides/slide1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6.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24840" y="381000"/>
            <a:ext cx="9418320" cy="304800"/>
          </a:xfrm>
          <a:prstGeom prst="rect">
            <a:avLst/>
          </a:prstGeom>
          <a:noFill/>
        </p:spPr>
        <p:txBody>
          <a:bodyPr wrap="square" lIns="0" rIns="0" tIns="0" bIns="0" anchor="t"/>
          <a:lstStyle/>
          <a:p>
            <a:pPr algn="r" rtl="1">
              <a:lnSpc>
                <a:spcPts val="2400"/>
              </a:lnSpc>
            </a:pPr>
            <a:r>
              <a:rPr sz="1600" b="1" i="0" lang="he-IL">
                <a:solidFill>
                  <a:srgbClr val="E63323"/>
                </a:solidFill>
                <a:latin typeface="Rubik"/>
                <a:cs typeface="Rubik"/>
                <a:ea typeface="Rubik"/>
              </a:rPr>
              <a:t>תרגול לקראת הבגרות</a:t>
            </a:r>
          </a:p>
        </p:txBody>
      </p:sp>
      <p:sp>
        <p:nvSpPr>
          <p:cNvPr id="4" name="TextBox 3"/>
          <p:cNvSpPr txBox="1"/>
          <p:nvPr/>
        </p:nvSpPr>
        <p:spPr>
          <a:xfrm>
            <a:off x="624840" y="685800"/>
            <a:ext cx="9418320" cy="762000"/>
          </a:xfrm>
          <a:prstGeom prst="rect">
            <a:avLst/>
          </a:prstGeom>
          <a:noFill/>
        </p:spPr>
        <p:txBody>
          <a:bodyPr wrap="square" lIns="0" rIns="0" tIns="0" bIns="0" anchor="t"/>
          <a:lstStyle/>
          <a:p>
            <a:pPr algn="r" rtl="1">
              <a:lnSpc>
                <a:spcPts val="6000"/>
              </a:lnSpc>
            </a:pPr>
            <a:r>
              <a:rPr sz="4600" b="1" i="0" lang="he-IL">
                <a:solidFill>
                  <a:srgbClr val="111111"/>
                </a:solidFill>
                <a:latin typeface="Rubik"/>
                <a:cs typeface="Rubik"/>
                <a:ea typeface="Rubik"/>
              </a:rPr>
              <a:t>שאלה בסגנון בגרות (1/2)</a:t>
            </a:r>
          </a:p>
        </p:txBody>
      </p:sp>
      <p:sp>
        <p:nvSpPr>
          <p:cNvPr id="5" name="TextBox 4"/>
          <p:cNvSpPr txBox="1"/>
          <p:nvPr/>
        </p:nvSpPr>
        <p:spPr>
          <a:xfrm>
            <a:off x="955167" y="1930400"/>
            <a:ext cx="10281666" cy="4140200"/>
          </a:xfrm>
          <a:prstGeom prst="rect">
            <a:avLst/>
          </a:prstGeom>
          <a:noFill/>
        </p:spPr>
        <p:txBody>
          <a:bodyPr wrap="square" lIns="0" rIns="0" tIns="0" bIns="0" anchor="t"/>
          <a:lstStyle/>
          <a:p>
            <a:pPr algn="r" rtl="1">
              <a:lnSpc>
                <a:spcPts val="3000"/>
              </a:lnSpc>
            </a:pPr>
            <a:r>
              <a:rPr sz="2000" b="0" i="0" lang="he-IL">
                <a:solidFill>
                  <a:srgbClr val="111111"/>
                </a:solidFill>
                <a:latin typeface="Rubik"/>
                <a:cs typeface="Rubik"/>
                <a:ea typeface="Rubik"/>
              </a:rPr>
              <a:t>(חורף מאוחר תשפ"א (שאלון 1261))</a:t>
            </a:r>
          </a:p>
          <a:p>
            <a:pPr algn="r" rtl="1">
              <a:lnSpc>
                <a:spcPts val="3000"/>
              </a:lnSpc>
            </a:pPr>
            <a:r>
              <a:rPr sz="2000" b="0" i="0" lang="he-IL">
                <a:solidFill>
                  <a:srgbClr val="111111"/>
                </a:solidFill>
                <a:latin typeface="Rubik"/>
                <a:cs typeface="Rubik"/>
                <a:ea typeface="Rubik"/>
              </a:rPr>
              <a:t>תמלול המזמור (תהלים, פרק ח')</a:t>
            </a:r>
          </a:p>
          <a:p>
            <a:pPr algn="r" rtl="1">
              <a:lnSpc>
                <a:spcPts val="3000"/>
              </a:lnSpc>
            </a:pPr>
            <a:r>
              <a:rPr sz="2000" b="0" i="0" lang="he-IL">
                <a:solidFill>
                  <a:srgbClr val="111111"/>
                </a:solidFill>
                <a:latin typeface="Rubik"/>
                <a:cs typeface="Rubik"/>
                <a:ea typeface="Rubik"/>
              </a:rPr>
              <a:t>א לַמְנַצֵּחַ עַל-הַגִּתִּית מִזְמוֹר לְדָוִד.</a:t>
            </a:r>
          </a:p>
          <a:p>
            <a:pPr algn="r" rtl="1">
              <a:lnSpc>
                <a:spcPts val="3000"/>
              </a:lnSpc>
            </a:pPr>
            <a:r>
              <a:rPr sz="2000" b="0" i="0" lang="he-IL">
                <a:solidFill>
                  <a:srgbClr val="111111"/>
                </a:solidFill>
                <a:latin typeface="Rubik"/>
                <a:cs typeface="Rubik"/>
                <a:ea typeface="Rubik"/>
              </a:rPr>
              <a:t>ב ה' אֲדֹנֵינוּ מָה-אַדִּיר שִׁמְךָ בְּכָל-הָאָרֶץ אֲשֶׁר תְּנָה הוֹדְךָ עַל-הַשָּׁמָיִם.</a:t>
            </a:r>
          </a:p>
          <a:p>
            <a:pPr algn="r" rtl="1">
              <a:lnSpc>
                <a:spcPts val="3000"/>
              </a:lnSpc>
            </a:pPr>
            <a:r>
              <a:rPr sz="2000" b="0" i="0" lang="he-IL">
                <a:solidFill>
                  <a:srgbClr val="111111"/>
                </a:solidFill>
                <a:latin typeface="Rubik"/>
                <a:cs typeface="Rubik"/>
                <a:ea typeface="Rubik"/>
              </a:rPr>
              <a:t>ג מִפִּי עוֹלְלִים וְיֹנְקִים יִסַּדְתָּ-עֹז לְמַעַן צוֹרְרֶיךָ לְהַשְׁבִּית אוֹיֵב וּמִתְנַקֵּם.</a:t>
            </a:r>
          </a:p>
          <a:p>
            <a:pPr algn="r" rtl="1">
              <a:lnSpc>
                <a:spcPts val="3000"/>
              </a:lnSpc>
            </a:pPr>
            <a:r>
              <a:rPr sz="2000" b="0" i="0" lang="he-IL">
                <a:solidFill>
                  <a:srgbClr val="111111"/>
                </a:solidFill>
                <a:latin typeface="Rubik"/>
                <a:cs typeface="Rubik"/>
                <a:ea typeface="Rubik"/>
              </a:rPr>
              <a:t>ד כִּי-אֶרְאֶה שָׁמֶיךָ מַעֲשֵׂה אֶצְבְּעֹתֶיךָ יָרֵחַ וְכוֹכָבִים אֲשֶׁר כּוֹנָנְתָּ.</a:t>
            </a:r>
          </a:p>
        </p:txBody>
      </p:sp>
      <p:sp>
        <p:nvSpPr>
          <p:cNvPr id="6" name="TextBox 5"/>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111111"/>
                </a:solidFill>
                <a:latin typeface="Rubik"/>
                <a:cs typeface="Rubik"/>
                <a:ea typeface="Rubik"/>
              </a:rPr>
              <a:t>16</a:t>
            </a:r>
          </a:p>
        </p:txBody>
      </p:sp>
    </p:spTree>
  </p:cSld>
  <p:clrMapOvr>
    <a:masterClrMapping/>
  </p:clrMapOvr>
</p:sld>
</file>

<file path=ppt/slides/slide1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6.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24840" y="381000"/>
            <a:ext cx="9418320" cy="304800"/>
          </a:xfrm>
          <a:prstGeom prst="rect">
            <a:avLst/>
          </a:prstGeom>
          <a:noFill/>
        </p:spPr>
        <p:txBody>
          <a:bodyPr wrap="square" lIns="0" rIns="0" tIns="0" bIns="0" anchor="t"/>
          <a:lstStyle/>
          <a:p>
            <a:pPr algn="r" rtl="1">
              <a:lnSpc>
                <a:spcPts val="2400"/>
              </a:lnSpc>
            </a:pPr>
            <a:r>
              <a:rPr sz="1600" b="1" i="0" lang="he-IL">
                <a:solidFill>
                  <a:srgbClr val="E63323"/>
                </a:solidFill>
                <a:latin typeface="Rubik"/>
                <a:cs typeface="Rubik"/>
                <a:ea typeface="Rubik"/>
              </a:rPr>
              <a:t>תרגול לקראת הבגרות</a:t>
            </a:r>
          </a:p>
        </p:txBody>
      </p:sp>
      <p:sp>
        <p:nvSpPr>
          <p:cNvPr id="4" name="TextBox 3"/>
          <p:cNvSpPr txBox="1"/>
          <p:nvPr/>
        </p:nvSpPr>
        <p:spPr>
          <a:xfrm>
            <a:off x="624840" y="685800"/>
            <a:ext cx="9418320" cy="762000"/>
          </a:xfrm>
          <a:prstGeom prst="rect">
            <a:avLst/>
          </a:prstGeom>
          <a:noFill/>
        </p:spPr>
        <p:txBody>
          <a:bodyPr wrap="square" lIns="0" rIns="0" tIns="0" bIns="0" anchor="t"/>
          <a:lstStyle/>
          <a:p>
            <a:pPr algn="r" rtl="1">
              <a:lnSpc>
                <a:spcPts val="6000"/>
              </a:lnSpc>
            </a:pPr>
            <a:r>
              <a:rPr sz="4600" b="1" i="0" lang="he-IL">
                <a:solidFill>
                  <a:srgbClr val="111111"/>
                </a:solidFill>
                <a:latin typeface="Rubik"/>
                <a:cs typeface="Rubik"/>
                <a:ea typeface="Rubik"/>
              </a:rPr>
              <a:t>שאלה בסגנון בגרות (2/2)</a:t>
            </a:r>
          </a:p>
        </p:txBody>
      </p:sp>
      <p:sp>
        <p:nvSpPr>
          <p:cNvPr id="5" name="TextBox 4"/>
          <p:cNvSpPr txBox="1"/>
          <p:nvPr/>
        </p:nvSpPr>
        <p:spPr>
          <a:xfrm>
            <a:off x="955167" y="1930400"/>
            <a:ext cx="10281666" cy="4140200"/>
          </a:xfrm>
          <a:prstGeom prst="rect">
            <a:avLst/>
          </a:prstGeom>
          <a:noFill/>
        </p:spPr>
        <p:txBody>
          <a:bodyPr wrap="square" lIns="0" rIns="0" tIns="0" bIns="0" anchor="t"/>
          <a:lstStyle/>
          <a:p>
            <a:pPr algn="r" rtl="1">
              <a:lnSpc>
                <a:spcPts val="3000"/>
              </a:lnSpc>
            </a:pPr>
            <a:r>
              <a:rPr sz="2000" b="0" i="0" lang="he-IL">
                <a:solidFill>
                  <a:srgbClr val="111111"/>
                </a:solidFill>
                <a:latin typeface="Rubik"/>
                <a:cs typeface="Rubik"/>
                <a:ea typeface="Rubik"/>
              </a:rPr>
              <a:t>ה מָה-אֱנוֹשׁ כִּי-תִזְכְּרֶנּוּ וּבֶן-אָדָם כִּי תִפְקְדֶנּוּ.</a:t>
            </a:r>
          </a:p>
          <a:p>
            <a:pPr algn="r" rtl="1">
              <a:lnSpc>
                <a:spcPts val="3000"/>
              </a:lnSpc>
            </a:pPr>
            <a:r>
              <a:rPr sz="2000" b="0" i="0" lang="he-IL">
                <a:solidFill>
                  <a:srgbClr val="111111"/>
                </a:solidFill>
                <a:latin typeface="Rubik"/>
                <a:cs typeface="Rubik"/>
                <a:ea typeface="Rubik"/>
              </a:rPr>
              <a:t>ו וַתְּחַסְּרֵהוּ מְּעַט מֵאֱלֹהִים וְכָבוֹד וְהָדָר תְּעַטְּרֵהוּ.</a:t>
            </a:r>
          </a:p>
          <a:p>
            <a:pPr algn="r" rtl="1">
              <a:lnSpc>
                <a:spcPts val="3000"/>
              </a:lnSpc>
            </a:pPr>
            <a:r>
              <a:rPr sz="2000" b="0" i="0" lang="he-IL">
                <a:solidFill>
                  <a:srgbClr val="111111"/>
                </a:solidFill>
                <a:latin typeface="Rubik"/>
                <a:cs typeface="Rubik"/>
                <a:ea typeface="Rubik"/>
              </a:rPr>
              <a:t>ז תַּמְשִׁילֵהוּ בְּמַעֲשֵׂי יָדֶיךָ כֹּל שַׁתָּה תַחַת-רַגְלָיו.</a:t>
            </a:r>
          </a:p>
          <a:p>
            <a:pPr algn="r" rtl="1">
              <a:lnSpc>
                <a:spcPts val="3000"/>
              </a:lnSpc>
            </a:pPr>
            <a:r>
              <a:rPr sz="2000" b="0" i="0" lang="he-IL">
                <a:solidFill>
                  <a:srgbClr val="111111"/>
                </a:solidFill>
                <a:latin typeface="Rubik"/>
                <a:cs typeface="Rubik"/>
                <a:ea typeface="Rubik"/>
              </a:rPr>
              <a:t>ח צֹנֶה וַאֲלָפִים כֻּלָּם וְגַם בַּהֲמוֹת שָׂדָי.</a:t>
            </a:r>
          </a:p>
          <a:p>
            <a:pPr algn="r" rtl="1">
              <a:lnSpc>
                <a:spcPts val="3000"/>
              </a:lnSpc>
            </a:pPr>
            <a:r>
              <a:rPr sz="2000" b="0" i="0" lang="he-IL">
                <a:solidFill>
                  <a:srgbClr val="111111"/>
                </a:solidFill>
                <a:latin typeface="Rubik"/>
                <a:cs typeface="Rubik"/>
                <a:ea typeface="Rubik"/>
              </a:rPr>
              <a:t>ט צִפּוֹר שָׁמַיִם וּדְגֵי הַיָּם עֹבֵר אָרְחוֹת יַמִּים.</a:t>
            </a:r>
          </a:p>
          <a:p>
            <a:pPr algn="r" rtl="1">
              <a:lnSpc>
                <a:spcPts val="3000"/>
              </a:lnSpc>
            </a:pPr>
            <a:r>
              <a:rPr sz="2000" b="0" i="0" lang="he-IL">
                <a:solidFill>
                  <a:srgbClr val="111111"/>
                </a:solidFill>
                <a:latin typeface="Rubik"/>
                <a:cs typeface="Rubik"/>
                <a:ea typeface="Rubik"/>
              </a:rPr>
              <a:t>י ה' אֲדֹנֵינוּ מָה-אַדִּיר שִׁמְךָ בְּכָל-הָאָרֶץ.</a:t>
            </a:r>
          </a:p>
        </p:txBody>
      </p:sp>
      <p:sp>
        <p:nvSpPr>
          <p:cNvPr id="6" name="TextBox 5"/>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111111"/>
                </a:solidFill>
                <a:latin typeface="Rubik"/>
                <a:cs typeface="Rubik"/>
                <a:ea typeface="Rubik"/>
              </a:rPr>
              <a:t>17</a:t>
            </a:r>
          </a:p>
        </p:txBody>
      </p:sp>
    </p:spTree>
  </p:cSld>
  <p:clrMapOvr>
    <a:masterClrMapping/>
  </p:clrMapOvr>
</p:sld>
</file>

<file path=ppt/slides/slide1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8.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24840" y="381000"/>
            <a:ext cx="9418320" cy="304800"/>
          </a:xfrm>
          <a:prstGeom prst="rect">
            <a:avLst/>
          </a:prstGeom>
          <a:noFill/>
        </p:spPr>
        <p:txBody>
          <a:bodyPr wrap="square" lIns="0" rIns="0" tIns="0" bIns="0" anchor="t"/>
          <a:lstStyle/>
          <a:p>
            <a:pPr algn="r" rtl="1">
              <a:lnSpc>
                <a:spcPts val="2400"/>
              </a:lnSpc>
            </a:pPr>
            <a:r>
              <a:rPr sz="1600" b="1" i="0" lang="he-IL">
                <a:solidFill>
                  <a:srgbClr val="E63323"/>
                </a:solidFill>
                <a:latin typeface="Rubik"/>
                <a:cs typeface="Rubik"/>
                <a:ea typeface="Rubik"/>
              </a:rPr>
              <a:t>תשובות</a:t>
            </a:r>
          </a:p>
        </p:txBody>
      </p:sp>
      <p:sp>
        <p:nvSpPr>
          <p:cNvPr id="4" name="TextBox 3"/>
          <p:cNvSpPr txBox="1"/>
          <p:nvPr/>
        </p:nvSpPr>
        <p:spPr>
          <a:xfrm>
            <a:off x="624840" y="685800"/>
            <a:ext cx="9418320" cy="762000"/>
          </a:xfrm>
          <a:prstGeom prst="rect">
            <a:avLst/>
          </a:prstGeom>
          <a:noFill/>
        </p:spPr>
        <p:txBody>
          <a:bodyPr wrap="square" lIns="0" rIns="0" tIns="0" bIns="0" anchor="t"/>
          <a:lstStyle/>
          <a:p>
            <a:pPr algn="r" rtl="1">
              <a:lnSpc>
                <a:spcPts val="6000"/>
              </a:lnSpc>
            </a:pPr>
            <a:r>
              <a:rPr sz="4600" b="1" i="0" lang="he-IL">
                <a:solidFill>
                  <a:srgbClr val="111111"/>
                </a:solidFill>
                <a:latin typeface="Rubik"/>
                <a:cs typeface="Rubik"/>
                <a:ea typeface="Rubik"/>
              </a:rPr>
              <a:t>תשובה לשאלה 1</a:t>
            </a:r>
          </a:p>
        </p:txBody>
      </p:sp>
      <p:sp>
        <p:nvSpPr>
          <p:cNvPr id="5" name="TextBox 4"/>
          <p:cNvSpPr txBox="1"/>
          <p:nvPr/>
        </p:nvSpPr>
        <p:spPr>
          <a:xfrm>
            <a:off x="863600" y="1778000"/>
            <a:ext cx="10464800" cy="825500"/>
          </a:xfrm>
          <a:prstGeom prst="rect">
            <a:avLst/>
          </a:prstGeom>
          <a:noFill/>
        </p:spPr>
        <p:txBody>
          <a:bodyPr wrap="square" lIns="0" rIns="0" tIns="0" bIns="0" anchor="t"/>
          <a:lstStyle/>
          <a:p>
            <a:pPr algn="r" rtl="1">
              <a:lnSpc>
                <a:spcPts val="2025"/>
              </a:lnSpc>
            </a:pPr>
            <a:r>
              <a:rPr sz="1500" b="1" i="0" lang="he-IL">
                <a:solidFill>
                  <a:srgbClr val="E63323"/>
                </a:solidFill>
                <a:latin typeface="Rubik"/>
                <a:cs typeface="Rubik"/>
                <a:ea typeface="Rubik"/>
              </a:rPr>
              <a:t>קראו פסוקים א׳–ג׳ («הלל לה׳»). מה מתואר בקטע? הביאו ראיה מן הכתוב.</a:t>
            </a:r>
          </a:p>
        </p:txBody>
      </p:sp>
      <p:sp>
        <p:nvSpPr>
          <p:cNvPr id="6" name="TextBox 5"/>
          <p:cNvSpPr txBox="1"/>
          <p:nvPr/>
        </p:nvSpPr>
        <p:spPr>
          <a:xfrm>
            <a:off x="889762" y="2946400"/>
            <a:ext cx="10412476" cy="3060700"/>
          </a:xfrm>
          <a:prstGeom prst="rect">
            <a:avLst/>
          </a:prstGeom>
          <a:noFill/>
        </p:spPr>
        <p:txBody>
          <a:bodyPr wrap="square" lIns="0" rIns="0" tIns="0" bIns="0" anchor="t"/>
          <a:lstStyle/>
          <a:p>
            <a:pPr algn="r" rtl="1">
              <a:lnSpc>
                <a:spcPts val="2850"/>
              </a:lnSpc>
            </a:pPr>
            <a:r>
              <a:rPr sz="1900" b="0" i="0" lang="he-IL">
                <a:solidFill>
                  <a:srgbClr val="111111"/>
                </a:solidFill>
                <a:latin typeface="Rubik"/>
                <a:cs typeface="Rubik"/>
                <a:ea typeface="Rubik"/>
              </a:rPr>
              <a:t>המזמור נפתח ונסגר באותו משפט: ״ה׳ אדנינו מה אדיר שמך בכל הארץ״. ההודיה היא על גדולת האל בעולם כולו, ושמו נוכח בכל מקום.</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111111"/>
                </a:solidFill>
                <a:latin typeface="Rubik"/>
                <a:cs typeface="Rubik"/>
                <a:ea typeface="Rubik"/>
              </a:rPr>
              <a:t>18</a:t>
            </a:r>
          </a:p>
        </p:txBody>
      </p:sp>
    </p:spTree>
  </p:cSld>
  <p:clrMapOvr>
    <a:masterClrMapping/>
  </p:clrMapOvr>
</p:sld>
</file>

<file path=ppt/slides/slide1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8.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24840" y="381000"/>
            <a:ext cx="9418320" cy="304800"/>
          </a:xfrm>
          <a:prstGeom prst="rect">
            <a:avLst/>
          </a:prstGeom>
          <a:noFill/>
        </p:spPr>
        <p:txBody>
          <a:bodyPr wrap="square" lIns="0" rIns="0" tIns="0" bIns="0" anchor="t"/>
          <a:lstStyle/>
          <a:p>
            <a:pPr algn="r" rtl="1">
              <a:lnSpc>
                <a:spcPts val="2400"/>
              </a:lnSpc>
            </a:pPr>
            <a:r>
              <a:rPr sz="1600" b="1" i="0" lang="he-IL">
                <a:solidFill>
                  <a:srgbClr val="E63323"/>
                </a:solidFill>
                <a:latin typeface="Rubik"/>
                <a:cs typeface="Rubik"/>
                <a:ea typeface="Rubik"/>
              </a:rPr>
              <a:t>תשובות</a:t>
            </a:r>
          </a:p>
        </p:txBody>
      </p:sp>
      <p:sp>
        <p:nvSpPr>
          <p:cNvPr id="4" name="TextBox 3"/>
          <p:cNvSpPr txBox="1"/>
          <p:nvPr/>
        </p:nvSpPr>
        <p:spPr>
          <a:xfrm>
            <a:off x="624840" y="685800"/>
            <a:ext cx="9418320" cy="762000"/>
          </a:xfrm>
          <a:prstGeom prst="rect">
            <a:avLst/>
          </a:prstGeom>
          <a:noFill/>
        </p:spPr>
        <p:txBody>
          <a:bodyPr wrap="square" lIns="0" rIns="0" tIns="0" bIns="0" anchor="t"/>
          <a:lstStyle/>
          <a:p>
            <a:pPr algn="r" rtl="1">
              <a:lnSpc>
                <a:spcPts val="6000"/>
              </a:lnSpc>
            </a:pPr>
            <a:r>
              <a:rPr sz="4600" b="1" i="0" lang="he-IL">
                <a:solidFill>
                  <a:srgbClr val="111111"/>
                </a:solidFill>
                <a:latin typeface="Rubik"/>
                <a:cs typeface="Rubik"/>
                <a:ea typeface="Rubik"/>
              </a:rPr>
              <a:t>תשובה לשאלה 2</a:t>
            </a:r>
          </a:p>
        </p:txBody>
      </p:sp>
      <p:sp>
        <p:nvSpPr>
          <p:cNvPr id="5" name="TextBox 4"/>
          <p:cNvSpPr txBox="1"/>
          <p:nvPr/>
        </p:nvSpPr>
        <p:spPr>
          <a:xfrm>
            <a:off x="863600" y="1778000"/>
            <a:ext cx="10464800" cy="825500"/>
          </a:xfrm>
          <a:prstGeom prst="rect">
            <a:avLst/>
          </a:prstGeom>
          <a:noFill/>
        </p:spPr>
        <p:txBody>
          <a:bodyPr wrap="square" lIns="0" rIns="0" tIns="0" bIns="0" anchor="t"/>
          <a:lstStyle/>
          <a:p>
            <a:pPr algn="r" rtl="1">
              <a:lnSpc>
                <a:spcPts val="2025"/>
              </a:lnSpc>
            </a:pPr>
            <a:r>
              <a:rPr sz="1500" b="1" i="0" lang="he-IL">
                <a:solidFill>
                  <a:srgbClr val="E63323"/>
                </a:solidFill>
                <a:latin typeface="Rubik"/>
                <a:cs typeface="Rubik"/>
                <a:ea typeface="Rubik"/>
              </a:rPr>
              <a:t>קראו פסוקים ד׳–ז׳ («מה אנוש»). מה מתואר בקטע? הביאו ראיה מן הכתוב.</a:t>
            </a:r>
          </a:p>
        </p:txBody>
      </p:sp>
      <p:sp>
        <p:nvSpPr>
          <p:cNvPr id="6" name="TextBox 5"/>
          <p:cNvSpPr txBox="1"/>
          <p:nvPr/>
        </p:nvSpPr>
        <p:spPr>
          <a:xfrm>
            <a:off x="889762" y="2946400"/>
            <a:ext cx="10412476" cy="3060700"/>
          </a:xfrm>
          <a:prstGeom prst="rect">
            <a:avLst/>
          </a:prstGeom>
          <a:noFill/>
        </p:spPr>
        <p:txBody>
          <a:bodyPr wrap="square" lIns="0" rIns="0" tIns="0" bIns="0" anchor="t"/>
          <a:lstStyle/>
          <a:p>
            <a:pPr algn="r" rtl="1">
              <a:lnSpc>
                <a:spcPts val="2850"/>
              </a:lnSpc>
            </a:pPr>
            <a:r>
              <a:rPr sz="1900" b="0" i="0" lang="he-IL">
                <a:solidFill>
                  <a:srgbClr val="111111"/>
                </a:solidFill>
                <a:latin typeface="Rubik"/>
                <a:cs typeface="Rubik"/>
                <a:ea typeface="Rubik"/>
              </a:rPr>
              <a:t>״כי אראה שמיך מעשה אצבעתיך ירח וכוכבים אשר כוננתה מה אנוש כי תזכרנו ובן אדם כי תפקדנו״. מול השמים הענקיים נראה האדם קטן ושברירי.</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111111"/>
                </a:solidFill>
                <a:latin typeface="Rubik"/>
                <a:cs typeface="Rubik"/>
                <a:ea typeface="Rubik"/>
              </a:rPr>
              <a:t>19</a:t>
            </a:r>
          </a:p>
        </p:txBody>
      </p:sp>
    </p:spTree>
  </p:cSld>
  <p:clrMapOvr>
    <a:masterClrMapping/>
  </p:clrMapOvr>
</p:sld>
</file>

<file path=ppt/slides/slide2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8.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24840" y="381000"/>
            <a:ext cx="9418320" cy="304800"/>
          </a:xfrm>
          <a:prstGeom prst="rect">
            <a:avLst/>
          </a:prstGeom>
          <a:noFill/>
        </p:spPr>
        <p:txBody>
          <a:bodyPr wrap="square" lIns="0" rIns="0" tIns="0" bIns="0" anchor="t"/>
          <a:lstStyle/>
          <a:p>
            <a:pPr algn="r" rtl="1">
              <a:lnSpc>
                <a:spcPts val="2400"/>
              </a:lnSpc>
            </a:pPr>
            <a:r>
              <a:rPr sz="1600" b="1" i="0" lang="he-IL">
                <a:solidFill>
                  <a:srgbClr val="E63323"/>
                </a:solidFill>
                <a:latin typeface="Rubik"/>
                <a:cs typeface="Rubik"/>
                <a:ea typeface="Rubik"/>
              </a:rPr>
              <a:t>תשובות</a:t>
            </a:r>
          </a:p>
        </p:txBody>
      </p:sp>
      <p:sp>
        <p:nvSpPr>
          <p:cNvPr id="4" name="TextBox 3"/>
          <p:cNvSpPr txBox="1"/>
          <p:nvPr/>
        </p:nvSpPr>
        <p:spPr>
          <a:xfrm>
            <a:off x="624840" y="685800"/>
            <a:ext cx="9418320" cy="762000"/>
          </a:xfrm>
          <a:prstGeom prst="rect">
            <a:avLst/>
          </a:prstGeom>
          <a:noFill/>
        </p:spPr>
        <p:txBody>
          <a:bodyPr wrap="square" lIns="0" rIns="0" tIns="0" bIns="0" anchor="t"/>
          <a:lstStyle/>
          <a:p>
            <a:pPr algn="r" rtl="1">
              <a:lnSpc>
                <a:spcPts val="6000"/>
              </a:lnSpc>
            </a:pPr>
            <a:r>
              <a:rPr sz="4600" b="1" i="0" lang="he-IL">
                <a:solidFill>
                  <a:srgbClr val="111111"/>
                </a:solidFill>
                <a:latin typeface="Rubik"/>
                <a:cs typeface="Rubik"/>
                <a:ea typeface="Rubik"/>
              </a:rPr>
              <a:t>תשובה לשאלה 3</a:t>
            </a:r>
          </a:p>
        </p:txBody>
      </p:sp>
      <p:sp>
        <p:nvSpPr>
          <p:cNvPr id="5" name="TextBox 4"/>
          <p:cNvSpPr txBox="1"/>
          <p:nvPr/>
        </p:nvSpPr>
        <p:spPr>
          <a:xfrm>
            <a:off x="863600" y="1778000"/>
            <a:ext cx="10464800" cy="825500"/>
          </a:xfrm>
          <a:prstGeom prst="rect">
            <a:avLst/>
          </a:prstGeom>
          <a:noFill/>
        </p:spPr>
        <p:txBody>
          <a:bodyPr wrap="square" lIns="0" rIns="0" tIns="0" bIns="0" anchor="t"/>
          <a:lstStyle/>
          <a:p>
            <a:pPr algn="r" rtl="1">
              <a:lnSpc>
                <a:spcPts val="2025"/>
              </a:lnSpc>
            </a:pPr>
            <a:r>
              <a:rPr sz="1500" b="1" i="0" lang="he-IL">
                <a:solidFill>
                  <a:srgbClr val="E63323"/>
                </a:solidFill>
                <a:latin typeface="Rubik"/>
                <a:cs typeface="Rubik"/>
                <a:ea typeface="Rubik"/>
              </a:rPr>
              <a:t>קראו פסוקים ח׳–י׳ («התחום האנושי ופתיחת השיר»). מה מתואר בקטע? הביאו ראיה מן הכתוב.</a:t>
            </a:r>
          </a:p>
        </p:txBody>
      </p:sp>
      <p:sp>
        <p:nvSpPr>
          <p:cNvPr id="6" name="TextBox 5"/>
          <p:cNvSpPr txBox="1"/>
          <p:nvPr/>
        </p:nvSpPr>
        <p:spPr>
          <a:xfrm>
            <a:off x="889762" y="2946400"/>
            <a:ext cx="10412476" cy="3060700"/>
          </a:xfrm>
          <a:prstGeom prst="rect">
            <a:avLst/>
          </a:prstGeom>
          <a:noFill/>
        </p:spPr>
        <p:txBody>
          <a:bodyPr wrap="square" lIns="0" rIns="0" tIns="0" bIns="0" anchor="t"/>
          <a:lstStyle/>
          <a:p>
            <a:pPr algn="r" rtl="1">
              <a:lnSpc>
                <a:spcPts val="2850"/>
              </a:lnSpc>
            </a:pPr>
            <a:r>
              <a:rPr sz="1900" b="0" i="0" lang="he-IL">
                <a:solidFill>
                  <a:srgbClr val="111111"/>
                </a:solidFill>
                <a:latin typeface="Rubik"/>
                <a:cs typeface="Rubik"/>
                <a:ea typeface="Rubik"/>
              </a:rPr>
              <a:t>המשורר מפרט את תחום שליטת האדם: ״צנה ואלפים כלם וגם בהמות שדי צפור שמים ודגי הים עבר ארחות ימים״. הרשימה מקיפה יבשה, אוויר וים.</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111111"/>
                </a:solidFill>
                <a:latin typeface="Rubik"/>
                <a:cs typeface="Rubik"/>
                <a:ea typeface="Rubik"/>
              </a:rPr>
              <a:t>20</a:t>
            </a:r>
          </a:p>
        </p:txBody>
      </p:sp>
    </p:spTree>
  </p:cSld>
  <p:clrMapOvr>
    <a:masterClrMapping/>
  </p:clrMapOvr>
</p:sld>
</file>

<file path=ppt/slides/slide2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6.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24840" y="381000"/>
            <a:ext cx="9418320" cy="304800"/>
          </a:xfrm>
          <a:prstGeom prst="rect">
            <a:avLst/>
          </a:prstGeom>
          <a:noFill/>
        </p:spPr>
        <p:txBody>
          <a:bodyPr wrap="square" lIns="0" rIns="0" tIns="0" bIns="0" anchor="t"/>
          <a:lstStyle/>
          <a:p>
            <a:pPr algn="r" rtl="1">
              <a:lnSpc>
                <a:spcPts val="2400"/>
              </a:lnSpc>
            </a:pPr>
            <a:r>
              <a:rPr sz="1600" b="1" i="0" lang="he-IL">
                <a:solidFill>
                  <a:srgbClr val="E63323"/>
                </a:solidFill>
                <a:latin typeface="Rubik"/>
                <a:cs typeface="Rubik"/>
                <a:ea typeface="Rubik"/>
              </a:rPr>
              <a:t>תשובות</a:t>
            </a:r>
          </a:p>
        </p:txBody>
      </p:sp>
      <p:sp>
        <p:nvSpPr>
          <p:cNvPr id="4" name="TextBox 3"/>
          <p:cNvSpPr txBox="1"/>
          <p:nvPr/>
        </p:nvSpPr>
        <p:spPr>
          <a:xfrm>
            <a:off x="624840" y="685800"/>
            <a:ext cx="9418320" cy="762000"/>
          </a:xfrm>
          <a:prstGeom prst="rect">
            <a:avLst/>
          </a:prstGeom>
          <a:noFill/>
        </p:spPr>
        <p:txBody>
          <a:bodyPr wrap="square" lIns="0" rIns="0" tIns="0" bIns="0" anchor="t"/>
          <a:lstStyle/>
          <a:p>
            <a:pPr algn="r" rtl="1">
              <a:lnSpc>
                <a:spcPts val="6000"/>
              </a:lnSpc>
            </a:pPr>
            <a:r>
              <a:rPr sz="4600" b="1" i="0" lang="he-IL">
                <a:solidFill>
                  <a:srgbClr val="111111"/>
                </a:solidFill>
                <a:latin typeface="Rubik"/>
                <a:cs typeface="Rubik"/>
                <a:ea typeface="Rubik"/>
              </a:rPr>
              <a:t>מחוון – שאלת הבגרות (1/2)</a:t>
            </a:r>
          </a:p>
        </p:txBody>
      </p:sp>
      <p:sp>
        <p:nvSpPr>
          <p:cNvPr id="5" name="TextBox 4"/>
          <p:cNvSpPr txBox="1"/>
          <p:nvPr/>
        </p:nvSpPr>
        <p:spPr>
          <a:xfrm>
            <a:off x="889762" y="1866900"/>
            <a:ext cx="10412476" cy="4267200"/>
          </a:xfrm>
          <a:prstGeom prst="rect">
            <a:avLst/>
          </a:prstGeom>
          <a:noFill/>
        </p:spPr>
        <p:txBody>
          <a:bodyPr wrap="square" lIns="0" rIns="0" tIns="0" bIns="0" anchor="t"/>
          <a:lstStyle/>
          <a:p>
            <a:pPr algn="r" rtl="1">
              <a:lnSpc>
                <a:spcPts val="1389"/>
              </a:lnSpc>
            </a:pPr>
            <a:r>
              <a:rPr sz="950" b="0" i="0" lang="he-IL">
                <a:solidFill>
                  <a:srgbClr val="111111"/>
                </a:solidFill>
                <a:latin typeface="Rubik"/>
                <a:cs typeface="Rubik"/>
                <a:ea typeface="Rubik"/>
              </a:rPr>
              <a:t>שאלה א' (גדולת ה')</a:t>
            </a:r>
          </a:p>
          <a:p>
            <a:pPr algn="r" rtl="1">
              <a:lnSpc>
                <a:spcPts val="1389"/>
              </a:lnSpc>
            </a:pPr>
            <a:r>
              <a:rPr sz="950" b="0" i="0" lang="he-IL">
                <a:solidFill>
                  <a:srgbClr val="111111"/>
                </a:solidFill>
                <a:latin typeface="Rubik"/>
                <a:cs typeface="Rubik"/>
                <a:ea typeface="Rubik"/>
              </a:rPr>
              <a:t>"מָה-אַדִּיר שִׁמְךָ בְּכָל-הָאָרֶץ": גדולת ה' מתבטאת בכך שנוכחותו ושמו המפואר מוכרים ומורגשים בכל רחבי העולם הפיזי, מה שמדגיש את שלטונו האוניברסלי.</a:t>
            </a:r>
          </a:p>
          <a:p>
            <a:pPr algn="r" rtl="1">
              <a:lnSpc>
                <a:spcPts val="1389"/>
              </a:lnSpc>
            </a:pPr>
            <a:r>
              <a:rPr sz="950" b="0" i="0" lang="he-IL">
                <a:solidFill>
                  <a:srgbClr val="111111"/>
                </a:solidFill>
                <a:latin typeface="Rubik"/>
                <a:cs typeface="Rubik"/>
                <a:ea typeface="Rubik"/>
              </a:rPr>
              <a:t>"אֲשֶׁר תְּנָה הוֹדְךָ עַל-הַשָּׁמָיִם": גדולת ה' נעלה אפילו מעל השמים. כבודו (הודו) של האל אינו מוגבל לארץ אלא משתרע במרומים, מעבר להבנה האנושית.</a:t>
            </a:r>
          </a:p>
          <a:p>
            <a:pPr algn="r" rtl="1">
              <a:lnSpc>
                <a:spcPts val="1389"/>
              </a:lnSpc>
            </a:pPr>
            <a:r>
              <a:rPr sz="950" b="0" i="0" lang="he-IL">
                <a:solidFill>
                  <a:srgbClr val="111111"/>
                </a:solidFill>
                <a:latin typeface="Rubik"/>
                <a:cs typeface="Rubik"/>
                <a:ea typeface="Rubik"/>
              </a:rPr>
              <a:t>"כִּי-אֶרְאֶה שָׁמֶיךָ מַעֲשֵׂה אֶצְבְּעֹתֶיךָ": גדולת ה' כבורא. היקום כולו (הירח והכוכבים) מתואר כ"מעשה אצבעותיו", דימוי המדגיש את הקלות שבה ברא ה' מערכות כה מורכבות ואדירות, כמו עבודת אמנות עדינה.</a:t>
            </a:r>
          </a:p>
          <a:p>
            <a:pPr algn="r" rtl="1">
              <a:lnSpc>
                <a:spcPts val="1389"/>
              </a:lnSpc>
            </a:pPr>
            <a:r>
              <a:rPr sz="950" b="0" i="0" lang="he-IL">
                <a:solidFill>
                  <a:srgbClr val="111111"/>
                </a:solidFill>
                <a:latin typeface="Rubik"/>
                <a:cs typeface="Rubik"/>
                <a:ea typeface="Rubik"/>
              </a:rPr>
              <a:t>שאלה ב' (מעמד האדם)</a:t>
            </a:r>
          </a:p>
          <a:p>
            <a:pPr algn="r" rtl="1">
              <a:lnSpc>
                <a:spcPts val="1389"/>
              </a:lnSpc>
            </a:pPr>
            <a:r>
              <a:rPr sz="950" b="0" i="0" lang="he-IL">
                <a:solidFill>
                  <a:srgbClr val="111111"/>
                </a:solidFill>
                <a:latin typeface="Rubik"/>
                <a:cs typeface="Rubik"/>
                <a:ea typeface="Rubik"/>
              </a:rPr>
              <a:t>(1) שני ההיבטים המנוגדים:</a:t>
            </a:r>
          </a:p>
          <a:p>
            <a:pPr algn="r" rtl="1">
              <a:lnSpc>
                <a:spcPts val="1389"/>
              </a:lnSpc>
            </a:pPr>
            <a:r>
              <a:rPr sz="950" b="0" i="0" lang="he-IL">
                <a:solidFill>
                  <a:srgbClr val="111111"/>
                </a:solidFill>
                <a:latin typeface="Rubik"/>
                <a:cs typeface="Rubik"/>
                <a:ea typeface="Rubik"/>
              </a:rPr>
              <a:t>היבט האפסיות (השפלות): מול עוצמת היקום והשמים, האדם נראה חסר חשיבות. המשורר שואל בתימהון: "מָה-אֱנוֹשׁ כִּי-תִזְכְּרֶנּוּ?" – כלומר, מדוע האל הגדול בכלל מקדיש תשומת לב ליצור כה קטן וזמני.</a:t>
            </a:r>
          </a:p>
          <a:p>
            <a:pPr algn="r" rtl="1">
              <a:lnSpc>
                <a:spcPts val="1389"/>
              </a:lnSpc>
            </a:pPr>
            <a:r>
              <a:rPr sz="950" b="0" i="0" lang="he-IL">
                <a:solidFill>
                  <a:srgbClr val="111111"/>
                </a:solidFill>
                <a:latin typeface="Rubik"/>
                <a:cs typeface="Rubik"/>
                <a:ea typeface="Rubik"/>
              </a:rPr>
              <a:t>היבט העליונות (הגדולה): למרות קטנותו הפיזית, ה' העניק לאדם מעמד כמעט אלוהי: "וַתְּחַסְּרֵהוּ מְּעַט מֵאֱלֹהִים". האדם מוכתר ב"כבוד והדר" והופך לשליט על עולם החי והטבע ("תַּמְשִׁילֵהוּ בְּמַעֲשֵׂי יָדֶיךָ").</a:t>
            </a:r>
          </a:p>
          <a:p>
            <a:pPr algn="r" rtl="1">
              <a:lnSpc>
                <a:spcPts val="1389"/>
              </a:lnSpc>
            </a:pPr>
            <a:r>
              <a:rPr sz="950" b="0" i="0" lang="he-IL">
                <a:solidFill>
                  <a:srgbClr val="111111"/>
                </a:solidFill>
                <a:latin typeface="Rubik"/>
                <a:cs typeface="Rubik"/>
                <a:ea typeface="Rubik"/>
              </a:rPr>
              <a:t>(2) השוואה לבראשית א':</a:t>
            </a:r>
          </a:p>
          <a:p>
            <a:pPr algn="r" rtl="1">
              <a:lnSpc>
                <a:spcPts val="1389"/>
              </a:lnSpc>
            </a:pPr>
            <a:r>
              <a:rPr sz="950" b="0" i="0" lang="he-IL">
                <a:solidFill>
                  <a:srgbClr val="111111"/>
                </a:solidFill>
                <a:latin typeface="Rubik"/>
                <a:cs typeface="Rubik"/>
                <a:ea typeface="Rubik"/>
              </a:rPr>
              <a:t>בבראשית א' בא לידי ביטוי היבט העליונות והשלטון. שם מתואר כי האדם נברא "בצלם אלוהים" וניתנה לו הפקודה המפורשת למשול בטבע: "וּרְדוּ בִּדְגַת הַיָּם וּבְעוֹף הַשָּׁמַיִם...". זהו מקבילה ישירה לכתוב בתהלים ח': "כֹּל שַׁתָּה תַחַת-רַגְלָיו".</a:t>
            </a:r>
          </a:p>
          <a:p>
            <a:pPr algn="r" rtl="1">
              <a:lnSpc>
                <a:spcPts val="1389"/>
              </a:lnSpc>
            </a:pPr>
            <a:r>
              <a:rPr sz="950" b="0" i="0" lang="he-IL">
                <a:solidFill>
                  <a:srgbClr val="111111"/>
                </a:solidFill>
                <a:latin typeface="Rubik"/>
                <a:cs typeface="Rubik"/>
                <a:ea typeface="Rubik"/>
              </a:rPr>
              <a:t>שאלה ג' (תהלים מול סופוקלס)</a:t>
            </a:r>
          </a:p>
          <a:p>
            <a:pPr algn="r" rtl="1">
              <a:lnSpc>
                <a:spcPts val="1389"/>
              </a:lnSpc>
            </a:pPr>
            <a:r>
              <a:rPr sz="950" b="0" i="0" lang="he-IL">
                <a:solidFill>
                  <a:srgbClr val="111111"/>
                </a:solidFill>
                <a:latin typeface="Rubik"/>
                <a:cs typeface="Rubik"/>
                <a:ea typeface="Rubik"/>
              </a:rPr>
              <a:t>(1) תפיסה דומה:</a:t>
            </a:r>
          </a:p>
          <a:p>
            <a:pPr algn="r" rtl="1">
              <a:lnSpc>
                <a:spcPts val="1389"/>
              </a:lnSpc>
            </a:pPr>
            <a:r>
              <a:rPr sz="950" b="0" i="0" lang="he-IL">
                <a:solidFill>
                  <a:srgbClr val="111111"/>
                </a:solidFill>
                <a:latin typeface="Rubik"/>
                <a:cs typeface="Rubik"/>
                <a:ea typeface="Rubik"/>
              </a:rPr>
              <a:t>שני הטקסטים רואים באדם את שיא הבריאה/הטבע. סופוקלס אומר שהאדם "נפלא מכול", ומשורר תהלים כותב: "וְכָבוֹד וְהָדָר תְּעַטְּרֵהוּ". שניהם מסכימים שלמרות מגבלותיו, לאדם יש סגולות המציבות אותו מעל כל שאר היצורים.</a:t>
            </a:r>
          </a:p>
          <a:p>
            <a:pPr algn="r" rtl="1">
              <a:lnSpc>
                <a:spcPts val="1389"/>
              </a:lnSpc>
            </a:pPr>
            <a:r>
              <a:rPr sz="950" b="0" i="0" lang="he-IL">
                <a:solidFill>
                  <a:srgbClr val="111111"/>
                </a:solidFill>
                <a:latin typeface="Rubik"/>
                <a:cs typeface="Rubik"/>
                <a:ea typeface="Rubik"/>
              </a:rPr>
              <a:t>(2) תפיסה שונה:</a:t>
            </a:r>
          </a:p>
          <a:p>
            <a:pPr algn="r" rtl="1">
              <a:lnSpc>
                <a:spcPts val="1389"/>
              </a:lnSpc>
            </a:pPr>
            <a:r>
              <a:rPr sz="950" b="0" i="0" lang="he-IL">
                <a:solidFill>
                  <a:srgbClr val="111111"/>
                </a:solidFill>
                <a:latin typeface="Rubik"/>
                <a:cs typeface="Rubik"/>
                <a:ea typeface="Rubik"/>
              </a:rPr>
              <a:t>השוני המרכזי הוא מקור הגדולה.</a:t>
            </a:r>
          </a:p>
          <a:p>
            <a:pPr algn="r" rtl="1">
              <a:lnSpc>
                <a:spcPts val="1389"/>
              </a:lnSpc>
            </a:pPr>
            <a:r>
              <a:rPr sz="950" b="0" i="0" lang="he-IL">
                <a:solidFill>
                  <a:srgbClr val="111111"/>
                </a:solidFill>
                <a:latin typeface="Rubik"/>
                <a:cs typeface="Rubik"/>
                <a:ea typeface="Rubik"/>
              </a:rPr>
              <a:t>בסופוקלס (גישה הומניסטית): הפלא הוא באדם עצמו, בכישוריו ובחכמתו ("נפלא מכול הוא בר-אנוש"). המרכז הוא האדם.</a:t>
            </a:r>
          </a:p>
          <a:p>
            <a:pPr algn="r" rtl="1">
              <a:lnSpc>
                <a:spcPts val="1389"/>
              </a:lnSpc>
            </a:pPr>
            <a:r>
              <a:rPr sz="950" b="0" i="0" lang="he-IL">
                <a:solidFill>
                  <a:srgbClr val="111111"/>
                </a:solidFill>
                <a:latin typeface="Rubik"/>
                <a:cs typeface="Rubik"/>
                <a:ea typeface="Rubik"/>
              </a:rPr>
              <a:t>בתהלים ח' (גישה תאוצנטרית): גדולת האדם אינה בזכות עצמו, אלא היא מתנה/חסד מאלוהים. האדם מופתע מכך שה' העניק לו שלטון: "מָה-אֱנוֹשׁ כִּי-תִזְכְּרֶנּוּ?". המזמור פותח ומסיים בשבח לה', המקור לכל הגדולה הזו.</a:t>
            </a:r>
          </a:p>
          <a:p>
            <a:pPr algn="r" rtl="1">
              <a:lnSpc>
                <a:spcPts val="1389"/>
              </a:lnSpc>
            </a:pPr>
            <a:r>
              <a:rPr sz="950" b="0" i="0" lang="he-IL">
                <a:solidFill>
                  <a:srgbClr val="111111"/>
                </a:solidFill>
                <a:latin typeface="Rubik"/>
                <a:cs typeface="Rubik"/>
                <a:ea typeface="Rubik"/>
              </a:rPr>
              <a:t>להלן תמלול הטקסט מהתמונה, ולאחריו פתרון השאלות על פי חומר הלימוד לתנ"ך (תהלים פרק ח').</a:t>
            </a:r>
          </a:p>
          <a:p>
            <a:pPr algn="r" rtl="1">
              <a:lnSpc>
                <a:spcPts val="1389"/>
              </a:lnSpc>
            </a:pPr>
            <a:r>
              <a:rPr sz="950" b="0" i="0" lang="he-IL">
                <a:solidFill>
                  <a:srgbClr val="111111"/>
                </a:solidFill>
                <a:latin typeface="Rubik"/>
                <a:cs typeface="Rubik"/>
                <a:ea typeface="Rubik"/>
              </a:rPr>
              <a:t>תמלול הטקסט: חורף נבצרים תשפ"א, 1261</a:t>
            </a:r>
          </a:p>
          <a:p>
            <a:pPr algn="r" rtl="1">
              <a:lnSpc>
                <a:spcPts val="1389"/>
              </a:lnSpc>
            </a:pPr>
            <a:r>
              <a:rPr sz="950" b="0" i="0" lang="he-IL">
                <a:solidFill>
                  <a:srgbClr val="111111"/>
                </a:solidFill>
                <a:latin typeface="Rubik"/>
                <a:cs typeface="Rubik"/>
                <a:ea typeface="Rubik"/>
              </a:rPr>
              <a:t>9. קראו תהלים, פרק ח'.</a:t>
            </a:r>
          </a:p>
          <a:p>
            <a:pPr algn="r" rtl="1">
              <a:lnSpc>
                <a:spcPts val="1389"/>
              </a:lnSpc>
            </a:pPr>
            <a:r>
              <a:rPr sz="950" b="0" i="0" lang="he-IL">
                <a:solidFill>
                  <a:srgbClr val="111111"/>
                </a:solidFill>
                <a:latin typeface="Rubik"/>
                <a:cs typeface="Rubik"/>
                <a:ea typeface="Rubik"/>
              </a:rPr>
              <a:t>ענה על סעיף א (חובה).</a:t>
            </a:r>
          </a:p>
        </p:txBody>
      </p:sp>
      <p:sp>
        <p:nvSpPr>
          <p:cNvPr id="6" name="TextBox 5"/>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111111"/>
                </a:solidFill>
                <a:latin typeface="Rubik"/>
                <a:cs typeface="Rubik"/>
                <a:ea typeface="Rubik"/>
              </a:rPr>
              <a:t>21</a:t>
            </a:r>
          </a:p>
        </p:txBody>
      </p:sp>
    </p:spTree>
  </p:cSld>
  <p:clrMapOvr>
    <a:masterClrMapping/>
  </p:clrMapOvr>
</p:sld>
</file>

<file path=ppt/slides/slide2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6.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24840" y="381000"/>
            <a:ext cx="9418320" cy="304800"/>
          </a:xfrm>
          <a:prstGeom prst="rect">
            <a:avLst/>
          </a:prstGeom>
          <a:noFill/>
        </p:spPr>
        <p:txBody>
          <a:bodyPr wrap="square" lIns="0" rIns="0" tIns="0" bIns="0" anchor="t"/>
          <a:lstStyle/>
          <a:p>
            <a:pPr algn="r" rtl="1">
              <a:lnSpc>
                <a:spcPts val="2400"/>
              </a:lnSpc>
            </a:pPr>
            <a:r>
              <a:rPr sz="1600" b="1" i="0" lang="he-IL">
                <a:solidFill>
                  <a:srgbClr val="E63323"/>
                </a:solidFill>
                <a:latin typeface="Rubik"/>
                <a:cs typeface="Rubik"/>
                <a:ea typeface="Rubik"/>
              </a:rPr>
              <a:t>תשובות</a:t>
            </a:r>
          </a:p>
        </p:txBody>
      </p:sp>
      <p:sp>
        <p:nvSpPr>
          <p:cNvPr id="4" name="TextBox 3"/>
          <p:cNvSpPr txBox="1"/>
          <p:nvPr/>
        </p:nvSpPr>
        <p:spPr>
          <a:xfrm>
            <a:off x="624840" y="685800"/>
            <a:ext cx="9418320" cy="762000"/>
          </a:xfrm>
          <a:prstGeom prst="rect">
            <a:avLst/>
          </a:prstGeom>
          <a:noFill/>
        </p:spPr>
        <p:txBody>
          <a:bodyPr wrap="square" lIns="0" rIns="0" tIns="0" bIns="0" anchor="t"/>
          <a:lstStyle/>
          <a:p>
            <a:pPr algn="r" rtl="1">
              <a:lnSpc>
                <a:spcPts val="6000"/>
              </a:lnSpc>
            </a:pPr>
            <a:r>
              <a:rPr sz="4600" b="1" i="0" lang="he-IL">
                <a:solidFill>
                  <a:srgbClr val="111111"/>
                </a:solidFill>
                <a:latin typeface="Rubik"/>
                <a:cs typeface="Rubik"/>
                <a:ea typeface="Rubik"/>
              </a:rPr>
              <a:t>מחוון – שאלת הבגרות (2/2)</a:t>
            </a:r>
          </a:p>
        </p:txBody>
      </p:sp>
      <p:sp>
        <p:nvSpPr>
          <p:cNvPr id="5" name="TextBox 4"/>
          <p:cNvSpPr txBox="1"/>
          <p:nvPr/>
        </p:nvSpPr>
        <p:spPr>
          <a:xfrm>
            <a:off x="889762" y="1866900"/>
            <a:ext cx="10412476" cy="4267200"/>
          </a:xfrm>
          <a:prstGeom prst="rect">
            <a:avLst/>
          </a:prstGeom>
          <a:noFill/>
        </p:spPr>
        <p:txBody>
          <a:bodyPr wrap="square" lIns="0" rIns="0" tIns="0" bIns="0" anchor="t"/>
          <a:lstStyle/>
          <a:p>
            <a:pPr algn="r" rtl="1">
              <a:lnSpc>
                <a:spcPts val="1320"/>
              </a:lnSpc>
            </a:pPr>
            <a:r>
              <a:rPr sz="900" b="0" i="0" lang="he-IL">
                <a:solidFill>
                  <a:srgbClr val="111111"/>
                </a:solidFill>
                <a:latin typeface="Rubik"/>
                <a:cs typeface="Rubik"/>
                <a:ea typeface="Rubik"/>
              </a:rPr>
              <a:t>א. בפסוקים ד'–ו' באות לידי ביטוי שתי תפיסות הנוגעות למעמד האדם בעולם.</a:t>
            </a:r>
          </a:p>
          <a:p>
            <a:pPr algn="r" rtl="1">
              <a:lnSpc>
                <a:spcPts val="1320"/>
              </a:lnSpc>
            </a:pPr>
            <a:r>
              <a:rPr sz="900" b="0" i="0" lang="he-IL">
                <a:solidFill>
                  <a:srgbClr val="111111"/>
                </a:solidFill>
                <a:latin typeface="Rubik"/>
                <a:cs typeface="Rubik"/>
                <a:ea typeface="Rubik"/>
              </a:rPr>
              <a:t>(1) מה הן שתי התפיסות אלה? (5 נקודות)</a:t>
            </a:r>
          </a:p>
          <a:p>
            <a:pPr algn="r" rtl="1">
              <a:lnSpc>
                <a:spcPts val="1320"/>
              </a:lnSpc>
            </a:pPr>
            <a:r>
              <a:rPr sz="900" b="0" i="0" lang="he-IL">
                <a:solidFill>
                  <a:srgbClr val="111111"/>
                </a:solidFill>
                <a:latin typeface="Rubik"/>
                <a:cs typeface="Rubik"/>
                <a:ea typeface="Rubik"/>
              </a:rPr>
              <a:t>(2) הסבר כיצד כל אחת מן התפיסות שציינת בתת-סעיף (1) באה לידי ביטוי בפסוקים אלה. (7 נקודות)</a:t>
            </a:r>
          </a:p>
          <a:p>
            <a:pPr algn="r" rtl="1">
              <a:lnSpc>
                <a:spcPts val="1320"/>
              </a:lnSpc>
            </a:pPr>
            <a:r>
              <a:rPr sz="900" b="0" i="0" lang="he-IL">
                <a:solidFill>
                  <a:srgbClr val="111111"/>
                </a:solidFill>
                <a:latin typeface="Rubik"/>
                <a:cs typeface="Rubik"/>
                <a:ea typeface="Rubik"/>
              </a:rPr>
              <a:t>ענה על אחד מן הסעיפים ב-ג.</a:t>
            </a:r>
          </a:p>
          <a:p>
            <a:pPr algn="r" rtl="1">
              <a:lnSpc>
                <a:spcPts val="1320"/>
              </a:lnSpc>
            </a:pPr>
            <a:r>
              <a:rPr sz="900" b="0" i="0" lang="he-IL">
                <a:solidFill>
                  <a:srgbClr val="111111"/>
                </a:solidFill>
                <a:latin typeface="Rubik"/>
                <a:cs typeface="Rubik"/>
                <a:ea typeface="Rubik"/>
              </a:rPr>
              <a:t>ב. קרא פסוקים ז'–ט' וגם תהלים, פרק ק"ד, פסוקים י"ד–כ"ג.</a:t>
            </a:r>
          </a:p>
          <a:p>
            <a:pPr algn="r" rtl="1">
              <a:lnSpc>
                <a:spcPts val="1320"/>
              </a:lnSpc>
            </a:pPr>
            <a:r>
              <a:rPr sz="900" b="0" i="0" lang="he-IL">
                <a:solidFill>
                  <a:srgbClr val="111111"/>
                </a:solidFill>
                <a:latin typeface="Rubik"/>
                <a:cs typeface="Rubik"/>
                <a:ea typeface="Rubik"/>
              </a:rPr>
              <a:t>מהו ההבדל בין מזמור ח' למזמור ק"ד בנוגע למעמד האדם בעולם? בסס את דבריך על הכתובים.</a:t>
            </a:r>
          </a:p>
          <a:p>
            <a:pPr algn="r" rtl="1">
              <a:lnSpc>
                <a:spcPts val="1320"/>
              </a:lnSpc>
            </a:pPr>
            <a:r>
              <a:rPr sz="900" b="0" i="0" lang="he-IL">
                <a:solidFill>
                  <a:srgbClr val="111111"/>
                </a:solidFill>
                <a:latin typeface="Rubik"/>
                <a:cs typeface="Rubik"/>
                <a:ea typeface="Rubik"/>
              </a:rPr>
              <a:t>ג. קרא את הפירוש של רד"ק לתהלים, פרק ח', פסוק ג'.</a:t>
            </a:r>
          </a:p>
          <a:p>
            <a:pPr algn="r" rtl="1">
              <a:lnSpc>
                <a:spcPts val="1320"/>
              </a:lnSpc>
            </a:pPr>
            <a:r>
              <a:rPr sz="900" b="0" i="0" lang="he-IL">
                <a:solidFill>
                  <a:srgbClr val="111111"/>
                </a:solidFill>
                <a:latin typeface="Rubik"/>
                <a:cs typeface="Rubik"/>
                <a:ea typeface="Rubik"/>
              </a:rPr>
              <a:t>" 'מפי עוללים וינקים' – אמר מתחילת צאת העולל לאוויר העולם ובמניקתו ניכרים נפלאות הבורא וחסדו על האדם [כי התינוק יודע לינוק מרגע לידתו] [...] לפיכך אמר 'מפי עוללים וינקים יסדת עז', שיכול להכיר האדם כי הכל בכוונה מכוון, לא בטבע ובמקרה [...] לבטל דברי המכחישים ולהשבית אויב ומתנקם".</a:t>
            </a:r>
          </a:p>
          <a:p>
            <a:pPr algn="r" rtl="1">
              <a:lnSpc>
                <a:spcPts val="1320"/>
              </a:lnSpc>
            </a:pPr>
            <a:r>
              <a:rPr sz="900" b="0" i="0" lang="he-IL">
                <a:solidFill>
                  <a:srgbClr val="111111"/>
                </a:solidFill>
                <a:latin typeface="Rubik"/>
                <a:cs typeface="Rubik"/>
                <a:ea typeface="Rubik"/>
              </a:rPr>
              <a:t>על פי הפירוש של רד"ק, הסבר כיצד העוללים והיונקים מערערים על עמדת אויבי ה'.</a:t>
            </a:r>
          </a:p>
          <a:p>
            <a:pPr algn="r" rtl="1">
              <a:lnSpc>
                <a:spcPts val="1320"/>
              </a:lnSpc>
            </a:pPr>
            <a:r>
              <a:rPr sz="900" b="0" i="0" lang="he-IL">
                <a:solidFill>
                  <a:srgbClr val="111111"/>
                </a:solidFill>
                <a:latin typeface="Rubik"/>
                <a:cs typeface="Rubik"/>
                <a:ea typeface="Rubik"/>
              </a:rPr>
              <a:t>שאלה א (חובה)</a:t>
            </a:r>
          </a:p>
          <a:p>
            <a:pPr algn="r" rtl="1">
              <a:lnSpc>
                <a:spcPts val="1320"/>
              </a:lnSpc>
            </a:pPr>
            <a:r>
              <a:rPr sz="900" b="0" i="0" lang="he-IL">
                <a:solidFill>
                  <a:srgbClr val="111111"/>
                </a:solidFill>
                <a:latin typeface="Rubik"/>
                <a:cs typeface="Rubik"/>
                <a:ea typeface="Rubik"/>
              </a:rPr>
              <a:t>(1) שתי התפיסות לגבי מעמד האדם:</a:t>
            </a:r>
          </a:p>
          <a:p>
            <a:pPr algn="r" rtl="1">
              <a:lnSpc>
                <a:spcPts val="1320"/>
              </a:lnSpc>
            </a:pPr>
            <a:r>
              <a:rPr sz="900" b="0" i="0" lang="he-IL">
                <a:solidFill>
                  <a:srgbClr val="111111"/>
                </a:solidFill>
                <a:latin typeface="Rubik"/>
                <a:cs typeface="Rubik"/>
                <a:ea typeface="Rubik"/>
              </a:rPr>
              <a:t>תפיסת האפסיות והשפלות: האדם הוא יצור קטן, זמני וחסר חשיבות מול האינסופיות של היקום והאל.</a:t>
            </a:r>
          </a:p>
          <a:p>
            <a:pPr algn="r" rtl="1">
              <a:lnSpc>
                <a:spcPts val="1320"/>
              </a:lnSpc>
            </a:pPr>
            <a:r>
              <a:rPr sz="900" b="0" i="0" lang="he-IL">
                <a:solidFill>
                  <a:srgbClr val="111111"/>
                </a:solidFill>
                <a:latin typeface="Rubik"/>
                <a:cs typeface="Rubik"/>
                <a:ea typeface="Rubik"/>
              </a:rPr>
              <a:t>תפיסת הגדולה והעליונות: האדם הוא "נזר הבריאה", יצור בעל מעמד נשגב, כמעט אלוהי, שקיבל מהאל סמכות לשלוט על הטבע.</a:t>
            </a:r>
          </a:p>
          <a:p>
            <a:pPr algn="r" rtl="1">
              <a:lnSpc>
                <a:spcPts val="1320"/>
              </a:lnSpc>
            </a:pPr>
            <a:r>
              <a:rPr sz="900" b="0" i="0" lang="he-IL">
                <a:solidFill>
                  <a:srgbClr val="111111"/>
                </a:solidFill>
                <a:latin typeface="Rubik"/>
                <a:cs typeface="Rubik"/>
                <a:ea typeface="Rubik"/>
              </a:rPr>
              <a:t>(2) ביטוי התפיסות בפסוקים:</a:t>
            </a:r>
          </a:p>
          <a:p>
            <a:pPr algn="r" rtl="1">
              <a:lnSpc>
                <a:spcPts val="1320"/>
              </a:lnSpc>
            </a:pPr>
            <a:r>
              <a:rPr sz="900" b="0" i="0" lang="he-IL">
                <a:solidFill>
                  <a:srgbClr val="111111"/>
                </a:solidFill>
                <a:latin typeface="Rubik"/>
                <a:cs typeface="Rubik"/>
                <a:ea typeface="Rubik"/>
              </a:rPr>
              <a:t>האפסיות: באה לידי ביטוי בפסוק ה': "מָה-אֱנוֹשׁ כִּי-תִזְכְּרֶנּוּ?". המשורר מביט בשמים, בירח ובכוכבים (פסוק ד') ומרגיש שהאדם כה זניח מול גודלם, עד שהוא תמה מדוע האל בכלל מתייחס אליו ("פוקד אותו").</a:t>
            </a:r>
          </a:p>
          <a:p>
            <a:pPr algn="r" rtl="1">
              <a:lnSpc>
                <a:spcPts val="1320"/>
              </a:lnSpc>
            </a:pPr>
            <a:r>
              <a:rPr sz="900" b="0" i="0" lang="he-IL">
                <a:solidFill>
                  <a:srgbClr val="111111"/>
                </a:solidFill>
                <a:latin typeface="Rubik"/>
                <a:cs typeface="Rubik"/>
                <a:ea typeface="Rubik"/>
              </a:rPr>
              <a:t>העליונות: באה לידי ביטוי בפסוק ו': "וַתְּחַסְּרֵהוּ מְּעַט מֵאֱלֹהִים וְכָבוֹד וְהָדָר תְּעַטְּרֵהוּ". למרות קטנותו הפיזית, האל העניק לאדם מעמד רוחני גבוה מאוד (רק מעט פחות ממלאכים/אלוהים) והכתיר אותו בכבוד של מלך.</a:t>
            </a:r>
          </a:p>
          <a:p>
            <a:pPr algn="r" rtl="1">
              <a:lnSpc>
                <a:spcPts val="1320"/>
              </a:lnSpc>
            </a:pPr>
            <a:r>
              <a:rPr sz="900" b="0" i="0" lang="he-IL">
                <a:solidFill>
                  <a:srgbClr val="111111"/>
                </a:solidFill>
                <a:latin typeface="Rubik"/>
                <a:cs typeface="Rubik"/>
                <a:ea typeface="Rubik"/>
              </a:rPr>
              <a:t>שאלה ב (תהלים ח' מול ק"ד)</a:t>
            </a:r>
          </a:p>
          <a:p>
            <a:pPr algn="r" rtl="1">
              <a:lnSpc>
                <a:spcPts val="1320"/>
              </a:lnSpc>
            </a:pPr>
            <a:r>
              <a:rPr sz="900" b="0" i="0" lang="he-IL">
                <a:solidFill>
                  <a:srgbClr val="111111"/>
                </a:solidFill>
                <a:latin typeface="Rubik"/>
                <a:cs typeface="Rubik"/>
                <a:ea typeface="Rubik"/>
              </a:rPr>
              <a:t>ההבדל המרכזי הוא בדרגת השלטון של האדם על הטבע:</a:t>
            </a:r>
          </a:p>
          <a:p>
            <a:pPr algn="r" rtl="1">
              <a:lnSpc>
                <a:spcPts val="1320"/>
              </a:lnSpc>
            </a:pPr>
            <a:r>
              <a:rPr sz="900" b="0" i="0" lang="he-IL">
                <a:solidFill>
                  <a:srgbClr val="111111"/>
                </a:solidFill>
                <a:latin typeface="Rubik"/>
                <a:cs typeface="Rubik"/>
                <a:ea typeface="Rubik"/>
              </a:rPr>
              <a:t>במזמור ח': האדם מתואר כשליט אבסולוטי העומד מעל הטבע. היררכיה ברורה שבה הכל נמצא "תַּחַת רַגְלָיו" (פסוק ז'). בעלי החיים (צאן, בקר, חיות שדה) קיימים כדי לשרת את שלטונו.</a:t>
            </a:r>
          </a:p>
          <a:p>
            <a:pPr algn="r" rtl="1">
              <a:lnSpc>
                <a:spcPts val="1320"/>
              </a:lnSpc>
            </a:pPr>
            <a:r>
              <a:rPr sz="900" b="0" i="0" lang="he-IL">
                <a:solidFill>
                  <a:srgbClr val="111111"/>
                </a:solidFill>
                <a:latin typeface="Rubik"/>
                <a:cs typeface="Rubik"/>
                <a:ea typeface="Rubik"/>
              </a:rPr>
              <a:t>במזמור ק"ד: האדם מתואר כחלק מהמערכת האקולוגית. הוא אינו שליט אלא "דייר" לצד שאר היצורים. לכל חיה יש את המקום והזמן שלה (האריות פועלים בלילה, האדם יוצא לעבודתו בבוקר). האדם תלוי בחסדי האל בדיוק כמו החיות, והמזמור מדגיש את ההרמוניה ביניהם ולא את השליטה של האחד בשני.</a:t>
            </a:r>
          </a:p>
          <a:p>
            <a:pPr algn="r" rtl="1">
              <a:lnSpc>
                <a:spcPts val="1320"/>
              </a:lnSpc>
            </a:pPr>
            <a:r>
              <a:rPr sz="900" b="0" i="0" lang="he-IL">
                <a:solidFill>
                  <a:srgbClr val="111111"/>
                </a:solidFill>
                <a:latin typeface="Rubik"/>
                <a:cs typeface="Rubik"/>
                <a:ea typeface="Rubik"/>
              </a:rPr>
              <a:t>שאלה ג (פירוש רד"ק)</a:t>
            </a:r>
          </a:p>
          <a:p>
            <a:pPr algn="r" rtl="1">
              <a:lnSpc>
                <a:spcPts val="1320"/>
              </a:lnSpc>
            </a:pPr>
            <a:r>
              <a:rPr sz="900" b="0" i="0" lang="he-IL">
                <a:solidFill>
                  <a:srgbClr val="111111"/>
                </a:solidFill>
                <a:latin typeface="Rubik"/>
                <a:cs typeface="Rubik"/>
                <a:ea typeface="Rubik"/>
              </a:rPr>
              <a:t>לפי רד"ק, העוללים והיונקים מערערים על עמדת "אויבי ה'" (המכחישים את קיום האל או טוענים שהעולם נוצר במקרה) באמצעות הפלא הביולוגי של היניקה:</a:t>
            </a:r>
          </a:p>
          <a:p>
            <a:pPr algn="r" rtl="1">
              <a:lnSpc>
                <a:spcPts val="1320"/>
              </a:lnSpc>
            </a:pPr>
            <a:r>
              <a:rPr sz="900" b="0" i="0" lang="he-IL">
                <a:solidFill>
                  <a:srgbClr val="111111"/>
                </a:solidFill>
                <a:latin typeface="Rubik"/>
                <a:cs typeface="Rubik"/>
                <a:ea typeface="Rubik"/>
              </a:rPr>
              <a:t>התינוק שנולד זה עתה יודע לינוק באופן אינסטינקטיבי מבלי שלמד זאת. רד"ק טוען שדי בהתבוננות בתינוק הקטן כדי להבין שזהו "תכנון מכוון" של בורא ולא יד המקרה או חוקי טבע עיוורים. בכך, התינוקות עצמם מהווים הוכחה חיה לקיום האל ומשתיקים את טענות הכופרים ("להשבית אויב ומתנקם").</a:t>
            </a:r>
          </a:p>
        </p:txBody>
      </p:sp>
      <p:sp>
        <p:nvSpPr>
          <p:cNvPr id="6" name="TextBox 5"/>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111111"/>
                </a:solidFill>
                <a:latin typeface="Rubik"/>
                <a:cs typeface="Rubik"/>
                <a:ea typeface="Rubik"/>
              </a:rPr>
              <a:t>22</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מה אדיר שמך: מעמד האדם ביקום – שאלון 1261</dc:title>
  <dc:subject/>
  <dc:creator/>
  <cp:keywords/>
  <dc:description/>
  <cp:lastModifiedBy/>
  <cp:revision>1</cp:revision>
  <dcterms:created xsi:type="dcterms:W3CDTF">2013-01-27T09:14:16Z</dcterms:created>
  <dcterms:modified xsi:type="dcterms:W3CDTF">2013-01-27T09:15:58Z</dcterms:modified>
  <cp:category/>
</cp:coreProperties>
</file>