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84750" y="952500"/>
            <a:ext cx="6540500" cy="444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500"/>
              </a:lnSpc>
            </a:pPr>
            <a:r>
              <a:rPr sz="24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רות א׳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84750" y="1397000"/>
            <a:ext cx="6540500" cy="215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7128"/>
              </a:lnSpc>
            </a:pPr>
            <a:r>
              <a:rPr sz="6600" b="0" i="0" lang="he-IL">
                <a:solidFill>
                  <a:srgbClr val="F8F8F8"/>
                </a:solidFill>
                <a:latin typeface="Suez One"/>
                <a:cs typeface="Suez One"/>
                <a:ea typeface="Suez One"/>
              </a:rPr>
              <a:t>אלימלך ונעמי במואב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05315" y="3683000"/>
            <a:ext cx="1299368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200"/>
              </a:lnSpc>
            </a:pPr>
            <a:r>
              <a:rPr sz="21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שאלון 1262 · רות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472241" y="508000"/>
            <a:ext cx="538658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פתיחה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מטרות השיעור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52100" y="19367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15751" y="1841500"/>
            <a:ext cx="571639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500"/>
              </a:lnSpc>
            </a:pPr>
            <a:r>
              <a:rPr sz="28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נכיר את הסיפור «אלימלך ונעמי במואב» (רות א׳) ואת הדמויות בו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52100" y="30416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5751" y="2946400"/>
            <a:ext cx="571639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500"/>
              </a:lnSpc>
            </a:pPr>
            <a:r>
              <a:rPr sz="28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נבחן כיצד הסיפור מבטא את התמה «רות»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52100" y="41465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5751" y="4051300"/>
            <a:ext cx="571639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500"/>
              </a:lnSpc>
            </a:pPr>
            <a:r>
              <a:rPr sz="28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נקרא פסוקי מפתח ונעמיק בפירוש רש"י ומלבי"ם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52100" y="52514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5751" y="5156200"/>
            <a:ext cx="571639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500"/>
              </a:lnSpc>
            </a:pPr>
            <a:r>
              <a:rPr sz="28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נתרגל שאלה בסגנון הבגרות ונבדוק את התשובות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53315" y="508000"/>
            <a:ext cx="357584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הדמויות בסיפור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97434" y="2032000"/>
            <a:ext cx="4591431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3200" b="1" i="0" lang="he-IL">
                <a:solidFill>
                  <a:srgbClr val="2F4344"/>
                </a:solidFill>
                <a:latin typeface="Karantina"/>
                <a:cs typeface="Karantina"/>
                <a:ea typeface="Karantina"/>
              </a:rPr>
              <a:t>נעמי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97434" y="2590800"/>
            <a:ext cx="4591431" cy="75148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D1D1D"/>
                </a:solidFill>
                <a:latin typeface="Rubik"/>
                <a:cs typeface="Rubik"/>
                <a:ea typeface="Rubik"/>
              </a:rPr>
              <a:t>נעמי שומעת ש״פקד ה׳ את עמו לתת להם לחם״ וחוזרת ליהודה.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3134" y="2032000"/>
            <a:ext cx="4591431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3200" b="1" i="0" lang="he-IL">
                <a:solidFill>
                  <a:srgbClr val="2F4344"/>
                </a:solidFill>
                <a:latin typeface="Karantina"/>
                <a:cs typeface="Karantina"/>
                <a:ea typeface="Karantina"/>
              </a:rPr>
              <a:t>רות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03134" y="2590800"/>
            <a:ext cx="4591431" cy="75148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D1D1D"/>
                </a:solidFill>
                <a:latin typeface="Rubik"/>
                <a:cs typeface="Rubik"/>
                <a:ea typeface="Rubik"/>
              </a:rPr>
              <a:t>הבחירה של רות היא החלטה של נאמנות ושל חסד, ולא חובה.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97434" y="3951882"/>
            <a:ext cx="4591431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3200" b="1" i="0" lang="he-IL">
                <a:solidFill>
                  <a:srgbClr val="2F4344"/>
                </a:solidFill>
                <a:latin typeface="Karantina"/>
                <a:cs typeface="Karantina"/>
                <a:ea typeface="Karantina"/>
              </a:rPr>
              <a:t>יהודה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97434" y="4510682"/>
            <a:ext cx="4591431" cy="1077317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D1D1D"/>
                </a:solidFill>
                <a:latin typeface="Rubik"/>
                <a:cs typeface="Rubik"/>
                <a:ea typeface="Rubik"/>
              </a:rPr>
              <a:t>משפחה מבית לחם יהודה יורדת למואב בגלל הרעב.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03134" y="3951882"/>
            <a:ext cx="4591431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3200" b="1" i="0" lang="he-IL">
                <a:solidFill>
                  <a:srgbClr val="2F4344"/>
                </a:solidFill>
                <a:latin typeface="Karantina"/>
                <a:cs typeface="Karantina"/>
                <a:ea typeface="Karantina"/>
              </a:rPr>
              <a:t>לאה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03134" y="4510682"/>
            <a:ext cx="4591431" cy="1077317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D1D1D"/>
                </a:solidFill>
                <a:latin typeface="Rubik"/>
                <a:cs typeface="Rubik"/>
                <a:ea typeface="Rubik"/>
              </a:rPr>
              <a:t>היא יצאה מלאה וחוזרת ריקם בעיניה, אבל לקורא יש אינדיקציה אחרת: רות, שהיא המואביה, באה איתה, וזה ״בתחילת…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53315" y="508000"/>
            <a:ext cx="357584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רצף האירועים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20262" y="19812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D485"/>
                </a:solidFill>
                <a:latin typeface="Karantina"/>
                <a:cs typeface="Karantina"/>
                <a:ea typeface="Karantina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32306" y="2540000"/>
            <a:ext cx="2109311" cy="10033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הרעב והירידה למואב (פסוקים א׳–ה׳)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26287" y="19812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D485"/>
                </a:solidFill>
                <a:latin typeface="Karantina"/>
                <a:cs typeface="Karantina"/>
                <a:ea typeface="Karantina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38331" y="2540000"/>
            <a:ext cx="2109311" cy="10033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השיבה ובחירתה של רות (פסוקים ו׳–י״ח)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2312" y="19812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D485"/>
                </a:solidFill>
                <a:latin typeface="Karantina"/>
                <a:cs typeface="Karantina"/>
                <a:ea typeface="Karantina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44356" y="2540000"/>
            <a:ext cx="2109311" cy="10033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ההגעה לבית לחם (פסוקים י״ט–כ״ב)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93621" y="508000"/>
            <a:ext cx="1717278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קוראים בפסוקים · 1/4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רות א', ג'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21435" y="3163887"/>
            <a:ext cx="9549130" cy="9112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0" i="0" lang="he-IL">
                <a:solidFill>
                  <a:srgbClr val="FFD485"/>
                </a:solidFill>
                <a:latin typeface="Frank Ruhl Libre"/>
                <a:cs typeface="Frank Ruhl Libre"/>
                <a:ea typeface="Frank Ruhl Libre"/>
              </a:rPr>
              <a:t>וַיָּמָת אֱלִימֶלֶךְ אִישׁ נָעֳמִי</a:t>
            </a:r>
            <a:r>
              <a:rPr sz="4100" b="0" i="0" lang="he-IL">
                <a:solidFill>
                  <a:srgbClr val="F8F8F8"/>
                </a:solidFill>
                <a:latin typeface="Frank Ruhl Libre"/>
                <a:cs typeface="Frank Ruhl Libre"/>
                <a:ea typeface="Frank Ruhl Libre"/>
              </a:rPr>
              <a:t> וַתִּשָּׁאֵר הִיא וּשְׁנֵי בָנֶיהָ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5220" y="5905500"/>
            <a:ext cx="9941560" cy="698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430"/>
              </a:lnSpc>
            </a:pPr>
            <a:r>
              <a:rPr sz="18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הסיפור מתרחש ״בימי שפט השפטים״, בתקופה שהייתה בה צרה וחוסר יציבות.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75762" y="508000"/>
            <a:ext cx="1735137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קוראים בפסוקים · 2/4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רות א', ח'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21435" y="2252662"/>
            <a:ext cx="9549130" cy="27336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0" i="0" lang="he-IL">
                <a:solidFill>
                  <a:srgbClr val="FFD485"/>
                </a:solidFill>
                <a:latin typeface="Frank Ruhl Libre"/>
                <a:cs typeface="Frank Ruhl Libre"/>
                <a:ea typeface="Frank Ruhl Libre"/>
              </a:rPr>
              <a:t>וַתֹּאמֶר נָעֳמִי לִשְׁתֵּי כַלֹּתֶיהָ</a:t>
            </a:r>
            <a:r>
              <a:rPr sz="4100" b="0" i="0" lang="he-IL">
                <a:solidFill>
                  <a:srgbClr val="F8F8F8"/>
                </a:solidFill>
                <a:latin typeface="Frank Ruhl Libre"/>
                <a:cs typeface="Frank Ruhl Libre"/>
                <a:ea typeface="Frank Ruhl Libre"/>
              </a:rPr>
              <a:t> לֵכְנָה שֹּׁבְנָה אִשָּׁה לְבֵית אִמָּהּ יַעַשׂ ה' עִמָּכֶם חֶסֶד כַּאֲשֶׁר עֲשִׂיתֶם עִם־הַמֵּתִים וְעִמָּדִי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5220" y="5905500"/>
            <a:ext cx="9941560" cy="698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430"/>
              </a:lnSpc>
            </a:pPr>
            <a:r>
              <a:rPr sz="18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נעמי שומעת ש״פקד ה׳ את עמו לתת להם לחם״ וחוזרת ליהודה.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75762" y="508000"/>
            <a:ext cx="1735137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קוראים בפסוקים · 3/4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רות א', י"ט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21435" y="2252662"/>
            <a:ext cx="9549130" cy="27336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0" i="0" lang="he-IL">
                <a:solidFill>
                  <a:srgbClr val="F8F8F8"/>
                </a:solidFill>
                <a:latin typeface="Frank Ruhl Libre"/>
                <a:cs typeface="Frank Ruhl Libre"/>
                <a:ea typeface="Frank Ruhl Libre"/>
              </a:rPr>
              <a:t>וַתֵּלַכְנָה שְׁתֵּיהֶם עַד־בּוֹאָנָה בֵּית לָחֶם וַיְהִי כְּבוֹאָנָה בֵּית לֶחֶם וַתֵּהֹם כָּל־הָעִיר עֲלֵיהֶן וַתֹּאמַרְנָה </a:t>
            </a:r>
            <a:r>
              <a:rPr sz="4100" b="0" i="0" lang="he-IL">
                <a:solidFill>
                  <a:srgbClr val="FFD485"/>
                </a:solidFill>
                <a:latin typeface="Frank Ruhl Libre"/>
                <a:cs typeface="Frank Ruhl Libre"/>
                <a:ea typeface="Frank Ruhl Libre"/>
              </a:rPr>
              <a:t>הֲזֹאת נָעֳמִי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5220" y="5905500"/>
            <a:ext cx="9941560" cy="698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430"/>
              </a:lnSpc>
            </a:pPr>
            <a:r>
              <a:rPr sz="18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העיר כולה נרעשת מבואן, והנשים שואלות ״הזאת נעמי?״.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54346" y="508000"/>
            <a:ext cx="1756737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קוראים בפסוקים · 4/4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רות א', א'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21435" y="2252662"/>
            <a:ext cx="9549130" cy="27336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0" i="0" lang="he-IL">
                <a:solidFill>
                  <a:srgbClr val="F8F8F8"/>
                </a:solidFill>
                <a:latin typeface="Frank Ruhl Libre"/>
                <a:cs typeface="Frank Ruhl Libre"/>
                <a:ea typeface="Frank Ruhl Libre"/>
              </a:rPr>
              <a:t>וַיְהִי </a:t>
            </a:r>
            <a:r>
              <a:rPr sz="4100" b="0" i="0" lang="he-IL">
                <a:solidFill>
                  <a:srgbClr val="FFD485"/>
                </a:solidFill>
                <a:latin typeface="Frank Ruhl Libre"/>
                <a:cs typeface="Frank Ruhl Libre"/>
                <a:ea typeface="Frank Ruhl Libre"/>
              </a:rPr>
              <a:t>בִּימֵי שְׁפֹט הַשֹּׁפְטִים</a:t>
            </a:r>
            <a:r>
              <a:rPr sz="4100" b="0" i="0" lang="he-IL">
                <a:solidFill>
                  <a:srgbClr val="F8F8F8"/>
                </a:solidFill>
                <a:latin typeface="Frank Ruhl Libre"/>
                <a:cs typeface="Frank Ruhl Libre"/>
                <a:ea typeface="Frank Ruhl Libre"/>
              </a:rPr>
              <a:t> וַיְהִי רָעָב בָּאָרֶץ וַיֵּלֶךְ אִישׁ מִבֵּית לֶחֶם יְהוּדָה לָגוּר בִּשְׂדֵי מוֹאָב הוּא וְאִשְׁתּוֹ וּשְׁנֵי בָנָיו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5220" y="5905500"/>
            <a:ext cx="9941560" cy="698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430"/>
              </a:lnSpc>
            </a:pPr>
            <a:r>
              <a:rPr sz="18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הסיפור מתרחש ״בימי שפט השפטים״, בתקופה שהייתה בה צרה וחוסר יציבות.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838233" y="508000"/>
            <a:ext cx="1172666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מילים ומושגים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ביאורי מילים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63686" y="2006600"/>
            <a:ext cx="2964992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3200" b="1" i="0" lang="he-IL">
                <a:solidFill>
                  <a:srgbClr val="2F4344"/>
                </a:solidFill>
                <a:latin typeface="Karantina"/>
                <a:cs typeface="Karantina"/>
                <a:ea typeface="Karantina"/>
              </a:rPr>
              <a:t>מילה מנחה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63686" y="2476500"/>
            <a:ext cx="2964992" cy="10731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116"/>
              </a:lnSpc>
            </a:pPr>
            <a:r>
              <a:rPr sz="1550" b="0" i="0" lang="he-IL">
                <a:solidFill>
                  <a:srgbClr val="1D1D1D"/>
                </a:solidFill>
                <a:latin typeface="Rubik"/>
                <a:cs typeface="Rubik"/>
                <a:ea typeface="Rubik"/>
              </a:rPr>
              <a:t>מילה/שורש החוזר/ת על עצמו/ ה במספר פסוקים או פרקים במספר חריג של פעמי או במספר סימלי של פעמי בקטע, או…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13553" y="2006600"/>
            <a:ext cx="2964992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3200" b="1" i="0" lang="he-IL">
                <a:solidFill>
                  <a:srgbClr val="2F4344"/>
                </a:solidFill>
                <a:latin typeface="Karantina"/>
                <a:cs typeface="Karantina"/>
                <a:ea typeface="Karantina"/>
              </a:rPr>
              <a:t>וַתֵּהֹם כָּל הָעִיר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3553" y="2476500"/>
            <a:ext cx="2964992" cy="10731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D1D1D"/>
                </a:solidFill>
                <a:latin typeface="Rubik"/>
                <a:cs typeface="Rubik"/>
                <a:ea typeface="Rubik"/>
              </a:rPr>
              <a:t>נַעֲשֵׂית הוֹמִיָּה כָל הָעִיר. כֻּלָּם נִתְקַבְּצוּ לִקְבֹּר אִשְׁתּוֹ שֶׁל בֹּעַז שֶׁמֵּתָה בּוֹ בַיּוֹם.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63419" y="2006600"/>
            <a:ext cx="2964992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3200" b="1" i="0" lang="he-IL">
                <a:solidFill>
                  <a:srgbClr val="2F4344"/>
                </a:solidFill>
                <a:latin typeface="Karantina"/>
                <a:cs typeface="Karantina"/>
                <a:ea typeface="Karantina"/>
              </a:rPr>
              <a:t>וַתֶּחְדַּל לְדַבֵּר אֵלֶיהָ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63419" y="2476500"/>
            <a:ext cx="2964992" cy="10731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D1D1D"/>
                </a:solidFill>
                <a:latin typeface="Rubik"/>
                <a:cs typeface="Rubik"/>
                <a:ea typeface="Rubik"/>
              </a:rPr>
              <a:t>מִכַּאן אָמְרוּ, אֵין מַרְבִּין עָלָיו וְאֵין מְדַקְדְּקִין עָלָיו.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63686" y="4070350"/>
            <a:ext cx="2964992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3200" b="1" i="0" lang="he-IL">
                <a:solidFill>
                  <a:srgbClr val="2F4344"/>
                </a:solidFill>
                <a:latin typeface="Karantina"/>
                <a:cs typeface="Karantina"/>
                <a:ea typeface="Karantina"/>
              </a:rPr>
              <a:t>גַם שְׁנֵיהֶם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63686" y="4540250"/>
            <a:ext cx="2964992" cy="10731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D1D1D"/>
                </a:solidFill>
                <a:latin typeface="Rubik"/>
                <a:cs typeface="Rubik"/>
                <a:ea typeface="Rubik"/>
              </a:rPr>
              <a:t>מַהוּ "גַם"? בַּתְּחִלָּה לָקוּ בְמָמוֹנָם וּמֵתוּ גְמַלֵּיהֶם וּמִקְנֵיהֶם, וְאַחַר כָּךְ מֵתוּ גַם הֵם.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3553" y="4070350"/>
            <a:ext cx="2964992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3200" b="1" i="0" lang="he-IL">
                <a:solidFill>
                  <a:srgbClr val="2F4344"/>
                </a:solidFill>
                <a:latin typeface="Karantina"/>
                <a:cs typeface="Karantina"/>
                <a:ea typeface="Karantina"/>
              </a:rPr>
              <a:t>כֹּה יַעֲשֶׂה ה' לִי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13553" y="4540250"/>
            <a:ext cx="2964992" cy="10731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D1D1D"/>
                </a:solidFill>
                <a:latin typeface="Rubik"/>
                <a:cs typeface="Rubik"/>
                <a:ea typeface="Rubik"/>
              </a:rPr>
              <a:t>כַּאֲשֶׁר הִתְחִיל לְהָרַע, שֶׁיָּצְאָה בִי יָדוֹ לְהָמִית אִישִׁי וְלֵירֵד מִנְּכָסַי.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63419" y="4070350"/>
            <a:ext cx="2964992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3200" b="1" i="0" lang="he-IL">
                <a:solidFill>
                  <a:srgbClr val="2F4344"/>
                </a:solidFill>
                <a:latin typeface="Karantina"/>
                <a:cs typeface="Karantina"/>
                <a:ea typeface="Karantina"/>
              </a:rPr>
              <a:t>וְכֹה יוֹסִיף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63419" y="4540250"/>
            <a:ext cx="2964992" cy="10731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D1D1D"/>
                </a:solidFill>
                <a:latin typeface="Rubik"/>
                <a:cs typeface="Rubik"/>
                <a:ea typeface="Rubik"/>
              </a:rPr>
              <a:t>אִם יַפְרִיד בֵּינִי וּבֵינֵךְ כִּי אִם הַמָּוֶת.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369946" y="508000"/>
            <a:ext cx="640953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רש"י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41056" y="2203450"/>
            <a:ext cx="9509887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300" b="1" i="0" lang="he-IL">
                <a:solidFill>
                  <a:srgbClr val="FFD485"/>
                </a:solidFill>
                <a:latin typeface="Karantina"/>
                <a:cs typeface="Karantina"/>
                <a:ea typeface="Karantina"/>
              </a:rPr>
              <a:t>רש"י על רות א', ג'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41056" y="2635250"/>
            <a:ext cx="9509887" cy="1828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800"/>
              </a:lnSpc>
            </a:pPr>
            <a:r>
              <a:rPr sz="3000" b="1" i="0" lang="he-IL">
                <a:solidFill>
                  <a:srgbClr val="FFD485"/>
                </a:solidFill>
                <a:latin typeface="Noto Serif Hebrew"/>
                <a:cs typeface="Noto Serif Hebrew"/>
                <a:ea typeface="Noto Serif Hebrew"/>
              </a:rPr>
              <a:t>אִישׁ נָעֳמִי</a:t>
            </a:r>
            <a:r>
              <a:rPr sz="3000" b="0" i="0" lang="he-IL">
                <a:solidFill>
                  <a:srgbClr val="F8F8F8"/>
                </a:solidFill>
                <a:latin typeface="Noto Serif Hebrew"/>
                <a:cs typeface="Noto Serif Hebrew"/>
                <a:ea typeface="Noto Serif Hebrew"/>
              </a:rPr>
              <a:t>. לָמָּה נֶאֱמַר? מִכַּאן אָמְרוּ, אֵין אִישׁ מֵת אֶלָּא לְאִשְׁתּוֹ. (וְאָמַר "אִישׁ נָעֳמִי" כְּלוֹמַר, לְפִי שֶׁהוּא הָיָה אִישׁ נָעֳמִי וְשׁוֹלֵט עָלֶיהָ וְהִיא טְפֵלָה לוֹ, לָכֵן, פָּגְעָה בוֹ מִדַּת הַדִּין וְלֹא בָהּ):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90625" y="4762500"/>
            <a:ext cx="9810750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מה מסביר רש"י על «אִישׁ נָעֳמִי»? הסבירו בלשונכם.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369946" y="508000"/>
            <a:ext cx="640953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מלבי"ם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41056" y="2249289"/>
            <a:ext cx="9509887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300" b="1" i="0" lang="he-IL">
                <a:solidFill>
                  <a:srgbClr val="FFD485"/>
                </a:solidFill>
                <a:latin typeface="Karantina"/>
                <a:cs typeface="Karantina"/>
                <a:ea typeface="Karantina"/>
              </a:rPr>
              <a:t>מלבי"ם על רות א', ח'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41056" y="2681089"/>
            <a:ext cx="9509887" cy="173712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560"/>
              </a:lnSpc>
            </a:pPr>
            <a:r>
              <a:rPr sz="2850" b="1" i="0" lang="he-IL">
                <a:solidFill>
                  <a:srgbClr val="FFD485"/>
                </a:solidFill>
                <a:latin typeface="Noto Serif Hebrew"/>
                <a:cs typeface="Noto Serif Hebrew"/>
                <a:ea typeface="Noto Serif Hebrew"/>
              </a:rPr>
              <a:t>ותאמר נעמי</a:t>
            </a:r>
            <a:r>
              <a:rPr sz="2850" b="0" i="0" lang="he-IL">
                <a:solidFill>
                  <a:srgbClr val="F8F8F8"/>
                </a:solidFill>
                <a:latin typeface="Noto Serif Hebrew"/>
                <a:cs typeface="Noto Serif Hebrew"/>
                <a:ea typeface="Noto Serif Hebrew"/>
              </a:rPr>
              <a:t>. נעמי חשבה תחלה שמה שהולכים אתה בדרך של ארץ יהודה כוונתן רק ללוותה שלא תלך יחידי ודעתן ללותה עד ארץ יהודה בתורת לויה ואח"ז ישובו משם לארץ מואב.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90625" y="4762500"/>
            <a:ext cx="9810750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מה מוסיף פירושו של מלבי"ם להבנת הפסוק? בססו את תשובתכם על הציטוט.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900663" y="508000"/>
            <a:ext cx="2115647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שאלות הבנה ופרשנות ·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220" y="1841500"/>
            <a:ext cx="9941560" cy="35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340"/>
              </a:lnSpc>
            </a:pPr>
            <a:r>
              <a:rPr sz="31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קראו פסוקים א׳–ה׳ («הרעב והירידה למואב»).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5461000"/>
            <a:ext cx="695225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2200" b="0" i="0" lang="he-IL">
                <a:solidFill>
                  <a:srgbClr val="FFD485"/>
                </a:solidFill>
                <a:latin typeface="Karantina"/>
                <a:cs typeface="Karantina"/>
                <a:ea typeface="Karantina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882535" y="508000"/>
            <a:ext cx="2134042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שאלות הבנה ופרשנות ·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220" y="1841500"/>
            <a:ext cx="9941560" cy="35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340"/>
              </a:lnSpc>
            </a:pPr>
            <a:r>
              <a:rPr sz="31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קראו פסוקים ו׳–י״ח («השיבה ובחירתה של רות»).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5461000"/>
            <a:ext cx="695225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2200" b="0" i="0" lang="he-IL">
                <a:solidFill>
                  <a:srgbClr val="FFD485"/>
                </a:solidFill>
                <a:latin typeface="Karantina"/>
                <a:cs typeface="Karantina"/>
                <a:ea typeface="Karantina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882535" y="508000"/>
            <a:ext cx="2134042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שאלות הבנה ופרשנות ·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220" y="1841500"/>
            <a:ext cx="9941560" cy="35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340"/>
              </a:lnSpc>
            </a:pPr>
            <a:r>
              <a:rPr sz="31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קראו פסוקים י״ט–כ״ב («ההגעה לבית לחם»).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5461000"/>
            <a:ext cx="695225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2200" b="0" i="0" lang="he-IL">
                <a:solidFill>
                  <a:srgbClr val="FFD485"/>
                </a:solidFill>
                <a:latin typeface="Karantina"/>
                <a:cs typeface="Karantina"/>
                <a:ea typeface="Karantina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165457" y="508000"/>
            <a:ext cx="845442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דיון בכיתה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מה דעתכם?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28870" y="1968500"/>
            <a:ext cx="6017260" cy="1460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05"/>
              </a:lnSpc>
            </a:pPr>
            <a:r>
              <a:rPr sz="2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האם, לדעתכם, הכתוב בפסוקים כ'–כ"א תומך בטענה זו או סותר אותה?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28870" y="3937000"/>
            <a:ext cx="6017260" cy="1460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05"/>
              </a:lnSpc>
            </a:pPr>
            <a:r>
              <a:rPr sz="2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לדעתך, מדוע השתמש כותב המגילה בפועל זה כדי לאפיין את אהבת רות לנעמי?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26117" y="508000"/>
            <a:ext cx="484782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סיכום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מפת מושגים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53305" y="3333750"/>
            <a:ext cx="2485390" cy="952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3679"/>
              </a:lnSpc>
            </a:pPr>
            <a:r>
              <a:rPr sz="3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אלימלך ונעמי במואב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56334" y="1974850"/>
            <a:ext cx="3283330" cy="100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הרעב והירידה למואב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334" y="1974850"/>
            <a:ext cx="3283330" cy="100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השיבה ובחירתה של רות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56334" y="3625850"/>
            <a:ext cx="3283330" cy="100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ההגעה לבית לחם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346505" y="508000"/>
            <a:ext cx="1664394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תרגול לקראת הבגרות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שאלה בסגנון 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0625" y="2032000"/>
            <a:ext cx="9810750" cy="3556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(קיץ תשפ"ד (שאלון 1262))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א. קראו פרק א', פסוקים ט"ז–י"ז.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(1) לרות יש מחויבות עמוקה כלפי נעמי בתחום האישי, בתחום הלאומי ובתחום הדתי.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בחרו בשניים מן התחומים האלה. בנוגע לכל אחד מהם, הביאו ראיה המעידה על המחויבות העמוקה של רות כלפי נעמי. הסבירו את דבריכם. (6 נקודות)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(2) קראו פסוקים י"ח–כ"א.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יש הטוענים שבפסוקים אלה באה לידי ביטוי התנהגות אנוכית של נעמי. הביאו שתי ראיות לביסוס טענה זו, והסבירו אותן. (4 נקודות)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382547" y="508000"/>
            <a:ext cx="628352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תשובה לשאלה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220" y="1905000"/>
            <a:ext cx="994156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FFD485"/>
                </a:solidFill>
                <a:latin typeface="Rubik"/>
                <a:cs typeface="Rubik"/>
                <a:ea typeface="Rubik"/>
              </a:rPr>
              <a:t>קראו פסוקים א׳–ה׳ («הרעב והירידה למואב»).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5220" y="3048000"/>
            <a:ext cx="994156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הסיפור מתרחש ״בימי שפט השפטים״, בתקופה שהייתה בה צרה וחוסר יציבות. רעב בארץ מוביל את אלימלך מבית לחם לצאת עם אשתו נעמי ושני בניו מחלון וכליון לשדה מואב.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382547" y="508000"/>
            <a:ext cx="628352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תשובה לשאלה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220" y="1905000"/>
            <a:ext cx="994156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FFD485"/>
                </a:solidFill>
                <a:latin typeface="Rubik"/>
                <a:cs typeface="Rubik"/>
                <a:ea typeface="Rubik"/>
              </a:rPr>
              <a:t>קראו פסוקים ו׳–י״ח («השיבה ובחירתה של רות»).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5220" y="3048000"/>
            <a:ext cx="994156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נעמי שומעת ש״פקד ה׳ את עמו לתת להם לחם״ וחוזרת ליהודה. בדרך היא מבקשת מכלותיה לשוב לבית אמן ולמצוא מנוחה בבית איש חדש.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382547" y="508000"/>
            <a:ext cx="628352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תשובה לשאלה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220" y="1905000"/>
            <a:ext cx="994156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FFD485"/>
                </a:solidFill>
                <a:latin typeface="Rubik"/>
                <a:cs typeface="Rubik"/>
                <a:ea typeface="Rubik"/>
              </a:rPr>
              <a:t>קראו פסוקים י״ט–כ״ב («ההגעה לבית לחם»).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5220" y="3048000"/>
            <a:ext cx="994156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העיר כולה נרעשת מבואן, והנשים שואלות ״הזאת נעמי?״. נעמי עונה שאל תקראו לה נעמי (נעימה), אלא מרה, כי ה׳ המר לה מאד.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382547" y="508000"/>
            <a:ext cx="628352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מחוון – שאלת הבגרות (1/2)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220" y="1968500"/>
            <a:ext cx="9941560" cy="3683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שאלה 3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סעיף א'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(1) ראיה המעידה על המחויבות העמוקה של רות בתחומים שונים (על התלמיד לבחור בשניים):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בתחום האישי – "ותאמר רות אל תפגעי בי לעזבך לשוב מאחריך..." – רות מתעקשת לדבוק בנעמי ולא לעזוב אותה מתוך דאגה אליה. או: "כי אל אשר תלכי אלך" או: "ובאשר תליני אלין" – רות מבהירה שהיא מתעקשת להישאר עם נעמי וללכת איתה לכל מקום שתבחר ואף לדבוק בה (לישון איתה) מתוך דאגה אישית אליה. או: "באשר תמותי אמות ושם אקבר".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בתחום הלאומי – "עמך עמי" – רות נכונה להצטרף אל בני עמה של נעמי מתוך מחויבותה אליה.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382547" y="508000"/>
            <a:ext cx="628352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2200" b="1" i="0" lang="he-IL">
                <a:solidFill>
                  <a:srgbClr val="1D1D1D"/>
                </a:solidFill>
                <a:latin typeface="Karantina"/>
                <a:cs typeface="Karantina"/>
                <a:ea typeface="Karantina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8195" y="812800"/>
            <a:ext cx="1059561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200" b="1" i="0" lang="he-IL">
                <a:solidFill>
                  <a:srgbClr val="F8F8F8"/>
                </a:solidFill>
                <a:latin typeface="Karantina"/>
                <a:cs typeface="Karantina"/>
                <a:ea typeface="Karantina"/>
              </a:rPr>
              <a:t>מחוון – שאלת הבגרות (2/2)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220" y="1968500"/>
            <a:ext cx="9941560" cy="3683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בתחום הדתי – "ואלוהיך אלוהיי" – רות מקבלת עליה את האמונה באלוהיה של נעמי, להדגיש את מחויבותה אליה.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(2) התנהגות אנוכית של נעמי (על התלמיד להביא שתי ראיות ולהסביר):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"ותרא כי מתאמצת היא ללכת איתה ותחדל לדבר אליה" – מן הפסוק משתמע שרות הייתה צריכה לשכנע את נעמי שתתיר לה להצטרף אליה, בזמן שמטרתה של רות הייתה לדאוג לנעמי.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"ותחדל לדבר אליה" – נעמי מפסיקה לדבר עם רות, כאילו היא מתעלמת מנוכחותה של רות הנלווית אליה מתוך דאגה אליה.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8F8F8"/>
                </a:solidFill>
                <a:latin typeface="Rubik"/>
                <a:cs typeface="Rubik"/>
                <a:ea typeface="Rubik"/>
              </a:rPr>
              <a:t>"אני מלאה הלכתי וריקם השיבני ה'" – נעמי נוהגת באנוכיות ומתעלמת מנוכחותה של רות כלתה שהתלוותה אליה ממואב. נעמי משיבה לנשות בית לחם, שהיא שבה לבדה בזמן שרות לצידה.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5405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F4344"/>
                </a:solidFill>
                <a:latin typeface="Rubik"/>
                <a:cs typeface="Rubik"/>
                <a:ea typeface="Rubik"/>
              </a:rPr>
              <a:t>22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אלימלך ונעמי במואב – שאלון 1262</dc:title>
  <dc:subject/>
  <dc:creator/>
  <cp:keywords/>
  <dc:description/>
  <cp:lastModifiedBy/>
  <cp:revision>1</cp:revision>
  <dcterms:created xsi:type="dcterms:W3CDTF">2013-01-27T09:14:16Z</dcterms:created>
  <dcterms:modified xsi:type="dcterms:W3CDTF">2013-01-27T09:15:58Z</dcterms:modified>
  <cp:category/>
</cp:coreProperties>
</file>