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585648" y="952500"/>
            <a:ext cx="933251" cy="444500"/>
          </a:xfrm>
          <a:prstGeom prst="rect">
            <a:avLst/>
          </a:prstGeom>
          <a:noFill/>
        </p:spPr>
        <p:txBody>
          <a:bodyPr wrap="square" lIns="0" rIns="0" tIns="0" bIns="0" anchor="t"/>
          <a:lstStyle/>
          <a:p>
            <a:pPr algn="r" rtl="1">
              <a:lnSpc>
                <a:spcPts val="3500"/>
              </a:lnSpc>
            </a:pPr>
            <a:r>
              <a:rPr sz="2400" b="1" i="0" lang="he-IL">
                <a:solidFill>
                  <a:srgbClr val="E63946"/>
                </a:solidFill>
                <a:latin typeface="Assistant"/>
                <a:cs typeface="Assistant"/>
                <a:ea typeface="Assistant"/>
              </a:rPr>
              <a:t>רות ב׳</a:t>
            </a:r>
          </a:p>
        </p:txBody>
      </p:sp>
      <p:sp>
        <p:nvSpPr>
          <p:cNvPr id="4" name="TextBox 3"/>
          <p:cNvSpPr txBox="1"/>
          <p:nvPr/>
        </p:nvSpPr>
        <p:spPr>
          <a:xfrm>
            <a:off x="5950585" y="1397000"/>
            <a:ext cx="5624830" cy="3302000"/>
          </a:xfrm>
          <a:prstGeom prst="rect">
            <a:avLst/>
          </a:prstGeom>
          <a:noFill/>
        </p:spPr>
        <p:txBody>
          <a:bodyPr wrap="square" lIns="0" rIns="0" tIns="0" bIns="0" anchor="ctr"/>
          <a:lstStyle/>
          <a:p>
            <a:pPr algn="r" rtl="1">
              <a:lnSpc>
                <a:spcPts val="8100"/>
              </a:lnSpc>
            </a:pPr>
            <a:r>
              <a:rPr sz="7500" b="1" i="0" lang="he-IL">
                <a:solidFill>
                  <a:srgbClr val="141414"/>
                </a:solidFill>
                <a:latin typeface="Frank Ruhl Libre"/>
                <a:cs typeface="Frank Ruhl Libre"/>
                <a:ea typeface="Frank Ruhl Libre"/>
              </a:rPr>
              <a:t>רות מלקטת בשדה בועז</a:t>
            </a:r>
          </a:p>
        </p:txBody>
      </p:sp>
      <p:sp>
        <p:nvSpPr>
          <p:cNvPr id="5" name="TextBox 4"/>
          <p:cNvSpPr txBox="1"/>
          <p:nvPr/>
        </p:nvSpPr>
        <p:spPr>
          <a:xfrm>
            <a:off x="5950585" y="4699000"/>
            <a:ext cx="5624830" cy="406400"/>
          </a:xfrm>
          <a:prstGeom prst="rect">
            <a:avLst/>
          </a:prstGeom>
          <a:noFill/>
        </p:spPr>
        <p:txBody>
          <a:bodyPr wrap="square" lIns="0" rIns="0" tIns="0" bIns="0" anchor="t"/>
          <a:lstStyle/>
          <a:p>
            <a:pPr algn="r" rtl="1">
              <a:lnSpc>
                <a:spcPts val="3200"/>
              </a:lnSpc>
            </a:pPr>
            <a:r>
              <a:rPr sz="2000" b="1" i="0" lang="he-IL">
                <a:solidFill>
                  <a:srgbClr val="141414"/>
                </a:solidFill>
                <a:latin typeface="Assistant"/>
                <a:cs typeface="Assistant"/>
                <a:ea typeface="Assistant"/>
              </a:rPr>
              <a:t>שאלון 1262 · רות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813653" y="444500"/>
            <a:ext cx="641746"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פתיחה</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מטרות השיעור</a:t>
            </a:r>
          </a:p>
        </p:txBody>
      </p:sp>
      <p:sp>
        <p:nvSpPr>
          <p:cNvPr id="5" name="TextBox 4"/>
          <p:cNvSpPr txBox="1"/>
          <p:nvPr/>
        </p:nvSpPr>
        <p:spPr>
          <a:xfrm>
            <a:off x="10579100" y="18351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1</a:t>
            </a:r>
          </a:p>
        </p:txBody>
      </p:sp>
      <p:sp>
        <p:nvSpPr>
          <p:cNvPr id="6" name="TextBox 5"/>
          <p:cNvSpPr txBox="1"/>
          <p:nvPr/>
        </p:nvSpPr>
        <p:spPr>
          <a:xfrm>
            <a:off x="4613846" y="17399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נכיר את הסיפור «רות מלקטת בשדה בועז» (רות ב׳) ואת הדמויות בו</a:t>
            </a:r>
          </a:p>
        </p:txBody>
      </p:sp>
      <p:sp>
        <p:nvSpPr>
          <p:cNvPr id="7" name="TextBox 6"/>
          <p:cNvSpPr txBox="1"/>
          <p:nvPr/>
        </p:nvSpPr>
        <p:spPr>
          <a:xfrm>
            <a:off x="10579100" y="30035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2</a:t>
            </a:r>
          </a:p>
        </p:txBody>
      </p:sp>
      <p:sp>
        <p:nvSpPr>
          <p:cNvPr id="8" name="TextBox 7"/>
          <p:cNvSpPr txBox="1"/>
          <p:nvPr/>
        </p:nvSpPr>
        <p:spPr>
          <a:xfrm>
            <a:off x="4613846" y="29083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נבחן כיצד הסיפור מבטא את התמה «רות»</a:t>
            </a:r>
          </a:p>
        </p:txBody>
      </p:sp>
      <p:sp>
        <p:nvSpPr>
          <p:cNvPr id="9" name="TextBox 8"/>
          <p:cNvSpPr txBox="1"/>
          <p:nvPr/>
        </p:nvSpPr>
        <p:spPr>
          <a:xfrm>
            <a:off x="10579100" y="41719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3</a:t>
            </a:r>
          </a:p>
        </p:txBody>
      </p:sp>
      <p:sp>
        <p:nvSpPr>
          <p:cNvPr id="10" name="TextBox 9"/>
          <p:cNvSpPr txBox="1"/>
          <p:nvPr/>
        </p:nvSpPr>
        <p:spPr>
          <a:xfrm>
            <a:off x="4613846" y="40767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נקרא פסוקי מפתח ונעמיק בפירוש רש"י ומלבי"ם</a:t>
            </a:r>
          </a:p>
        </p:txBody>
      </p:sp>
      <p:sp>
        <p:nvSpPr>
          <p:cNvPr id="11" name="TextBox 10"/>
          <p:cNvSpPr txBox="1"/>
          <p:nvPr/>
        </p:nvSpPr>
        <p:spPr>
          <a:xfrm>
            <a:off x="10579100" y="53403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4</a:t>
            </a:r>
          </a:p>
        </p:txBody>
      </p:sp>
      <p:sp>
        <p:nvSpPr>
          <p:cNvPr id="12" name="TextBox 11"/>
          <p:cNvSpPr txBox="1"/>
          <p:nvPr/>
        </p:nvSpPr>
        <p:spPr>
          <a:xfrm>
            <a:off x="4613846" y="52451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1032331" y="444500"/>
            <a:ext cx="42306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רקע</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הדמויות בסיפור</a:t>
            </a:r>
          </a:p>
        </p:txBody>
      </p:sp>
      <p:sp>
        <p:nvSpPr>
          <p:cNvPr id="5" name="TextBox 4"/>
          <p:cNvSpPr txBox="1"/>
          <p:nvPr/>
        </p:nvSpPr>
        <p:spPr>
          <a:xfrm>
            <a:off x="8236966" y="1968500"/>
            <a:ext cx="2982468" cy="482600"/>
          </a:xfrm>
          <a:prstGeom prst="rect">
            <a:avLst/>
          </a:prstGeom>
          <a:noFill/>
        </p:spPr>
        <p:txBody>
          <a:bodyPr wrap="square" lIns="0" rIns="0" tIns="0" bIns="0" anchor="t"/>
          <a:lstStyle/>
          <a:p>
            <a:pPr algn="r" rtl="1">
              <a:lnSpc>
                <a:spcPts val="3800"/>
              </a:lnSpc>
            </a:pPr>
            <a:r>
              <a:rPr sz="2800" b="1" i="0" lang="he-IL">
                <a:solidFill>
                  <a:srgbClr val="141414"/>
                </a:solidFill>
                <a:latin typeface="Frank Ruhl Libre"/>
                <a:cs typeface="Frank Ruhl Libre"/>
                <a:ea typeface="Frank Ruhl Libre"/>
              </a:rPr>
              <a:t>בועז</a:t>
            </a:r>
          </a:p>
        </p:txBody>
      </p:sp>
      <p:sp>
        <p:nvSpPr>
          <p:cNvPr id="6" name="TextBox 5"/>
          <p:cNvSpPr txBox="1"/>
          <p:nvPr/>
        </p:nvSpPr>
        <p:spPr>
          <a:xfrm>
            <a:off x="8236966" y="2527300"/>
            <a:ext cx="2982468" cy="3568700"/>
          </a:xfrm>
          <a:prstGeom prst="rect">
            <a:avLst/>
          </a:prstGeom>
          <a:noFill/>
        </p:spPr>
        <p:txBody>
          <a:bodyPr wrap="square" lIns="0" rIns="0" tIns="0" bIns="0" anchor="t"/>
          <a:lstStyle/>
          <a:p>
            <a:pPr algn="r" rtl="1">
              <a:lnSpc>
                <a:spcPts val="2565"/>
              </a:lnSpc>
            </a:pPr>
            <a:r>
              <a:rPr sz="1900" b="0" i="0" lang="he-IL">
                <a:solidFill>
                  <a:srgbClr val="141414"/>
                </a:solidFill>
                <a:latin typeface="Assistant"/>
                <a:cs typeface="Assistant"/>
                <a:ea typeface="Assistant"/>
              </a:rPr>
              <a:t>בועז שואל את הנער הנצב על הקוצרים מי הנערה.</a:t>
            </a:r>
          </a:p>
        </p:txBody>
      </p:sp>
      <p:sp>
        <p:nvSpPr>
          <p:cNvPr id="7" name="TextBox 6"/>
          <p:cNvSpPr txBox="1"/>
          <p:nvPr/>
        </p:nvSpPr>
        <p:spPr>
          <a:xfrm>
            <a:off x="4604766" y="1968500"/>
            <a:ext cx="2982468" cy="482600"/>
          </a:xfrm>
          <a:prstGeom prst="rect">
            <a:avLst/>
          </a:prstGeom>
          <a:noFill/>
        </p:spPr>
        <p:txBody>
          <a:bodyPr wrap="square" lIns="0" rIns="0" tIns="0" bIns="0" anchor="t"/>
          <a:lstStyle/>
          <a:p>
            <a:pPr algn="r" rtl="1">
              <a:lnSpc>
                <a:spcPts val="3800"/>
              </a:lnSpc>
            </a:pPr>
            <a:r>
              <a:rPr sz="2800" b="1" i="0" lang="he-IL">
                <a:solidFill>
                  <a:srgbClr val="141414"/>
                </a:solidFill>
                <a:latin typeface="Frank Ruhl Libre"/>
                <a:cs typeface="Frank Ruhl Libre"/>
                <a:ea typeface="Frank Ruhl Libre"/>
              </a:rPr>
              <a:t>רות</a:t>
            </a:r>
          </a:p>
        </p:txBody>
      </p:sp>
      <p:sp>
        <p:nvSpPr>
          <p:cNvPr id="8" name="TextBox 7"/>
          <p:cNvSpPr txBox="1"/>
          <p:nvPr/>
        </p:nvSpPr>
        <p:spPr>
          <a:xfrm>
            <a:off x="4604766" y="2527300"/>
            <a:ext cx="2982468" cy="3568700"/>
          </a:xfrm>
          <a:prstGeom prst="rect">
            <a:avLst/>
          </a:prstGeom>
          <a:noFill/>
        </p:spPr>
        <p:txBody>
          <a:bodyPr wrap="square" lIns="0" rIns="0" tIns="0" bIns="0" anchor="t"/>
          <a:lstStyle/>
          <a:p>
            <a:pPr algn="r" rtl="1">
              <a:lnSpc>
                <a:spcPts val="2565"/>
              </a:lnSpc>
            </a:pPr>
            <a:r>
              <a:rPr sz="1900" b="0" i="0" lang="he-IL">
                <a:solidFill>
                  <a:srgbClr val="141414"/>
                </a:solidFill>
                <a:latin typeface="Assistant"/>
                <a:cs typeface="Assistant"/>
                <a:ea typeface="Assistant"/>
              </a:rPr>
              <a:t>רות ממשיכה ללקט עד סוף קציר השעורים והחיטים, וגרה עם חמותה.</a:t>
            </a:r>
          </a:p>
        </p:txBody>
      </p:sp>
      <p:sp>
        <p:nvSpPr>
          <p:cNvPr id="9" name="TextBox 8"/>
          <p:cNvSpPr txBox="1"/>
          <p:nvPr/>
        </p:nvSpPr>
        <p:spPr>
          <a:xfrm>
            <a:off x="972566" y="1968500"/>
            <a:ext cx="2982468" cy="482600"/>
          </a:xfrm>
          <a:prstGeom prst="rect">
            <a:avLst/>
          </a:prstGeom>
          <a:noFill/>
        </p:spPr>
        <p:txBody>
          <a:bodyPr wrap="square" lIns="0" rIns="0" tIns="0" bIns="0" anchor="t"/>
          <a:lstStyle/>
          <a:p>
            <a:pPr algn="r" rtl="1">
              <a:lnSpc>
                <a:spcPts val="3800"/>
              </a:lnSpc>
            </a:pPr>
            <a:r>
              <a:rPr sz="2800" b="1" i="0" lang="he-IL">
                <a:solidFill>
                  <a:srgbClr val="141414"/>
                </a:solidFill>
                <a:latin typeface="Frank Ruhl Libre"/>
                <a:cs typeface="Frank Ruhl Libre"/>
                <a:ea typeface="Frank Ruhl Libre"/>
              </a:rPr>
              <a:t>נעמי</a:t>
            </a:r>
          </a:p>
        </p:txBody>
      </p:sp>
      <p:sp>
        <p:nvSpPr>
          <p:cNvPr id="10" name="TextBox 9"/>
          <p:cNvSpPr txBox="1"/>
          <p:nvPr/>
        </p:nvSpPr>
        <p:spPr>
          <a:xfrm>
            <a:off x="972566" y="2527300"/>
            <a:ext cx="2982468" cy="3568700"/>
          </a:xfrm>
          <a:prstGeom prst="rect">
            <a:avLst/>
          </a:prstGeom>
          <a:noFill/>
        </p:spPr>
        <p:txBody>
          <a:bodyPr wrap="square" lIns="0" rIns="0" tIns="0" bIns="0" anchor="t"/>
          <a:lstStyle/>
          <a:p>
            <a:pPr algn="r" rtl="1">
              <a:lnSpc>
                <a:spcPts val="2565"/>
              </a:lnSpc>
            </a:pPr>
            <a:r>
              <a:rPr sz="1900" b="0" i="0" lang="he-IL">
                <a:solidFill>
                  <a:srgbClr val="141414"/>
                </a:solidFill>
                <a:latin typeface="Assistant"/>
                <a:cs typeface="Assistant"/>
                <a:ea typeface="Assistant"/>
              </a:rPr>
              <a:t>לנעמי יש קרוב של אלימלך, בועז, איש גיבור חיל.</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1032331" y="444500"/>
            <a:ext cx="42306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רקע</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רצף האירועים</a:t>
            </a:r>
          </a:p>
        </p:txBody>
      </p:sp>
      <p:sp>
        <p:nvSpPr>
          <p:cNvPr id="5" name="TextBox 4"/>
          <p:cNvSpPr txBox="1"/>
          <p:nvPr/>
        </p:nvSpPr>
        <p:spPr>
          <a:xfrm>
            <a:off x="9910762" y="1917700"/>
            <a:ext cx="533400" cy="482600"/>
          </a:xfrm>
          <a:prstGeom prst="rect">
            <a:avLst/>
          </a:prstGeom>
          <a:noFill/>
        </p:spPr>
        <p:txBody>
          <a:bodyPr wrap="square" lIns="0" rIns="0" tIns="0" bIns="0" anchor="t"/>
          <a:lstStyle/>
          <a:p>
            <a:pPr algn="ctr" rtl="1">
              <a:lnSpc>
                <a:spcPts val="3800"/>
              </a:lnSpc>
            </a:pPr>
            <a:r>
              <a:rPr sz="2900" b="1" i="0" lang="he-IL">
                <a:solidFill>
                  <a:srgbClr val="E63946"/>
                </a:solidFill>
                <a:latin typeface="Frank Ruhl Libre"/>
                <a:cs typeface="Frank Ruhl Libre"/>
                <a:ea typeface="Frank Ruhl Libre"/>
              </a:rPr>
              <a:t>1</a:t>
            </a:r>
          </a:p>
        </p:txBody>
      </p:sp>
      <p:sp>
        <p:nvSpPr>
          <p:cNvPr id="6" name="TextBox 5"/>
          <p:cNvSpPr txBox="1"/>
          <p:nvPr/>
        </p:nvSpPr>
        <p:spPr>
          <a:xfrm>
            <a:off x="9057401" y="2476500"/>
            <a:ext cx="2240121" cy="1257300"/>
          </a:xfrm>
          <a:prstGeom prst="rect">
            <a:avLst/>
          </a:prstGeom>
          <a:noFill/>
        </p:spPr>
        <p:txBody>
          <a:bodyPr wrap="square" lIns="0" rIns="0" tIns="0" bIns="0" anchor="t"/>
          <a:lstStyle/>
          <a:p>
            <a:pPr algn="ctr" rtl="1">
              <a:lnSpc>
                <a:spcPts val="2340"/>
              </a:lnSpc>
            </a:pPr>
            <a:r>
              <a:rPr sz="1800" b="0" i="0" lang="he-IL">
                <a:solidFill>
                  <a:srgbClr val="141414"/>
                </a:solidFill>
                <a:latin typeface="Assistant"/>
                <a:cs typeface="Assistant"/>
                <a:ea typeface="Assistant"/>
              </a:rPr>
              <a:t>הפגישה בשדה (פסוקים א׳–ז׳)</a:t>
            </a:r>
          </a:p>
        </p:txBody>
      </p:sp>
      <p:sp>
        <p:nvSpPr>
          <p:cNvPr id="7" name="TextBox 6"/>
          <p:cNvSpPr txBox="1"/>
          <p:nvPr/>
        </p:nvSpPr>
        <p:spPr>
          <a:xfrm>
            <a:off x="7189787" y="1917700"/>
            <a:ext cx="533400" cy="482600"/>
          </a:xfrm>
          <a:prstGeom prst="rect">
            <a:avLst/>
          </a:prstGeom>
          <a:noFill/>
        </p:spPr>
        <p:txBody>
          <a:bodyPr wrap="square" lIns="0" rIns="0" tIns="0" bIns="0" anchor="t"/>
          <a:lstStyle/>
          <a:p>
            <a:pPr algn="ctr" rtl="1">
              <a:lnSpc>
                <a:spcPts val="3800"/>
              </a:lnSpc>
            </a:pPr>
            <a:r>
              <a:rPr sz="2900" b="1" i="0" lang="he-IL">
                <a:solidFill>
                  <a:srgbClr val="E63946"/>
                </a:solidFill>
                <a:latin typeface="Frank Ruhl Libre"/>
                <a:cs typeface="Frank Ruhl Libre"/>
                <a:ea typeface="Frank Ruhl Libre"/>
              </a:rPr>
              <a:t>2</a:t>
            </a:r>
          </a:p>
        </p:txBody>
      </p:sp>
      <p:sp>
        <p:nvSpPr>
          <p:cNvPr id="8" name="TextBox 7"/>
          <p:cNvSpPr txBox="1"/>
          <p:nvPr/>
        </p:nvSpPr>
        <p:spPr>
          <a:xfrm>
            <a:off x="6336426" y="2476500"/>
            <a:ext cx="2240121" cy="1257300"/>
          </a:xfrm>
          <a:prstGeom prst="rect">
            <a:avLst/>
          </a:prstGeom>
          <a:noFill/>
        </p:spPr>
        <p:txBody>
          <a:bodyPr wrap="square" lIns="0" rIns="0" tIns="0" bIns="0" anchor="t"/>
          <a:lstStyle/>
          <a:p>
            <a:pPr algn="ctr" rtl="1">
              <a:lnSpc>
                <a:spcPts val="2340"/>
              </a:lnSpc>
            </a:pPr>
            <a:r>
              <a:rPr sz="1800" b="0" i="0" lang="he-IL">
                <a:solidFill>
                  <a:srgbClr val="141414"/>
                </a:solidFill>
                <a:latin typeface="Assistant"/>
                <a:cs typeface="Assistant"/>
                <a:ea typeface="Assistant"/>
              </a:rPr>
              <a:t>חסדו של בועז (פסוקים ח׳–ט״ז)</a:t>
            </a:r>
          </a:p>
        </p:txBody>
      </p:sp>
      <p:sp>
        <p:nvSpPr>
          <p:cNvPr id="9" name="TextBox 8"/>
          <p:cNvSpPr txBox="1"/>
          <p:nvPr/>
        </p:nvSpPr>
        <p:spPr>
          <a:xfrm>
            <a:off x="4468812" y="1917700"/>
            <a:ext cx="533400" cy="482600"/>
          </a:xfrm>
          <a:prstGeom prst="rect">
            <a:avLst/>
          </a:prstGeom>
          <a:noFill/>
        </p:spPr>
        <p:txBody>
          <a:bodyPr wrap="square" lIns="0" rIns="0" tIns="0" bIns="0" anchor="t"/>
          <a:lstStyle/>
          <a:p>
            <a:pPr algn="ctr" rtl="1">
              <a:lnSpc>
                <a:spcPts val="3800"/>
              </a:lnSpc>
            </a:pPr>
            <a:r>
              <a:rPr sz="2900" b="1" i="0" lang="he-IL">
                <a:solidFill>
                  <a:srgbClr val="E63946"/>
                </a:solidFill>
                <a:latin typeface="Frank Ruhl Libre"/>
                <a:cs typeface="Frank Ruhl Libre"/>
                <a:ea typeface="Frank Ruhl Libre"/>
              </a:rPr>
              <a:t>3</a:t>
            </a:r>
          </a:p>
        </p:txBody>
      </p:sp>
      <p:sp>
        <p:nvSpPr>
          <p:cNvPr id="10" name="TextBox 9"/>
          <p:cNvSpPr txBox="1"/>
          <p:nvPr/>
        </p:nvSpPr>
        <p:spPr>
          <a:xfrm>
            <a:off x="3615451" y="2476500"/>
            <a:ext cx="2240121" cy="1257300"/>
          </a:xfrm>
          <a:prstGeom prst="rect">
            <a:avLst/>
          </a:prstGeom>
          <a:noFill/>
        </p:spPr>
        <p:txBody>
          <a:bodyPr wrap="square" lIns="0" rIns="0" tIns="0" bIns="0" anchor="t"/>
          <a:lstStyle/>
          <a:p>
            <a:pPr algn="ctr" rtl="1">
              <a:lnSpc>
                <a:spcPts val="2340"/>
              </a:lnSpc>
            </a:pPr>
            <a:r>
              <a:rPr sz="1800" b="0" i="0" lang="he-IL">
                <a:solidFill>
                  <a:srgbClr val="141414"/>
                </a:solidFill>
                <a:latin typeface="Assistant"/>
                <a:cs typeface="Assistant"/>
                <a:ea typeface="Assistant"/>
              </a:rPr>
              <a:t>רות חוזרת לנעמי (פסוקים י״ז–כ״ג)</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10521" y="444500"/>
            <a:ext cx="2049322"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1/4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רות ב', א'</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1" i="0" lang="he-IL">
                <a:solidFill>
                  <a:srgbClr val="E63946"/>
                </a:solidFill>
                <a:latin typeface="Frank Ruhl Libre"/>
                <a:cs typeface="Frank Ruhl Libre"/>
                <a:ea typeface="Frank Ruhl Libre"/>
              </a:rPr>
              <a:t>וּלְנָעֳמִי מוֹדָע לְאִישָׁהּ אִישׁ</a:t>
            </a:r>
            <a:r>
              <a:rPr sz="4100" b="0" i="0" lang="he-IL">
                <a:solidFill>
                  <a:srgbClr val="141414"/>
                </a:solidFill>
                <a:latin typeface="Frank Ruhl Libre"/>
                <a:cs typeface="Frank Ruhl Libre"/>
                <a:ea typeface="Frank Ruhl Libre"/>
              </a:rPr>
              <a:t> גִּבּוֹר חַיִל מִמִּשְׁפַּחַת אֱלִימֶלֶךְ וּשְׁמוֹ בֹּעַז</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לנעמי יש קרוב של אלימלך, בועז, איש גיבור חיל.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01760" y="444500"/>
            <a:ext cx="205821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2/4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רות ב', ח'</a:t>
            </a:r>
          </a:p>
        </p:txBody>
      </p:sp>
      <p:sp>
        <p:nvSpPr>
          <p:cNvPr id="5" name="TextBox 4"/>
          <p:cNvSpPr txBox="1"/>
          <p:nvPr/>
        </p:nvSpPr>
        <p:spPr>
          <a:xfrm>
            <a:off x="1059815" y="2125662"/>
            <a:ext cx="10072370" cy="2733675"/>
          </a:xfrm>
          <a:prstGeom prst="rect">
            <a:avLst/>
          </a:prstGeom>
          <a:noFill/>
        </p:spPr>
        <p:txBody>
          <a:bodyPr wrap="square" lIns="0" rIns="0" tIns="0" bIns="0" anchor="t"/>
          <a:lstStyle/>
          <a:p>
            <a:pPr algn="ctr" rtl="1">
              <a:lnSpc>
                <a:spcPts val="7175"/>
              </a:lnSpc>
            </a:pPr>
            <a:r>
              <a:rPr sz="4100" b="1" i="0" lang="he-IL">
                <a:solidFill>
                  <a:srgbClr val="E63946"/>
                </a:solidFill>
                <a:latin typeface="Frank Ruhl Libre"/>
                <a:cs typeface="Frank Ruhl Libre"/>
                <a:ea typeface="Frank Ruhl Libre"/>
              </a:rPr>
              <a:t>וַיֹּאמֶר בֹּעַז אֶל־רוּת הֲלוֹא</a:t>
            </a:r>
            <a:r>
              <a:rPr sz="4100" b="0" i="0" lang="he-IL">
                <a:solidFill>
                  <a:srgbClr val="141414"/>
                </a:solidFill>
                <a:latin typeface="Frank Ruhl Libre"/>
                <a:cs typeface="Frank Ruhl Libre"/>
                <a:ea typeface="Frank Ruhl Libre"/>
              </a:rPr>
              <a:t> שָׁמַעַתְּ בִּתִּי אַל־תֵּלְכִי לִלְקֹט בְּשָׂדֶה אַחֵר וְגַם לֹא תַעֲבוּרִי מִזֶּה וְכֹה תִדְבָּקִין עִם־נַעֲרֹתָי</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בועז פונה אל רות ומורה לה להישאר בשדהו, לשתות מהכלים ולהצטרף לנערותיו, ומבטיח שהנערים לא יגעו בה.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01760" y="444500"/>
            <a:ext cx="205821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3/4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רות ב', כ"ג</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1" i="0" lang="he-IL">
                <a:solidFill>
                  <a:srgbClr val="E63946"/>
                </a:solidFill>
                <a:latin typeface="Frank Ruhl Libre"/>
                <a:cs typeface="Frank Ruhl Libre"/>
                <a:ea typeface="Frank Ruhl Libre"/>
              </a:rPr>
              <a:t>וַתִּדְבַּק בְּנַעֲרוֹת בֹּעַז לְלַקֵּט</a:t>
            </a:r>
            <a:r>
              <a:rPr sz="4100" b="0" i="0" lang="he-IL">
                <a:solidFill>
                  <a:srgbClr val="141414"/>
                </a:solidFill>
                <a:latin typeface="Frank Ruhl Libre"/>
                <a:cs typeface="Frank Ruhl Libre"/>
                <a:ea typeface="Frank Ruhl Libre"/>
              </a:rPr>
              <a:t> עַד־כְּלוֹת קְצִיר־הַשְּׂעֹרִים וּקְצִיר הַחִטִּים וַתֵּשֶׁב אֶת־חֲמוֹתָהּ</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רות מלקטת עד הערב וחובטת את שלקטה: אפה שעורים.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01760" y="444500"/>
            <a:ext cx="205821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4/4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רות ב', ב'</a:t>
            </a:r>
          </a:p>
        </p:txBody>
      </p:sp>
      <p:sp>
        <p:nvSpPr>
          <p:cNvPr id="5" name="TextBox 4"/>
          <p:cNvSpPr txBox="1"/>
          <p:nvPr/>
        </p:nvSpPr>
        <p:spPr>
          <a:xfrm>
            <a:off x="1059815" y="2125662"/>
            <a:ext cx="10072370" cy="2733675"/>
          </a:xfrm>
          <a:prstGeom prst="rect">
            <a:avLst/>
          </a:prstGeom>
          <a:noFill/>
        </p:spPr>
        <p:txBody>
          <a:bodyPr wrap="square" lIns="0" rIns="0" tIns="0" bIns="0" anchor="t"/>
          <a:lstStyle/>
          <a:p>
            <a:pPr algn="ctr" rtl="1">
              <a:lnSpc>
                <a:spcPts val="7175"/>
              </a:lnSpc>
            </a:pPr>
            <a:r>
              <a:rPr sz="4100" b="0" i="0" lang="he-IL">
                <a:solidFill>
                  <a:srgbClr val="141414"/>
                </a:solidFill>
                <a:latin typeface="Frank Ruhl Libre"/>
                <a:cs typeface="Frank Ruhl Libre"/>
                <a:ea typeface="Frank Ruhl Libre"/>
              </a:rPr>
              <a:t>וַתֹּאמֶר רוּת הַמּוֹאֲבִיָּה אֶל־נָעֳמִי אֵלְכָה־נָּא הַשָּׂדֶה וַאֲלַקֳּטָה בַשִּׁבֳּלִים </a:t>
            </a:r>
            <a:r>
              <a:rPr sz="4100" b="1" i="0" lang="he-IL">
                <a:solidFill>
                  <a:srgbClr val="E63946"/>
                </a:solidFill>
                <a:latin typeface="Frank Ruhl Libre"/>
                <a:cs typeface="Frank Ruhl Libre"/>
                <a:ea typeface="Frank Ruhl Libre"/>
              </a:rPr>
              <a:t>אַחַר אֲשֶׁר אֶמְצָא־חֵן בְּעֵינָיו</a:t>
            </a:r>
            <a:r>
              <a:rPr sz="4100" b="0" i="0" lang="he-IL">
                <a:solidFill>
                  <a:srgbClr val="141414"/>
                </a:solidFill>
                <a:latin typeface="Frank Ruhl Libre"/>
                <a:cs typeface="Frank Ruhl Libre"/>
                <a:ea typeface="Frank Ruhl Libre"/>
              </a:rPr>
              <a:t> וַתֹּאמֶר לָהּ לְכִי בִתִּי</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לנעמי יש קרוב של אלימלך, בועז, איש גיבור חיל.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097194" y="444500"/>
            <a:ext cx="1358205"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מילים ומושגים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ביאורי מילים</a:t>
            </a:r>
          </a:p>
        </p:txBody>
      </p:sp>
      <p:sp>
        <p:nvSpPr>
          <p:cNvPr id="5" name="TextBox 4"/>
          <p:cNvSpPr txBox="1"/>
          <p:nvPr/>
        </p:nvSpPr>
        <p:spPr>
          <a:xfrm>
            <a:off x="8145780" y="194310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מילה מנחה</a:t>
            </a:r>
          </a:p>
        </p:txBody>
      </p:sp>
      <p:sp>
        <p:nvSpPr>
          <p:cNvPr id="6" name="TextBox 5"/>
          <p:cNvSpPr txBox="1"/>
          <p:nvPr/>
        </p:nvSpPr>
        <p:spPr>
          <a:xfrm>
            <a:off x="8145780" y="241300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מילה/שורש החוזר/ת על עצמו/ ה במספר פסוקים או פרקים במספר חריג של פעמי או במספר סימלי של פעמי בקטע, או…</a:t>
            </a:r>
          </a:p>
        </p:txBody>
      </p:sp>
      <p:sp>
        <p:nvSpPr>
          <p:cNvPr id="7" name="TextBox 6"/>
          <p:cNvSpPr txBox="1"/>
          <p:nvPr/>
        </p:nvSpPr>
        <p:spPr>
          <a:xfrm>
            <a:off x="4526280" y="194310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מספר טיפולוגי</a:t>
            </a:r>
          </a:p>
        </p:txBody>
      </p:sp>
      <p:sp>
        <p:nvSpPr>
          <p:cNvPr id="8" name="TextBox 7"/>
          <p:cNvSpPr txBox="1"/>
          <p:nvPr/>
        </p:nvSpPr>
        <p:spPr>
          <a:xfrm>
            <a:off x="4526280" y="241300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מספרים מסוימים חוזרים במקרא הרבה יותר ממספרים אחרים.</a:t>
            </a:r>
          </a:p>
        </p:txBody>
      </p:sp>
      <p:sp>
        <p:nvSpPr>
          <p:cNvPr id="9" name="TextBox 8"/>
          <p:cNvSpPr txBox="1"/>
          <p:nvPr/>
        </p:nvSpPr>
        <p:spPr>
          <a:xfrm>
            <a:off x="906780" y="194310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תורת הגמול</a:t>
            </a:r>
          </a:p>
        </p:txBody>
      </p:sp>
      <p:sp>
        <p:nvSpPr>
          <p:cNvPr id="10" name="TextBox 9"/>
          <p:cNvSpPr txBox="1"/>
          <p:nvPr/>
        </p:nvSpPr>
        <p:spPr>
          <a:xfrm>
            <a:off x="906780" y="241300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הגמול, או שכר ועונש, היא נושא מרכזי במקרא, שמטרתו לחנך ליראת ה'.</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27332" y="444500"/>
            <a:ext cx="728067"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פרשנים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רש"י</a:t>
            </a:r>
          </a:p>
        </p:txBody>
      </p:sp>
      <p:sp>
        <p:nvSpPr>
          <p:cNvPr id="5" name="TextBox 4"/>
          <p:cNvSpPr txBox="1"/>
          <p:nvPr/>
        </p:nvSpPr>
        <p:spPr>
          <a:xfrm>
            <a:off x="1064577" y="2137469"/>
            <a:ext cx="9745345" cy="304800"/>
          </a:xfrm>
          <a:prstGeom prst="rect">
            <a:avLst/>
          </a:prstGeom>
          <a:noFill/>
        </p:spPr>
        <p:txBody>
          <a:bodyPr wrap="square" lIns="0" rIns="0" tIns="0" bIns="0" anchor="t"/>
          <a:lstStyle/>
          <a:p>
            <a:pPr algn="r" rtl="1">
              <a:lnSpc>
                <a:spcPts val="2400"/>
              </a:lnSpc>
            </a:pPr>
            <a:r>
              <a:rPr sz="1700" b="1" i="0" lang="he-IL">
                <a:solidFill>
                  <a:srgbClr val="E63946"/>
                </a:solidFill>
                <a:latin typeface="Assistant"/>
                <a:cs typeface="Assistant"/>
                <a:ea typeface="Assistant"/>
              </a:rPr>
              <a:t>רש"י על רות ב', א'</a:t>
            </a:r>
          </a:p>
        </p:txBody>
      </p:sp>
      <p:sp>
        <p:nvSpPr>
          <p:cNvPr id="6" name="TextBox 5"/>
          <p:cNvSpPr txBox="1"/>
          <p:nvPr/>
        </p:nvSpPr>
        <p:spPr>
          <a:xfrm>
            <a:off x="1064577" y="2569269"/>
            <a:ext cx="9745345" cy="1706760"/>
          </a:xfrm>
          <a:prstGeom prst="rect">
            <a:avLst/>
          </a:prstGeom>
          <a:noFill/>
        </p:spPr>
        <p:txBody>
          <a:bodyPr wrap="square" lIns="0" rIns="0" tIns="0" bIns="0" anchor="t"/>
          <a:lstStyle/>
          <a:p>
            <a:pPr algn="r" rtl="1">
              <a:lnSpc>
                <a:spcPts val="4480"/>
              </a:lnSpc>
            </a:pPr>
            <a:r>
              <a:rPr sz="2800" b="1" i="0" lang="he-IL">
                <a:solidFill>
                  <a:srgbClr val="141414"/>
                </a:solidFill>
                <a:latin typeface="Frank Ruhl Libre"/>
                <a:cs typeface="Frank Ruhl Libre"/>
                <a:ea typeface="Frank Ruhl Libre"/>
              </a:rPr>
              <a:t>מוֹדַע</a:t>
            </a:r>
            <a:r>
              <a:rPr sz="2800" b="0" i="0" lang="he-IL">
                <a:solidFill>
                  <a:srgbClr val="141414"/>
                </a:solidFill>
                <a:latin typeface="Frank Ruhl Libre"/>
                <a:cs typeface="Frank Ruhl Libre"/>
                <a:ea typeface="Frank Ruhl Libre"/>
              </a:rPr>
              <a:t>. קָרוֹב. בֶּן אָחִיו שֶׁל אֱלִימֶלֶךְ הָיָה. אָמְרוּ רַבּוֹתֵינוּ זִכְרוֹנָם לִבְרָכָה, אֱלִימֶלֶךְ וְשַׂלְמוֹן אֲבִי בֹעַז וּפְלֹנִי אַלְמֹנִי הַגּוֹאֵל וַאֲבִי נָעֳמִי כֻּלָּם בְּנֵי נַחְשׁוֹן בֶּן עַמִּינָדָב הָיוּ, וְלֹא הוֹעִילָה לָהֶם זְכוּת אֲבוֹתָם בְּצֵאתָם מֵאֶרֶץ לְחוּצָה לָאָרֶץ:</a:t>
            </a:r>
          </a:p>
        </p:txBody>
      </p:sp>
      <p:sp>
        <p:nvSpPr>
          <p:cNvPr id="7" name="TextBox 6"/>
          <p:cNvSpPr txBox="1"/>
          <p:nvPr/>
        </p:nvSpPr>
        <p:spPr>
          <a:xfrm>
            <a:off x="929005" y="5226050"/>
            <a:ext cx="10333990" cy="1060450"/>
          </a:xfrm>
          <a:prstGeom prst="rect">
            <a:avLst/>
          </a:prstGeom>
          <a:noFill/>
        </p:spPr>
        <p:txBody>
          <a:bodyPr wrap="square" lIns="0" rIns="0" tIns="0" bIns="0" anchor="ctr"/>
          <a:lstStyle/>
          <a:p>
            <a:pPr algn="r" rtl="1">
              <a:lnSpc>
                <a:spcPts val="2860"/>
              </a:lnSpc>
            </a:pPr>
            <a:r>
              <a:rPr sz="2200" b="1" i="0" lang="he-IL">
                <a:solidFill>
                  <a:srgbClr val="141414"/>
                </a:solidFill>
                <a:latin typeface="Assistant"/>
                <a:cs typeface="Assistant"/>
                <a:ea typeface="Assistant"/>
              </a:rPr>
              <a:t>מה מסביר רש"י על «מוֹדַע»?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27332" y="444500"/>
            <a:ext cx="728067"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פרשנים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מלבי"ם</a:t>
            </a:r>
          </a:p>
        </p:txBody>
      </p:sp>
      <p:sp>
        <p:nvSpPr>
          <p:cNvPr id="5" name="TextBox 4"/>
          <p:cNvSpPr txBox="1"/>
          <p:nvPr/>
        </p:nvSpPr>
        <p:spPr>
          <a:xfrm>
            <a:off x="1064577" y="2137469"/>
            <a:ext cx="9745345" cy="304800"/>
          </a:xfrm>
          <a:prstGeom prst="rect">
            <a:avLst/>
          </a:prstGeom>
          <a:noFill/>
        </p:spPr>
        <p:txBody>
          <a:bodyPr wrap="square" lIns="0" rIns="0" tIns="0" bIns="0" anchor="t"/>
          <a:lstStyle/>
          <a:p>
            <a:pPr algn="r" rtl="1">
              <a:lnSpc>
                <a:spcPts val="2400"/>
              </a:lnSpc>
            </a:pPr>
            <a:r>
              <a:rPr sz="1700" b="1" i="0" lang="he-IL">
                <a:solidFill>
                  <a:srgbClr val="E63946"/>
                </a:solidFill>
                <a:latin typeface="Assistant"/>
                <a:cs typeface="Assistant"/>
                <a:ea typeface="Assistant"/>
              </a:rPr>
              <a:t>מלבי"ם על רות ב', ח'</a:t>
            </a:r>
          </a:p>
        </p:txBody>
      </p:sp>
      <p:sp>
        <p:nvSpPr>
          <p:cNvPr id="6" name="TextBox 5"/>
          <p:cNvSpPr txBox="1"/>
          <p:nvPr/>
        </p:nvSpPr>
        <p:spPr>
          <a:xfrm>
            <a:off x="1064577" y="2569269"/>
            <a:ext cx="9745345" cy="1706760"/>
          </a:xfrm>
          <a:prstGeom prst="rect">
            <a:avLst/>
          </a:prstGeom>
          <a:noFill/>
        </p:spPr>
        <p:txBody>
          <a:bodyPr wrap="square" lIns="0" rIns="0" tIns="0" bIns="0" anchor="t"/>
          <a:lstStyle/>
          <a:p>
            <a:pPr algn="r" rtl="1">
              <a:lnSpc>
                <a:spcPts val="4480"/>
              </a:lnSpc>
            </a:pPr>
            <a:r>
              <a:rPr sz="2800" b="1" i="0" lang="he-IL">
                <a:solidFill>
                  <a:srgbClr val="141414"/>
                </a:solidFill>
                <a:latin typeface="Frank Ruhl Libre"/>
                <a:cs typeface="Frank Ruhl Libre"/>
                <a:ea typeface="Frank Ruhl Libre"/>
              </a:rPr>
              <a:t>ויאמר בועז הלוא שמעת בתי</a:t>
            </a:r>
            <a:r>
              <a:rPr sz="2800" b="0" i="0" lang="he-IL">
                <a:solidFill>
                  <a:srgbClr val="141414"/>
                </a:solidFill>
                <a:latin typeface="Frank Ruhl Libre"/>
                <a:cs typeface="Frank Ruhl Libre"/>
                <a:ea typeface="Frank Ruhl Libre"/>
              </a:rPr>
              <a:t>, איך דנים אותך פה לכף זכות ועל כן אל תלכי ללקוט בשדה אחר, שיוכל להיות שבעל השדה שם לא יפיק ממך רצון, וגם לא תעבורי מזה, אף ...</a:t>
            </a:r>
          </a:p>
        </p:txBody>
      </p:sp>
      <p:sp>
        <p:nvSpPr>
          <p:cNvPr id="7" name="TextBox 6"/>
          <p:cNvSpPr txBox="1"/>
          <p:nvPr/>
        </p:nvSpPr>
        <p:spPr>
          <a:xfrm>
            <a:off x="929005" y="5226050"/>
            <a:ext cx="10333990" cy="1060450"/>
          </a:xfrm>
          <a:prstGeom prst="rect">
            <a:avLst/>
          </a:prstGeom>
          <a:noFill/>
        </p:spPr>
        <p:txBody>
          <a:bodyPr wrap="square" lIns="0" rIns="0" tIns="0" bIns="0" anchor="ctr"/>
          <a:lstStyle/>
          <a:p>
            <a:pPr algn="r" rtl="1">
              <a:lnSpc>
                <a:spcPts val="2860"/>
              </a:lnSpc>
            </a:pPr>
            <a:r>
              <a:rPr sz="2200" b="1" i="0" lang="he-IL">
                <a:solidFill>
                  <a:srgbClr val="141414"/>
                </a:solidFill>
                <a:latin typeface="Assistant"/>
                <a:cs typeface="Assistant"/>
                <a:ea typeface="Assistant"/>
              </a:rPr>
              <a:t>מה מוסיף פירושו של מלבי"ם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51499" y="444500"/>
            <a:ext cx="251512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שאלות הבנה ופרשנות · 1/3</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1</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900"/>
              </a:lnSpc>
            </a:pPr>
            <a:r>
              <a:rPr sz="3500" b="1" i="0" lang="he-IL">
                <a:solidFill>
                  <a:srgbClr val="141414"/>
                </a:solidFill>
                <a:latin typeface="Frank Ruhl Libre"/>
                <a:cs typeface="Frank Ruhl Libre"/>
                <a:ea typeface="Frank Ruhl Libre"/>
              </a:rPr>
              <a:t>קראו פסוקים א׳–ז׳ («הפגישה בשדה»).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42737" y="444500"/>
            <a:ext cx="2524019"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שאלות הבנה ופרשנות · 2/3</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2</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900"/>
              </a:lnSpc>
            </a:pPr>
            <a:r>
              <a:rPr sz="3500" b="1" i="0" lang="he-IL">
                <a:solidFill>
                  <a:srgbClr val="141414"/>
                </a:solidFill>
                <a:latin typeface="Frank Ruhl Libre"/>
                <a:cs typeface="Frank Ruhl Libre"/>
                <a:ea typeface="Frank Ruhl Libre"/>
              </a:rPr>
              <a:t>קראו פסוקים ח׳–ט״ז («חסדו של בועז»).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42737" y="444500"/>
            <a:ext cx="2524019"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שאלות הבנה ופרשנות · 3/3</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3</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900"/>
              </a:lnSpc>
            </a:pPr>
            <a:r>
              <a:rPr sz="3500" b="1" i="0" lang="he-IL">
                <a:solidFill>
                  <a:srgbClr val="141414"/>
                </a:solidFill>
                <a:latin typeface="Frank Ruhl Libre"/>
                <a:cs typeface="Frank Ruhl Libre"/>
                <a:ea typeface="Frank Ruhl Libre"/>
              </a:rPr>
              <a:t>קראו פסוקים י״ז–כ״ג («רות חוזרת לנעמי»).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449421" y="444500"/>
            <a:ext cx="100597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דיון בכיתה</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מה דעתכם?</a:t>
            </a:r>
          </a:p>
        </p:txBody>
      </p:sp>
      <p:sp>
        <p:nvSpPr>
          <p:cNvPr id="5" name="TextBox 4"/>
          <p:cNvSpPr txBox="1"/>
          <p:nvPr/>
        </p:nvSpPr>
        <p:spPr>
          <a:xfrm>
            <a:off x="4926393" y="1841500"/>
            <a:ext cx="6187313" cy="1524000"/>
          </a:xfrm>
          <a:prstGeom prst="rect">
            <a:avLst/>
          </a:prstGeom>
          <a:noFill/>
        </p:spPr>
        <p:txBody>
          <a:bodyPr wrap="square" lIns="0" rIns="0" tIns="0" bIns="0" anchor="ctr"/>
          <a:lstStyle/>
          <a:p>
            <a:pPr algn="r" rtl="1">
              <a:lnSpc>
                <a:spcPts val="3105"/>
              </a:lnSpc>
            </a:pPr>
            <a:r>
              <a:rPr sz="2300" b="0" i="0" lang="he-IL">
                <a:solidFill>
                  <a:srgbClr val="141414"/>
                </a:solidFill>
                <a:latin typeface="Frank Ruhl Libre"/>
                <a:cs typeface="Frank Ruhl Libre"/>
                <a:ea typeface="Frank Ruhl Libre"/>
              </a:rPr>
              <a:t>על פי רות, פרק ב', האם לדעתכם גם רות בודדה?</a:t>
            </a:r>
          </a:p>
        </p:txBody>
      </p:sp>
      <p:sp>
        <p:nvSpPr>
          <p:cNvPr id="6" name="TextBox 5"/>
          <p:cNvSpPr txBox="1"/>
          <p:nvPr/>
        </p:nvSpPr>
        <p:spPr>
          <a:xfrm>
            <a:off x="4926393" y="3873500"/>
            <a:ext cx="6187313" cy="1524000"/>
          </a:xfrm>
          <a:prstGeom prst="rect">
            <a:avLst/>
          </a:prstGeom>
          <a:noFill/>
        </p:spPr>
        <p:txBody>
          <a:bodyPr wrap="square" lIns="0" rIns="0" tIns="0" bIns="0" anchor="ctr"/>
          <a:lstStyle/>
          <a:p>
            <a:pPr algn="r" rtl="1">
              <a:lnSpc>
                <a:spcPts val="3105"/>
              </a:lnSpc>
            </a:pPr>
            <a:r>
              <a:rPr sz="2300" b="0" i="0" lang="he-IL">
                <a:solidFill>
                  <a:srgbClr val="141414"/>
                </a:solidFill>
                <a:latin typeface="Frank Ruhl Libre"/>
                <a:cs typeface="Frank Ruhl Libre"/>
                <a:ea typeface="Frank Ruhl Libre"/>
              </a:rPr>
              <a:t>לדעתך, למי מן הדמויות היה קשה יותר לעזוב את מולדתו – לאברהם או לרות?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890250" y="444500"/>
            <a:ext cx="565150"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סיכום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FFFFFF"/>
                </a:solidFill>
                <a:latin typeface="Frank Ruhl Libre"/>
                <a:cs typeface="Frank Ruhl Libre"/>
                <a:ea typeface="Frank Ruhl Libre"/>
              </a:rPr>
              <a:t>רות מלקטת בשדה בועז</a:t>
            </a:r>
          </a:p>
        </p:txBody>
      </p:sp>
      <p:sp>
        <p:nvSpPr>
          <p:cNvPr id="6" name="TextBox 5"/>
          <p:cNvSpPr txBox="1"/>
          <p:nvPr/>
        </p:nvSpPr>
        <p:spPr>
          <a:xfrm>
            <a:off x="7991475" y="1828800"/>
            <a:ext cx="3270250" cy="1041400"/>
          </a:xfrm>
          <a:prstGeom prst="rect">
            <a:avLst/>
          </a:prstGeom>
          <a:noFill/>
        </p:spPr>
        <p:txBody>
          <a:bodyPr wrap="square" lIns="0" rIns="0" tIns="0" bIns="0" anchor="ctr"/>
          <a:lstStyle/>
          <a:p>
            <a:pPr algn="r" rtl="1">
              <a:lnSpc>
                <a:spcPts val="2014"/>
              </a:lnSpc>
            </a:pPr>
            <a:r>
              <a:rPr sz="1550" b="0" i="0" lang="he-IL">
                <a:solidFill>
                  <a:srgbClr val="141414"/>
                </a:solidFill>
                <a:latin typeface="Assistant"/>
                <a:cs typeface="Assistant"/>
                <a:ea typeface="Assistant"/>
              </a:rPr>
              <a:t>הפגישה בשדה</a:t>
            </a:r>
          </a:p>
        </p:txBody>
      </p:sp>
      <p:sp>
        <p:nvSpPr>
          <p:cNvPr id="7" name="TextBox 6"/>
          <p:cNvSpPr txBox="1"/>
          <p:nvPr/>
        </p:nvSpPr>
        <p:spPr>
          <a:xfrm>
            <a:off x="879475" y="1828800"/>
            <a:ext cx="3270250" cy="1041400"/>
          </a:xfrm>
          <a:prstGeom prst="rect">
            <a:avLst/>
          </a:prstGeom>
          <a:noFill/>
        </p:spPr>
        <p:txBody>
          <a:bodyPr wrap="square" lIns="0" rIns="0" tIns="0" bIns="0" anchor="ctr"/>
          <a:lstStyle/>
          <a:p>
            <a:pPr algn="r" rtl="1">
              <a:lnSpc>
                <a:spcPts val="2014"/>
              </a:lnSpc>
            </a:pPr>
            <a:r>
              <a:rPr sz="1550" b="0" i="0" lang="he-IL">
                <a:solidFill>
                  <a:srgbClr val="141414"/>
                </a:solidFill>
                <a:latin typeface="Assistant"/>
                <a:cs typeface="Assistant"/>
                <a:ea typeface="Assistant"/>
              </a:rPr>
              <a:t>חסדו של בועז</a:t>
            </a:r>
          </a:p>
        </p:txBody>
      </p:sp>
      <p:sp>
        <p:nvSpPr>
          <p:cNvPr id="8" name="TextBox 7"/>
          <p:cNvSpPr txBox="1"/>
          <p:nvPr/>
        </p:nvSpPr>
        <p:spPr>
          <a:xfrm>
            <a:off x="7991475" y="3479800"/>
            <a:ext cx="3270250" cy="1041400"/>
          </a:xfrm>
          <a:prstGeom prst="rect">
            <a:avLst/>
          </a:prstGeom>
          <a:noFill/>
        </p:spPr>
        <p:txBody>
          <a:bodyPr wrap="square" lIns="0" rIns="0" tIns="0" bIns="0" anchor="ctr"/>
          <a:lstStyle/>
          <a:p>
            <a:pPr algn="r" rtl="1">
              <a:lnSpc>
                <a:spcPts val="2014"/>
              </a:lnSpc>
            </a:pPr>
            <a:r>
              <a:rPr sz="1550" b="0" i="0" lang="he-IL">
                <a:solidFill>
                  <a:srgbClr val="141414"/>
                </a:solidFill>
                <a:latin typeface="Assistant"/>
                <a:cs typeface="Assistant"/>
                <a:ea typeface="Assistant"/>
              </a:rPr>
              <a:t>רות חוזרת לנעמי</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47279" y="444500"/>
            <a:ext cx="2012021"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תרגול לקראת הבגרות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בסגנון בגרות (1/2)</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141414"/>
                </a:solidFill>
                <a:latin typeface="Assistant"/>
                <a:cs typeface="Assistant"/>
                <a:ea typeface="Assistant"/>
              </a:rPr>
              <a:t>(קיץ תשפ"ג (שאלון 1262))</a:t>
            </a:r>
          </a:p>
          <a:p>
            <a:pPr algn="r" rtl="1">
              <a:lnSpc>
                <a:spcPts val="3000"/>
              </a:lnSpc>
            </a:pPr>
            <a:r>
              <a:rPr sz="2000" b="0" i="0" lang="he-IL">
                <a:solidFill>
                  <a:srgbClr val="141414"/>
                </a:solidFill>
                <a:latin typeface="Assistant"/>
                <a:cs typeface="Assistant"/>
                <a:ea typeface="Assistant"/>
              </a:rPr>
              <a:t>3. קראו רות, פרק ב'.</a:t>
            </a:r>
          </a:p>
          <a:p>
            <a:pPr algn="r" rtl="1">
              <a:lnSpc>
                <a:spcPts val="3000"/>
              </a:lnSpc>
            </a:pPr>
            <a:r>
              <a:rPr sz="2000" b="0" i="0" lang="he-IL">
                <a:solidFill>
                  <a:srgbClr val="141414"/>
                </a:solidFill>
                <a:latin typeface="Assistant"/>
                <a:cs typeface="Assistant"/>
                <a:ea typeface="Assistant"/>
              </a:rPr>
              <a:t>א. המילה המנחה "שדה" חוזרת בפרק פעמים רבות.</a:t>
            </a:r>
          </a:p>
          <a:p>
            <a:pPr algn="r" rtl="1">
              <a:lnSpc>
                <a:spcPts val="3000"/>
              </a:lnSpc>
            </a:pPr>
            <a:r>
              <a:rPr sz="2000" b="0" i="0" lang="he-IL">
                <a:solidFill>
                  <a:srgbClr val="141414"/>
                </a:solidFill>
                <a:latin typeface="Assistant"/>
                <a:cs typeface="Assistant"/>
                <a:ea typeface="Assistant"/>
              </a:rPr>
              <a:t>(1) הביאו מפרק ב' ראיה אחת להיות השדה מקור למזון ושתי ראיות להיות השדה מקור לסכנה, והסבירו כל אחת מן הראיות. (8 נקודות)</a:t>
            </a:r>
          </a:p>
          <a:p>
            <a:pPr algn="r" rtl="1">
              <a:lnSpc>
                <a:spcPts val="3000"/>
              </a:lnSpc>
            </a:pPr>
            <a:r>
              <a:rPr sz="2000" b="0" i="0" lang="he-IL">
                <a:solidFill>
                  <a:srgbClr val="141414"/>
                </a:solidFill>
                <a:latin typeface="Assistant"/>
                <a:cs typeface="Assistant"/>
                <a:ea typeface="Assistant"/>
              </a:rPr>
              <a:t>(2) קראו גם את הבית שלפניכם מתוך השיר "האומנם עוד יבואו ימים בסליחה ובחסד" מאת לאה גולדברג.</a:t>
            </a:r>
          </a:p>
          <a:p>
            <a:pPr algn="r" rtl="1">
              <a:lnSpc>
                <a:spcPts val="3000"/>
              </a:lnSpc>
            </a:pPr>
            <a:r>
              <a:rPr sz="2000" b="0" i="0" lang="he-IL">
                <a:solidFill>
                  <a:srgbClr val="141414"/>
                </a:solidFill>
                <a:latin typeface="Assistant"/>
                <a:cs typeface="Assistant"/>
                <a:ea typeface="Assistant"/>
              </a:rPr>
              <a:t>אַתְּ תֵּלְכִי בַּשָּׂדֶה. לְבַדֵּךְ. לֹא נִצְרֶבֶת בְּלַהַט</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47279" y="444500"/>
            <a:ext cx="2012021"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תרגול לקראת הבגרות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בסגנון בגרות (2/2)</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141414"/>
                </a:solidFill>
                <a:latin typeface="Assistant"/>
                <a:cs typeface="Assistant"/>
                <a:ea typeface="Assistant"/>
              </a:rPr>
              <a:t>הַשְּׂרֵפוֹת, בַּדְּרָכִים שֶׁסָּמְרוּ מֵאֵימָה וּמִדָּם.</a:t>
            </a:r>
          </a:p>
          <a:p>
            <a:pPr algn="r" rtl="1">
              <a:lnSpc>
                <a:spcPts val="3000"/>
              </a:lnSpc>
            </a:pPr>
            <a:r>
              <a:rPr sz="2000" b="0" i="0" lang="he-IL">
                <a:solidFill>
                  <a:srgbClr val="141414"/>
                </a:solidFill>
                <a:latin typeface="Assistant"/>
                <a:cs typeface="Assistant"/>
                <a:ea typeface="Assistant"/>
              </a:rPr>
              <a:t>וּבְיֹשֶׁר-לֵבָב שׁוּב תִּהְיִי עֲנָוָה וְנִכְנַעַת</a:t>
            </a:r>
          </a:p>
          <a:p>
            <a:pPr algn="r" rtl="1">
              <a:lnSpc>
                <a:spcPts val="3000"/>
              </a:lnSpc>
            </a:pPr>
            <a:r>
              <a:rPr sz="2000" b="0" i="0" lang="he-IL">
                <a:solidFill>
                  <a:srgbClr val="141414"/>
                </a:solidFill>
                <a:latin typeface="Assistant"/>
                <a:cs typeface="Assistant"/>
                <a:ea typeface="Assistant"/>
              </a:rPr>
              <a:t>כְּאַחַד הַדְּשָׁאִים, כְּאַחַד הָאָדָם.</a:t>
            </a:r>
          </a:p>
          <a:p>
            <a:pPr algn="r" rtl="1">
              <a:lnSpc>
                <a:spcPts val="3000"/>
              </a:lnSpc>
            </a:pPr>
            <a:r>
              <a:rPr sz="2000" b="0" i="0" lang="he-IL">
                <a:solidFill>
                  <a:srgbClr val="141414"/>
                </a:solidFill>
                <a:latin typeface="Assistant"/>
                <a:cs typeface="Assistant"/>
                <a:ea typeface="Assistant"/>
              </a:rPr>
              <a:t>(לאה גולדברג, ימים לבנים, מבחר שירים, www.kibutz-poalim.co.il)</a:t>
            </a:r>
          </a:p>
          <a:p>
            <a:pPr algn="r" rtl="1">
              <a:lnSpc>
                <a:spcPts val="3000"/>
              </a:lnSpc>
            </a:pPr>
            <a:r>
              <a:rPr sz="2000" b="0" i="0" lang="he-IL">
                <a:solidFill>
                  <a:srgbClr val="141414"/>
                </a:solidFill>
                <a:latin typeface="Assistant"/>
                <a:cs typeface="Assistant"/>
                <a:ea typeface="Assistant"/>
              </a:rPr>
              <a:t>יש הטוענים כי הדמות המתוארת בבית זה מרגישה בודדה.</a:t>
            </a:r>
          </a:p>
          <a:p>
            <a:pPr algn="r" rtl="1">
              <a:lnSpc>
                <a:spcPts val="3000"/>
              </a:lnSpc>
            </a:pPr>
            <a:r>
              <a:rPr sz="2000" b="0" i="0" lang="he-IL">
                <a:solidFill>
                  <a:srgbClr val="141414"/>
                </a:solidFill>
                <a:latin typeface="Assistant"/>
                <a:cs typeface="Assistant"/>
                <a:ea typeface="Assistant"/>
              </a:rPr>
              <a:t>על פי רות, פרק ב', האם לדעתכם גם רות בודדה? נמקו את תשובתכם, ובססו אותה על הכתוב. (4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946"/>
                </a:solidFill>
                <a:latin typeface="Assistant"/>
                <a:cs typeface="Assistant"/>
                <a:ea typeface="Assistant"/>
              </a:rPr>
              <a:t>קראו פסוקים א׳–ז׳ («הפגישה בשדה»).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לנעמי יש קרוב של אלימלך, בועז, איש גיבור חיל. רות מבקשת ללכת ללקט שיבולים בשדה ״אחר אשר אמצא חן בעיניו״, לפי חוק הלקט והפאה שמגן על העניים.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946"/>
                </a:solidFill>
                <a:latin typeface="Assistant"/>
                <a:cs typeface="Assistant"/>
                <a:ea typeface="Assistant"/>
              </a:rPr>
              <a:t>קראו פסוקים ח׳–ט״ז («חסדו של בועז»).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בועז פונה אל רות ומורה לה להישאר בשדהו, לשתות מהכלים ולהצטרף לנערותיו, ומבטיח שהנערים לא יגעו בה. רות משתחווה ושואלת למה ״מצאתי חן בעיניך להכירני ואנכי נכריה״.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946"/>
                </a:solidFill>
                <a:latin typeface="Assistant"/>
                <a:cs typeface="Assistant"/>
                <a:ea typeface="Assistant"/>
              </a:rPr>
              <a:t>קראו פסוקים י״ז–כ״ג («רות חוזרת לנעמי»).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רות מלקטת עד הערב וחובטת את שלקטה: אפה שעורים. היא לוקחת הביתה גם את שנשאר מהאוכל.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מחוון – שאלת הבגרות (1/2)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443"/>
              </a:lnSpc>
            </a:pPr>
            <a:r>
              <a:rPr sz="1650" b="0" i="0" lang="he-IL">
                <a:solidFill>
                  <a:srgbClr val="141414"/>
                </a:solidFill>
                <a:latin typeface="Assistant"/>
                <a:cs typeface="Assistant"/>
                <a:ea typeface="Assistant"/>
              </a:rPr>
              <a:t>על אהבה וחסד</a:t>
            </a:r>
          </a:p>
          <a:p>
            <a:pPr algn="r" rtl="1">
              <a:lnSpc>
                <a:spcPts val="2443"/>
              </a:lnSpc>
            </a:pPr>
            <a:r>
              <a:rPr sz="1650" b="0" i="0" lang="he-IL">
                <a:solidFill>
                  <a:srgbClr val="141414"/>
                </a:solidFill>
                <a:latin typeface="Assistant"/>
                <a:cs typeface="Assistant"/>
                <a:ea typeface="Assistant"/>
              </a:rPr>
              <a:t>שאלה 3</a:t>
            </a:r>
          </a:p>
          <a:p>
            <a:pPr algn="r" rtl="1">
              <a:lnSpc>
                <a:spcPts val="2443"/>
              </a:lnSpc>
            </a:pPr>
            <a:r>
              <a:rPr sz="1650" b="0" i="0" lang="he-IL">
                <a:solidFill>
                  <a:srgbClr val="141414"/>
                </a:solidFill>
                <a:latin typeface="Assistant"/>
                <a:cs typeface="Assistant"/>
                <a:ea typeface="Assistant"/>
              </a:rPr>
              <a:t>סעיף א'</a:t>
            </a:r>
          </a:p>
          <a:p>
            <a:pPr algn="r" rtl="1">
              <a:lnSpc>
                <a:spcPts val="2443"/>
              </a:lnSpc>
            </a:pPr>
            <a:r>
              <a:rPr sz="1650" b="0" i="0" lang="he-IL">
                <a:solidFill>
                  <a:srgbClr val="141414"/>
                </a:solidFill>
                <a:latin typeface="Assistant"/>
                <a:cs typeface="Assistant"/>
                <a:ea typeface="Assistant"/>
              </a:rPr>
              <a:t>(1) השדה מקור למזון (על התלמיד להביא ראיה אחת ולהסבירה):</a:t>
            </a:r>
          </a:p>
          <a:p>
            <a:pPr algn="r" rtl="1">
              <a:lnSpc>
                <a:spcPts val="2443"/>
              </a:lnSpc>
            </a:pPr>
            <a:r>
              <a:rPr sz="1650" b="0" i="0" lang="he-IL">
                <a:solidFill>
                  <a:srgbClr val="141414"/>
                </a:solidFill>
                <a:latin typeface="Assistant"/>
                <a:cs typeface="Assistant"/>
                <a:ea typeface="Assistant"/>
              </a:rPr>
              <a:t>"אלכה נא השדה ואלקטה בשבלים" – רות מחליטה לצאת לשדה ללקט שיבולים אחרי הקוצרים, כדי לכלכל אותה ואת נעמי. או: "ותלקט בשדה עד הערב ותחבט את אשר לקטה ויהי כאיפה שעורים".</a:t>
            </a:r>
          </a:p>
          <a:p>
            <a:pPr algn="r" rtl="1">
              <a:lnSpc>
                <a:spcPts val="2443"/>
              </a:lnSpc>
            </a:pPr>
            <a:r>
              <a:rPr sz="1650" b="0" i="0" lang="he-IL">
                <a:solidFill>
                  <a:srgbClr val="141414"/>
                </a:solidFill>
                <a:latin typeface="Assistant"/>
                <a:cs typeface="Assistant"/>
                <a:ea typeface="Assistant"/>
              </a:rPr>
              <a:t>השדה מקור לסכנה:</a:t>
            </a:r>
          </a:p>
          <a:p>
            <a:pPr algn="r" rtl="1">
              <a:lnSpc>
                <a:spcPts val="2443"/>
              </a:lnSpc>
            </a:pPr>
            <a:r>
              <a:rPr sz="1650" b="0" i="0" lang="he-IL">
                <a:solidFill>
                  <a:srgbClr val="141414"/>
                </a:solidFill>
                <a:latin typeface="Assistant"/>
                <a:cs typeface="Assistant"/>
                <a:ea typeface="Assistant"/>
              </a:rPr>
              <a:t>"אל תלכי ללקט בשדה אחר" – בועז מבקש מרות שלא תלך ללקט בשדה אחר, כדי להגן עליה.</a:t>
            </a:r>
          </a:p>
          <a:p>
            <a:pPr algn="r" rtl="1">
              <a:lnSpc>
                <a:spcPts val="2443"/>
              </a:lnSpc>
            </a:pPr>
            <a:r>
              <a:rPr sz="1650" b="0" i="0" lang="he-IL">
                <a:solidFill>
                  <a:srgbClr val="141414"/>
                </a:solidFill>
                <a:latin typeface="Assistant"/>
                <a:cs typeface="Assistant"/>
                <a:ea typeface="Assistant"/>
              </a:rPr>
              <a:t>"הלוא צויתי את הנערים לבלתי נגעך" – בועז צריך לצוות על הנערים הקוצרים בשדה, שלא יטרידו את רות.</a:t>
            </a:r>
          </a:p>
          <a:p>
            <a:pPr algn="r" rtl="1">
              <a:lnSpc>
                <a:spcPts val="2443"/>
              </a:lnSpc>
            </a:pPr>
            <a:r>
              <a:rPr sz="1650" b="0" i="0" lang="he-IL">
                <a:solidFill>
                  <a:srgbClr val="141414"/>
                </a:solidFill>
                <a:latin typeface="Assistant"/>
                <a:cs typeface="Assistant"/>
                <a:ea typeface="Assistant"/>
              </a:rPr>
              <a:t>"ותאמר נעמי אל רות כלתה טוב בתי כי תצאי עם נערותיו ולא יפגעו בך בשדה אחר" – נעמי אומרת לרות, שתלקט רק בשדהו של בועז, כדי שלא יפגעו בה אם תלקט בשדה אחר.</a:t>
            </a:r>
          </a:p>
          <a:p>
            <a:pPr algn="r" rtl="1">
              <a:lnSpc>
                <a:spcPts val="2443"/>
              </a:lnSpc>
            </a:pPr>
            <a:r>
              <a:rPr sz="1650" b="0" i="0" lang="he-IL">
                <a:solidFill>
                  <a:srgbClr val="141414"/>
                </a:solidFill>
                <a:latin typeface="Assistant"/>
                <a:cs typeface="Assistant"/>
                <a:ea typeface="Assistant"/>
              </a:rPr>
              <a:t>(2) האם גם רות בודדה - תתקבל כל תשובה המנומקת היטב.</a:t>
            </a:r>
          </a:p>
          <a:p>
            <a:pPr algn="r" rtl="1">
              <a:lnSpc>
                <a:spcPts val="2443"/>
              </a:lnSpc>
            </a:pPr>
            <a:r>
              <a:rPr sz="1650" b="0" i="0" lang="he-IL">
                <a:solidFill>
                  <a:srgbClr val="141414"/>
                </a:solidFill>
                <a:latin typeface="Assistant"/>
                <a:cs typeface="Assistant"/>
                <a:ea typeface="Assistant"/>
              </a:rPr>
              <a:t>לדוגמה: רות אינה בודדה. היא חיה יחד עם חמותה נעמי: "ותשב את חמותה". או: בעז דואג לרות, לכלכלתה ולבטחונה: "הלוא שמעת בתי אל תלכי ללקט בדה אחר... הלוא צויתי את הנערים לבלתי נגעך".</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מחוון – שאלת הבגרות (2/2)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סעיף ב'</a:t>
            </a:r>
          </a:p>
          <a:p>
            <a:pPr algn="r" rtl="1">
              <a:lnSpc>
                <a:spcPts val="2850"/>
              </a:lnSpc>
            </a:pPr>
            <a:r>
              <a:rPr sz="1900" b="0" i="0" lang="he-IL">
                <a:solidFill>
                  <a:srgbClr val="141414"/>
                </a:solidFill>
                <a:latin typeface="Assistant"/>
                <a:cs typeface="Assistant"/>
                <a:ea typeface="Assistant"/>
              </a:rPr>
              <a:t>כינויים המעידים על זרות (על התלמיד לציין ולהסביר שני כינויים):</a:t>
            </a:r>
          </a:p>
          <a:p>
            <a:pPr algn="r" rtl="1">
              <a:lnSpc>
                <a:spcPts val="2850"/>
              </a:lnSpc>
            </a:pPr>
            <a:r>
              <a:rPr sz="1900" b="0" i="0" lang="he-IL">
                <a:solidFill>
                  <a:srgbClr val="141414"/>
                </a:solidFill>
                <a:latin typeface="Assistant"/>
                <a:cs typeface="Assistant"/>
                <a:ea typeface="Assistant"/>
              </a:rPr>
              <a:t>בפי המספר רות מכונה "רות המואביה" (פס' ב') – כינוי המבטא את זרותה, ומדגיש שעל אף מוצאה הזר ואי השתייכותה לעם ולמקום, היא יוצאת לשדות כדי לכלכל את עצמה ואת חמותה.</a:t>
            </a:r>
          </a:p>
          <a:p>
            <a:pPr algn="r" rtl="1">
              <a:lnSpc>
                <a:spcPts val="2850"/>
              </a:lnSpc>
            </a:pPr>
            <a:r>
              <a:rPr sz="1900" b="0" i="0" lang="he-IL">
                <a:solidFill>
                  <a:srgbClr val="141414"/>
                </a:solidFill>
                <a:latin typeface="Assistant"/>
                <a:cs typeface="Assistant"/>
                <a:ea typeface="Assistant"/>
              </a:rPr>
              <a:t>בועז מכנה את רות בפעם הראשונה "הנערה הזאת" (פס' ה') – היא זרה עבורו ואין לו יחס מיוחד אליה.</a:t>
            </a:r>
          </a:p>
          <a:p>
            <a:pPr algn="r" rtl="1">
              <a:lnSpc>
                <a:spcPts val="2850"/>
              </a:lnSpc>
            </a:pPr>
            <a:r>
              <a:rPr sz="1900" b="0" i="0" lang="he-IL">
                <a:solidFill>
                  <a:srgbClr val="141414"/>
                </a:solidFill>
                <a:latin typeface="Assistant"/>
                <a:cs typeface="Assistant"/>
                <a:ea typeface="Assistant"/>
              </a:rPr>
              <a:t>בפי הנער המשגיח על הקוצרים "נערה מואביה" (פס' ו') – עבורו היא נערה זרה שעל פי החוק היא גרה ולכן מותר ללקט בשדה.</a:t>
            </a:r>
          </a:p>
          <a:p>
            <a:pPr algn="r" rtl="1">
              <a:lnSpc>
                <a:spcPts val="2850"/>
              </a:lnSpc>
            </a:pPr>
            <a:r>
              <a:rPr sz="1900" b="0" i="0" lang="he-IL">
                <a:solidFill>
                  <a:srgbClr val="141414"/>
                </a:solidFill>
                <a:latin typeface="Assistant"/>
                <a:cs typeface="Assistant"/>
                <a:ea typeface="Assistant"/>
              </a:rPr>
              <a:t>כינויים המעידים על שייכות (על התלמיד לציין ולהסביר שני כינויים):</a:t>
            </a:r>
          </a:p>
          <a:p>
            <a:pPr algn="r" rtl="1">
              <a:lnSpc>
                <a:spcPts val="2850"/>
              </a:lnSpc>
            </a:pPr>
            <a:r>
              <a:rPr sz="1900" b="0" i="0" lang="he-IL">
                <a:solidFill>
                  <a:srgbClr val="141414"/>
                </a:solidFill>
                <a:latin typeface="Assistant"/>
                <a:cs typeface="Assistant"/>
                <a:ea typeface="Assistant"/>
              </a:rPr>
              <a:t>נעמי מכנה אותה "בתי" (פס' ב') – כינוי המבטא יחס אימהי ואוהב של נעמי כלפי רות.</a:t>
            </a:r>
          </a:p>
          <a:p>
            <a:pPr algn="r" rtl="1">
              <a:lnSpc>
                <a:spcPts val="2850"/>
              </a:lnSpc>
            </a:pPr>
            <a:r>
              <a:rPr sz="1900" b="0" i="0" lang="he-IL">
                <a:solidFill>
                  <a:srgbClr val="141414"/>
                </a:solidFill>
                <a:latin typeface="Assistant"/>
                <a:cs typeface="Assistant"/>
                <a:ea typeface="Assistant"/>
              </a:rPr>
              <a:t>בועז מכנה אותה "בתי" (פס' ח') – כינוי חיבה המבטא את אהדתו אליה.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רות מלקטת בשדה בועז – שאלון 1262</dc:title>
  <dc:subject/>
  <dc:creator/>
  <cp:keywords/>
  <dc:description/>
  <cp:lastModifiedBy/>
  <cp:revision>1</cp:revision>
  <dcterms:created xsi:type="dcterms:W3CDTF">2013-01-27T09:14:16Z</dcterms:created>
  <dcterms:modified xsi:type="dcterms:W3CDTF">2013-01-27T09:15:58Z</dcterms:modified>
  <cp:category/>
</cp:coreProperties>
</file>