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793230" y="1587500"/>
            <a:ext cx="4447540" cy="444500"/>
          </a:xfrm>
          <a:prstGeom prst="rect">
            <a:avLst/>
          </a:prstGeom>
          <a:noFill/>
        </p:spPr>
        <p:txBody>
          <a:bodyPr wrap="square" lIns="0" rIns="0" tIns="0" bIns="0" anchor="t"/>
          <a:lstStyle/>
          <a:p>
            <a:pPr algn="r" rtl="1">
              <a:lnSpc>
                <a:spcPts val="3500"/>
              </a:lnSpc>
            </a:pPr>
            <a:r>
              <a:rPr sz="2400" b="0" i="0" lang="he-IL">
                <a:solidFill>
                  <a:srgbClr val="7A3B1D"/>
                </a:solidFill>
                <a:latin typeface="Bellefair"/>
                <a:cs typeface="Bellefair"/>
                <a:ea typeface="Bellefair"/>
              </a:rPr>
              <a:t>רות ג׳</a:t>
            </a:r>
          </a:p>
        </p:txBody>
      </p:sp>
      <p:sp>
        <p:nvSpPr>
          <p:cNvPr id="4" name="TextBox 3"/>
          <p:cNvSpPr txBox="1"/>
          <p:nvPr/>
        </p:nvSpPr>
        <p:spPr>
          <a:xfrm>
            <a:off x="6793230" y="2032000"/>
            <a:ext cx="4447540" cy="1905000"/>
          </a:xfrm>
          <a:prstGeom prst="rect">
            <a:avLst/>
          </a:prstGeom>
          <a:noFill/>
        </p:spPr>
        <p:txBody>
          <a:bodyPr wrap="square" lIns="0" rIns="0" tIns="0" bIns="0" anchor="ctr"/>
          <a:lstStyle/>
          <a:p>
            <a:pPr algn="r" rtl="1">
              <a:lnSpc>
                <a:spcPts val="6480"/>
              </a:lnSpc>
            </a:pPr>
            <a:r>
              <a:rPr sz="6000" b="0" i="0" lang="he-IL">
                <a:solidFill>
                  <a:srgbClr val="2C2418"/>
                </a:solidFill>
                <a:latin typeface="Bellefair"/>
                <a:cs typeface="Bellefair"/>
                <a:ea typeface="Bellefair"/>
              </a:rPr>
              <a:t>רות בגורן</a:t>
            </a:r>
          </a:p>
        </p:txBody>
      </p:sp>
      <p:sp>
        <p:nvSpPr>
          <p:cNvPr id="5" name="TextBox 4"/>
          <p:cNvSpPr txBox="1"/>
          <p:nvPr/>
        </p:nvSpPr>
        <p:spPr>
          <a:xfrm>
            <a:off x="6793230" y="3949700"/>
            <a:ext cx="4447540" cy="406400"/>
          </a:xfrm>
          <a:prstGeom prst="rect">
            <a:avLst/>
          </a:prstGeom>
          <a:noFill/>
        </p:spPr>
        <p:txBody>
          <a:bodyPr wrap="square" lIns="0" rIns="0" tIns="0" bIns="0" anchor="t"/>
          <a:lstStyle/>
          <a:p>
            <a:pPr algn="r" rtl="1">
              <a:lnSpc>
                <a:spcPts val="3200"/>
              </a:lnSpc>
            </a:pPr>
            <a:r>
              <a:rPr sz="1800" b="0" i="0" lang="he-IL">
                <a:solidFill>
                  <a:srgbClr val="5B4A30"/>
                </a:solidFill>
                <a:latin typeface="David Libre"/>
                <a:cs typeface="David Libre"/>
                <a:ea typeface="David Libre"/>
              </a:rPr>
              <a:t>שאלון 1262 · רות</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מטרות השיעור</a:t>
            </a:r>
          </a:p>
        </p:txBody>
      </p:sp>
      <p:sp>
        <p:nvSpPr>
          <p:cNvPr id="5" name="TextBox 4"/>
          <p:cNvSpPr txBox="1"/>
          <p:nvPr/>
        </p:nvSpPr>
        <p:spPr>
          <a:xfrm>
            <a:off x="10452100" y="18732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1</a:t>
            </a:r>
          </a:p>
        </p:txBody>
      </p:sp>
      <p:sp>
        <p:nvSpPr>
          <p:cNvPr id="6" name="TextBox 5"/>
          <p:cNvSpPr txBox="1"/>
          <p:nvPr/>
        </p:nvSpPr>
        <p:spPr>
          <a:xfrm>
            <a:off x="4873561" y="17780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נכיר את הסיפור «רות בגורן» (רות ג׳) ואת הדמויות בו</a:t>
            </a:r>
          </a:p>
        </p:txBody>
      </p:sp>
      <p:sp>
        <p:nvSpPr>
          <p:cNvPr id="7" name="TextBox 6"/>
          <p:cNvSpPr txBox="1"/>
          <p:nvPr/>
        </p:nvSpPr>
        <p:spPr>
          <a:xfrm>
            <a:off x="10452100" y="29781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2</a:t>
            </a:r>
          </a:p>
        </p:txBody>
      </p:sp>
      <p:sp>
        <p:nvSpPr>
          <p:cNvPr id="8" name="TextBox 7"/>
          <p:cNvSpPr txBox="1"/>
          <p:nvPr/>
        </p:nvSpPr>
        <p:spPr>
          <a:xfrm>
            <a:off x="4873561" y="28829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נבחן כיצד הסיפור מבטא את התמה «רות»</a:t>
            </a:r>
          </a:p>
        </p:txBody>
      </p:sp>
      <p:sp>
        <p:nvSpPr>
          <p:cNvPr id="9" name="TextBox 8"/>
          <p:cNvSpPr txBox="1"/>
          <p:nvPr/>
        </p:nvSpPr>
        <p:spPr>
          <a:xfrm>
            <a:off x="10452100" y="40830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3</a:t>
            </a:r>
          </a:p>
        </p:txBody>
      </p:sp>
      <p:sp>
        <p:nvSpPr>
          <p:cNvPr id="10" name="TextBox 9"/>
          <p:cNvSpPr txBox="1"/>
          <p:nvPr/>
        </p:nvSpPr>
        <p:spPr>
          <a:xfrm>
            <a:off x="4873561" y="39878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נקרא פסוקי מפתח ונעמיק בפירוש רש"י ומלבי"ם</a:t>
            </a:r>
          </a:p>
        </p:txBody>
      </p:sp>
      <p:sp>
        <p:nvSpPr>
          <p:cNvPr id="11" name="TextBox 10"/>
          <p:cNvSpPr txBox="1"/>
          <p:nvPr/>
        </p:nvSpPr>
        <p:spPr>
          <a:xfrm>
            <a:off x="10452100" y="51879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4</a:t>
            </a:r>
          </a:p>
        </p:txBody>
      </p:sp>
      <p:sp>
        <p:nvSpPr>
          <p:cNvPr id="12" name="TextBox 11"/>
          <p:cNvSpPr txBox="1"/>
          <p:nvPr/>
        </p:nvSpPr>
        <p:spPr>
          <a:xfrm>
            <a:off x="4873561" y="50927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הדמויות בסיפור</a:t>
            </a:r>
          </a:p>
        </p:txBody>
      </p:sp>
      <p:sp>
        <p:nvSpPr>
          <p:cNvPr id="5" name="TextBox 4"/>
          <p:cNvSpPr txBox="1"/>
          <p:nvPr/>
        </p:nvSpPr>
        <p:spPr>
          <a:xfrm>
            <a:off x="8328533" y="2057400"/>
            <a:ext cx="2799334" cy="482600"/>
          </a:xfrm>
          <a:prstGeom prst="rect">
            <a:avLst/>
          </a:prstGeom>
          <a:noFill/>
        </p:spPr>
        <p:txBody>
          <a:bodyPr wrap="square" lIns="0" rIns="0" tIns="0" bIns="0" anchor="t"/>
          <a:lstStyle/>
          <a:p>
            <a:pPr algn="r" rtl="1">
              <a:lnSpc>
                <a:spcPts val="3800"/>
              </a:lnSpc>
            </a:pPr>
            <a:r>
              <a:rPr sz="2800" b="0" i="0" lang="he-IL">
                <a:solidFill>
                  <a:srgbClr val="7A3B1D"/>
                </a:solidFill>
                <a:latin typeface="Bellefair"/>
                <a:cs typeface="Bellefair"/>
                <a:ea typeface="Bellefair"/>
              </a:rPr>
              <a:t>רות</a:t>
            </a:r>
          </a:p>
        </p:txBody>
      </p:sp>
      <p:sp>
        <p:nvSpPr>
          <p:cNvPr id="6" name="TextBox 5"/>
          <p:cNvSpPr txBox="1"/>
          <p:nvPr/>
        </p:nvSpPr>
        <p:spPr>
          <a:xfrm>
            <a:off x="8328533" y="2616200"/>
            <a:ext cx="2799334" cy="3009900"/>
          </a:xfrm>
          <a:prstGeom prst="rect">
            <a:avLst/>
          </a:prstGeom>
          <a:noFill/>
        </p:spPr>
        <p:txBody>
          <a:bodyPr wrap="square" lIns="0" rIns="0" tIns="0" bIns="0" anchor="t"/>
          <a:lstStyle/>
          <a:p>
            <a:pPr algn="r" rtl="1">
              <a:lnSpc>
                <a:spcPts val="2565"/>
              </a:lnSpc>
            </a:pPr>
            <a:r>
              <a:rPr sz="1900" b="0" i="0" lang="he-IL">
                <a:solidFill>
                  <a:srgbClr val="2C2418"/>
                </a:solidFill>
                <a:latin typeface="David Libre"/>
                <a:cs typeface="David Libre"/>
                <a:ea typeface="David Libre"/>
              </a:rPr>
              <a:t>רות מקבלת את עצת חמותה בלי לסרב: ״כל אשר תאמרי אלי אעשה״.</a:t>
            </a:r>
          </a:p>
        </p:txBody>
      </p:sp>
      <p:sp>
        <p:nvSpPr>
          <p:cNvPr id="7" name="TextBox 6"/>
          <p:cNvSpPr txBox="1"/>
          <p:nvPr/>
        </p:nvSpPr>
        <p:spPr>
          <a:xfrm>
            <a:off x="4696333" y="2057400"/>
            <a:ext cx="2799334" cy="482600"/>
          </a:xfrm>
          <a:prstGeom prst="rect">
            <a:avLst/>
          </a:prstGeom>
          <a:noFill/>
        </p:spPr>
        <p:txBody>
          <a:bodyPr wrap="square" lIns="0" rIns="0" tIns="0" bIns="0" anchor="t"/>
          <a:lstStyle/>
          <a:p>
            <a:pPr algn="r" rtl="1">
              <a:lnSpc>
                <a:spcPts val="3800"/>
              </a:lnSpc>
            </a:pPr>
            <a:r>
              <a:rPr sz="2800" b="0" i="0" lang="he-IL">
                <a:solidFill>
                  <a:srgbClr val="7A3B1D"/>
                </a:solidFill>
                <a:latin typeface="Bellefair"/>
                <a:cs typeface="Bellefair"/>
                <a:ea typeface="Bellefair"/>
              </a:rPr>
              <a:t>בועז</a:t>
            </a:r>
          </a:p>
        </p:txBody>
      </p:sp>
      <p:sp>
        <p:nvSpPr>
          <p:cNvPr id="8" name="TextBox 7"/>
          <p:cNvSpPr txBox="1"/>
          <p:nvPr/>
        </p:nvSpPr>
        <p:spPr>
          <a:xfrm>
            <a:off x="4696333" y="2616200"/>
            <a:ext cx="2799334" cy="3009900"/>
          </a:xfrm>
          <a:prstGeom prst="rect">
            <a:avLst/>
          </a:prstGeom>
          <a:noFill/>
        </p:spPr>
        <p:txBody>
          <a:bodyPr wrap="square" lIns="0" rIns="0" tIns="0" bIns="0" anchor="t"/>
          <a:lstStyle/>
          <a:p>
            <a:pPr algn="r" rtl="1">
              <a:lnSpc>
                <a:spcPts val="2565"/>
              </a:lnSpc>
            </a:pPr>
            <a:r>
              <a:rPr sz="1900" b="0" i="0" lang="he-IL">
                <a:solidFill>
                  <a:srgbClr val="2C2418"/>
                </a:solidFill>
                <a:latin typeface="David Libre"/>
                <a:cs typeface="David Libre"/>
                <a:ea typeface="David Libre"/>
              </a:rPr>
              <a:t>בועז מברך אותה על ״חסדך האחרון מן הראשון״ שלא הלכה אחרי הצעירים.</a:t>
            </a:r>
          </a:p>
        </p:txBody>
      </p:sp>
      <p:sp>
        <p:nvSpPr>
          <p:cNvPr id="9" name="TextBox 8"/>
          <p:cNvSpPr txBox="1"/>
          <p:nvPr/>
        </p:nvSpPr>
        <p:spPr>
          <a:xfrm>
            <a:off x="1064133" y="2057400"/>
            <a:ext cx="2799334" cy="482600"/>
          </a:xfrm>
          <a:prstGeom prst="rect">
            <a:avLst/>
          </a:prstGeom>
          <a:noFill/>
        </p:spPr>
        <p:txBody>
          <a:bodyPr wrap="square" lIns="0" rIns="0" tIns="0" bIns="0" anchor="t"/>
          <a:lstStyle/>
          <a:p>
            <a:pPr algn="r" rtl="1">
              <a:lnSpc>
                <a:spcPts val="3800"/>
              </a:lnSpc>
            </a:pPr>
            <a:r>
              <a:rPr sz="2800" b="0" i="0" lang="he-IL">
                <a:solidFill>
                  <a:srgbClr val="7A3B1D"/>
                </a:solidFill>
                <a:latin typeface="Bellefair"/>
                <a:cs typeface="Bellefair"/>
                <a:ea typeface="Bellefair"/>
              </a:rPr>
              <a:t>נעמי</a:t>
            </a:r>
          </a:p>
        </p:txBody>
      </p:sp>
      <p:sp>
        <p:nvSpPr>
          <p:cNvPr id="10" name="TextBox 9"/>
          <p:cNvSpPr txBox="1"/>
          <p:nvPr/>
        </p:nvSpPr>
        <p:spPr>
          <a:xfrm>
            <a:off x="1064133" y="2616200"/>
            <a:ext cx="2799334" cy="3009900"/>
          </a:xfrm>
          <a:prstGeom prst="rect">
            <a:avLst/>
          </a:prstGeom>
          <a:noFill/>
        </p:spPr>
        <p:txBody>
          <a:bodyPr wrap="square" lIns="0" rIns="0" tIns="0" bIns="0" anchor="t"/>
          <a:lstStyle/>
          <a:p>
            <a:pPr algn="r" rtl="1">
              <a:lnSpc>
                <a:spcPts val="2565"/>
              </a:lnSpc>
            </a:pPr>
            <a:r>
              <a:rPr sz="1900" b="0" i="0" lang="he-IL">
                <a:solidFill>
                  <a:srgbClr val="2C2418"/>
                </a:solidFill>
                <a:latin typeface="David Libre"/>
                <a:cs typeface="David Libre"/>
                <a:ea typeface="David Libre"/>
              </a:rPr>
              <a:t>נעמי רוצה ״מנוח״ לרות, כלומר בית ובעל.</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רצף האירועים</a:t>
            </a:r>
          </a:p>
        </p:txBody>
      </p:sp>
      <p:sp>
        <p:nvSpPr>
          <p:cNvPr id="5" name="TextBox 4"/>
          <p:cNvSpPr txBox="1"/>
          <p:nvPr/>
        </p:nvSpPr>
        <p:spPr>
          <a:xfrm>
            <a:off x="9910762" y="193040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1</a:t>
            </a:r>
          </a:p>
        </p:txBody>
      </p:sp>
      <p:sp>
        <p:nvSpPr>
          <p:cNvPr id="6" name="TextBox 5"/>
          <p:cNvSpPr txBox="1"/>
          <p:nvPr/>
        </p:nvSpPr>
        <p:spPr>
          <a:xfrm>
            <a:off x="9044320" y="2489200"/>
            <a:ext cx="2266283" cy="1073150"/>
          </a:xfrm>
          <a:prstGeom prst="rect">
            <a:avLst/>
          </a:prstGeom>
          <a:noFill/>
        </p:spPr>
        <p:txBody>
          <a:bodyPr wrap="square" lIns="0" rIns="0" tIns="0" bIns="0" anchor="t"/>
          <a:lstStyle/>
          <a:p>
            <a:pPr algn="ctr" rtl="1">
              <a:lnSpc>
                <a:spcPts val="2340"/>
              </a:lnSpc>
            </a:pPr>
            <a:r>
              <a:rPr sz="1800" b="0" i="0" lang="he-IL">
                <a:solidFill>
                  <a:srgbClr val="2C2418"/>
                </a:solidFill>
                <a:latin typeface="David Libre"/>
                <a:cs typeface="David Libre"/>
                <a:ea typeface="David Libre"/>
              </a:rPr>
              <a:t>עצת נעמי (פסוקים א׳–ה׳)</a:t>
            </a:r>
          </a:p>
        </p:txBody>
      </p:sp>
      <p:sp>
        <p:nvSpPr>
          <p:cNvPr id="7" name="TextBox 6"/>
          <p:cNvSpPr txBox="1"/>
          <p:nvPr/>
        </p:nvSpPr>
        <p:spPr>
          <a:xfrm>
            <a:off x="7189787" y="193040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2</a:t>
            </a:r>
          </a:p>
        </p:txBody>
      </p:sp>
      <p:sp>
        <p:nvSpPr>
          <p:cNvPr id="8" name="TextBox 7"/>
          <p:cNvSpPr txBox="1"/>
          <p:nvPr/>
        </p:nvSpPr>
        <p:spPr>
          <a:xfrm>
            <a:off x="6323345" y="2489200"/>
            <a:ext cx="2266283" cy="1073150"/>
          </a:xfrm>
          <a:prstGeom prst="rect">
            <a:avLst/>
          </a:prstGeom>
          <a:noFill/>
        </p:spPr>
        <p:txBody>
          <a:bodyPr wrap="square" lIns="0" rIns="0" tIns="0" bIns="0" anchor="t"/>
          <a:lstStyle/>
          <a:p>
            <a:pPr algn="ctr" rtl="1">
              <a:lnSpc>
                <a:spcPts val="2340"/>
              </a:lnSpc>
            </a:pPr>
            <a:r>
              <a:rPr sz="1800" b="0" i="0" lang="he-IL">
                <a:solidFill>
                  <a:srgbClr val="2C2418"/>
                </a:solidFill>
                <a:latin typeface="David Libre"/>
                <a:cs typeface="David Libre"/>
                <a:ea typeface="David Libre"/>
              </a:rPr>
              <a:t>הגורן והבקשה (פסוקים ו׳–י״ג)</a:t>
            </a:r>
          </a:p>
        </p:txBody>
      </p:sp>
      <p:sp>
        <p:nvSpPr>
          <p:cNvPr id="9" name="TextBox 8"/>
          <p:cNvSpPr txBox="1"/>
          <p:nvPr/>
        </p:nvSpPr>
        <p:spPr>
          <a:xfrm>
            <a:off x="4468812" y="193040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3</a:t>
            </a:r>
          </a:p>
        </p:txBody>
      </p:sp>
      <p:sp>
        <p:nvSpPr>
          <p:cNvPr id="10" name="TextBox 9"/>
          <p:cNvSpPr txBox="1"/>
          <p:nvPr/>
        </p:nvSpPr>
        <p:spPr>
          <a:xfrm>
            <a:off x="3602370" y="2489200"/>
            <a:ext cx="2266283" cy="1073150"/>
          </a:xfrm>
          <a:prstGeom prst="rect">
            <a:avLst/>
          </a:prstGeom>
          <a:noFill/>
        </p:spPr>
        <p:txBody>
          <a:bodyPr wrap="square" lIns="0" rIns="0" tIns="0" bIns="0" anchor="t"/>
          <a:lstStyle/>
          <a:p>
            <a:pPr algn="ctr" rtl="1">
              <a:lnSpc>
                <a:spcPts val="2340"/>
              </a:lnSpc>
            </a:pPr>
            <a:r>
              <a:rPr sz="1800" b="0" i="0" lang="he-IL">
                <a:solidFill>
                  <a:srgbClr val="2C2418"/>
                </a:solidFill>
                <a:latin typeface="David Libre"/>
                <a:cs typeface="David Libre"/>
                <a:ea typeface="David Libre"/>
              </a:rPr>
              <a:t>לפנות בוקר (פסוקים י״ד–י״ח)</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רות ג', א'</a:t>
            </a:r>
          </a:p>
        </p:txBody>
      </p:sp>
      <p:sp>
        <p:nvSpPr>
          <p:cNvPr id="5" name="TextBox 4"/>
          <p:cNvSpPr txBox="1"/>
          <p:nvPr/>
        </p:nvSpPr>
        <p:spPr>
          <a:xfrm>
            <a:off x="1726945" y="2644775"/>
            <a:ext cx="8738108" cy="1822450"/>
          </a:xfrm>
          <a:prstGeom prst="rect">
            <a:avLst/>
          </a:prstGeom>
          <a:noFill/>
        </p:spPr>
        <p:txBody>
          <a:bodyPr wrap="square" lIns="0" rIns="0" tIns="0" bIns="0" anchor="t"/>
          <a:lstStyle/>
          <a:p>
            <a:pPr algn="ctr" rtl="1">
              <a:lnSpc>
                <a:spcPts val="7175"/>
              </a:lnSpc>
            </a:pPr>
            <a:r>
              <a:rPr sz="4100" b="1" i="0" lang="he-IL" u="sng">
                <a:solidFill>
                  <a:srgbClr val="7A3B1D"/>
                </a:solidFill>
                <a:latin typeface="Frank Ruhl Libre"/>
                <a:cs typeface="Frank Ruhl Libre"/>
                <a:ea typeface="Frank Ruhl Libre"/>
              </a:rPr>
              <a:t>וַתֹּאמֶר לָהּ נָעֳמִי חֲמוֹתָהּ</a:t>
            </a:r>
            <a:r>
              <a:rPr sz="4100" b="0" i="0" lang="he-IL">
                <a:solidFill>
                  <a:srgbClr val="2C2418"/>
                </a:solidFill>
                <a:latin typeface="Frank Ruhl Libre"/>
                <a:cs typeface="Frank Ruhl Libre"/>
                <a:ea typeface="Frank Ruhl Libre"/>
              </a:rPr>
              <a:t> בִּתִּי הֲלֹא אֲבַקֶּשׁ־לָךְ מָנוֹחַ אֲשֶׁר יִיטַב־לָךְ</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2160"/>
              </a:lnSpc>
            </a:pPr>
            <a:r>
              <a:rPr sz="1600" b="0" i="0" lang="he-IL">
                <a:solidFill>
                  <a:srgbClr val="2C2418"/>
                </a:solidFill>
                <a:latin typeface="David Libre"/>
                <a:cs typeface="David Libre"/>
                <a:ea typeface="David Libre"/>
              </a:rPr>
              <a:t>נעמי רוצה ״מנוח״ לרות, כלומר בית ובעל.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רות ג', ט'</a:t>
            </a:r>
          </a:p>
        </p:txBody>
      </p:sp>
      <p:sp>
        <p:nvSpPr>
          <p:cNvPr id="5" name="TextBox 4"/>
          <p:cNvSpPr txBox="1"/>
          <p:nvPr/>
        </p:nvSpPr>
        <p:spPr>
          <a:xfrm>
            <a:off x="1726945" y="2644775"/>
            <a:ext cx="8738108" cy="1822450"/>
          </a:xfrm>
          <a:prstGeom prst="rect">
            <a:avLst/>
          </a:prstGeom>
          <a:noFill/>
        </p:spPr>
        <p:txBody>
          <a:bodyPr wrap="square" lIns="0" rIns="0" tIns="0" bIns="0" anchor="t"/>
          <a:lstStyle/>
          <a:p>
            <a:pPr algn="ctr" rtl="1">
              <a:lnSpc>
                <a:spcPts val="7175"/>
              </a:lnSpc>
            </a:pPr>
            <a:r>
              <a:rPr sz="4100" b="0" i="0" lang="he-IL">
                <a:solidFill>
                  <a:srgbClr val="2C2418"/>
                </a:solidFill>
                <a:latin typeface="Frank Ruhl Libre"/>
                <a:cs typeface="Frank Ruhl Libre"/>
                <a:ea typeface="Frank Ruhl Libre"/>
              </a:rPr>
              <a:t>וַיֹּאמֶר מִי־אָתְּ וַתֹּאמֶר </a:t>
            </a:r>
            <a:r>
              <a:rPr sz="4100" b="1" i="0" lang="he-IL" u="sng">
                <a:solidFill>
                  <a:srgbClr val="7A3B1D"/>
                </a:solidFill>
                <a:latin typeface="Frank Ruhl Libre"/>
                <a:cs typeface="Frank Ruhl Libre"/>
                <a:ea typeface="Frank Ruhl Libre"/>
              </a:rPr>
              <a:t>אָנֹכִי רוּת אֲמָתֶךָ וּפָרַשְׂתָּ כְנָפֶךָ עַל־אֲמָתְךָ</a:t>
            </a:r>
            <a:r>
              <a:rPr sz="4100" b="0" i="0" lang="he-IL">
                <a:solidFill>
                  <a:srgbClr val="2C2418"/>
                </a:solidFill>
                <a:latin typeface="Frank Ruhl Libre"/>
                <a:cs typeface="Frank Ruhl Libre"/>
                <a:ea typeface="Frank Ruhl Libre"/>
              </a:rPr>
              <a:t> כִּי גֹאֵל אָתָּה</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2160"/>
              </a:lnSpc>
            </a:pPr>
            <a:r>
              <a:rPr sz="1600" b="0" i="0" lang="he-IL">
                <a:solidFill>
                  <a:srgbClr val="2C2418"/>
                </a:solidFill>
                <a:latin typeface="David Libre"/>
                <a:cs typeface="David Libre"/>
                <a:ea typeface="David Libre"/>
              </a:rPr>
              <a:t>רות עושה כמצווה.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רות ג', ט"ז</a:t>
            </a:r>
          </a:p>
        </p:txBody>
      </p:sp>
      <p:sp>
        <p:nvSpPr>
          <p:cNvPr id="5" name="TextBox 4"/>
          <p:cNvSpPr txBox="1"/>
          <p:nvPr/>
        </p:nvSpPr>
        <p:spPr>
          <a:xfrm>
            <a:off x="1726945" y="2644775"/>
            <a:ext cx="8738108" cy="1822450"/>
          </a:xfrm>
          <a:prstGeom prst="rect">
            <a:avLst/>
          </a:prstGeom>
          <a:noFill/>
        </p:spPr>
        <p:txBody>
          <a:bodyPr wrap="square" lIns="0" rIns="0" tIns="0" bIns="0" anchor="t"/>
          <a:lstStyle/>
          <a:p>
            <a:pPr algn="ctr" rtl="1">
              <a:lnSpc>
                <a:spcPts val="7175"/>
              </a:lnSpc>
            </a:pPr>
            <a:r>
              <a:rPr sz="4100" b="1" i="0" lang="he-IL" u="sng">
                <a:solidFill>
                  <a:srgbClr val="7A3B1D"/>
                </a:solidFill>
                <a:latin typeface="Frank Ruhl Libre"/>
                <a:cs typeface="Frank Ruhl Libre"/>
                <a:ea typeface="Frank Ruhl Libre"/>
              </a:rPr>
              <a:t>וַתָּבוֹא אֶל־חֲמוֹתָהּ וַתֹּאמֶר מִי־אַתְּ</a:t>
            </a:r>
            <a:r>
              <a:rPr sz="4100" b="0" i="0" lang="he-IL">
                <a:solidFill>
                  <a:srgbClr val="2C2418"/>
                </a:solidFill>
                <a:latin typeface="Frank Ruhl Libre"/>
                <a:cs typeface="Frank Ruhl Libre"/>
                <a:ea typeface="Frank Ruhl Libre"/>
              </a:rPr>
              <a:t> בִּתִּי וַתַּגֶּד־לָהּ אֵת כָּל־אֲשֶׁר עָשָׂה־לָהּ הָאִישׁ</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2160"/>
              </a:lnSpc>
            </a:pPr>
            <a:r>
              <a:rPr sz="1600" b="0" i="0" lang="he-IL">
                <a:solidFill>
                  <a:srgbClr val="2C2418"/>
                </a:solidFill>
                <a:latin typeface="David Libre"/>
                <a:cs typeface="David Libre"/>
                <a:ea typeface="David Libre"/>
              </a:rPr>
              <a:t>רות שוכבת עד הבוקר ומקדימה לקום ״בטרם יכיר איש את רעהו״.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רות ג', ה'</a:t>
            </a:r>
          </a:p>
        </p:txBody>
      </p:sp>
      <p:sp>
        <p:nvSpPr>
          <p:cNvPr id="5" name="TextBox 4"/>
          <p:cNvSpPr txBox="1"/>
          <p:nvPr/>
        </p:nvSpPr>
        <p:spPr>
          <a:xfrm>
            <a:off x="1726945" y="3100387"/>
            <a:ext cx="8738108" cy="911225"/>
          </a:xfrm>
          <a:prstGeom prst="rect">
            <a:avLst/>
          </a:prstGeom>
          <a:noFill/>
        </p:spPr>
        <p:txBody>
          <a:bodyPr wrap="square" lIns="0" rIns="0" tIns="0" bIns="0" anchor="t"/>
          <a:lstStyle/>
          <a:p>
            <a:pPr algn="ctr" rtl="1">
              <a:lnSpc>
                <a:spcPts val="7175"/>
              </a:lnSpc>
            </a:pPr>
            <a:r>
              <a:rPr sz="4100" b="0" i="0" lang="he-IL">
                <a:solidFill>
                  <a:srgbClr val="2C2418"/>
                </a:solidFill>
                <a:latin typeface="Frank Ruhl Libre"/>
                <a:cs typeface="Frank Ruhl Libre"/>
                <a:ea typeface="Frank Ruhl Libre"/>
              </a:rPr>
              <a:t>וַתֹּאמֶר אֵלֶיהָ </a:t>
            </a:r>
            <a:r>
              <a:rPr sz="4100" b="1" i="0" lang="he-IL" u="sng">
                <a:solidFill>
                  <a:srgbClr val="7A3B1D"/>
                </a:solidFill>
                <a:latin typeface="Frank Ruhl Libre"/>
                <a:cs typeface="Frank Ruhl Libre"/>
                <a:ea typeface="Frank Ruhl Libre"/>
              </a:rPr>
              <a:t>כֹּל אֲשֶׁר־תֹּאמְרִי אֵלַי אֶעֱשֶׂה</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2160"/>
              </a:lnSpc>
            </a:pPr>
            <a:r>
              <a:rPr sz="1600" b="0" i="0" lang="he-IL">
                <a:solidFill>
                  <a:srgbClr val="2C2418"/>
                </a:solidFill>
                <a:latin typeface="David Libre"/>
                <a:cs typeface="David Libre"/>
                <a:ea typeface="David Libre"/>
              </a:rPr>
              <a:t>זו פעולה נועזת ופחות מקובלת, ויש בה סיכון.</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ביאורי מילים</a:t>
            </a:r>
          </a:p>
        </p:txBody>
      </p:sp>
      <p:sp>
        <p:nvSpPr>
          <p:cNvPr id="5" name="TextBox 4"/>
          <p:cNvSpPr txBox="1"/>
          <p:nvPr/>
        </p:nvSpPr>
        <p:spPr>
          <a:xfrm>
            <a:off x="8237347" y="2032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מילה מנחה</a:t>
            </a:r>
          </a:p>
        </p:txBody>
      </p:sp>
      <p:sp>
        <p:nvSpPr>
          <p:cNvPr id="6" name="TextBox 5"/>
          <p:cNvSpPr txBox="1"/>
          <p:nvPr/>
        </p:nvSpPr>
        <p:spPr>
          <a:xfrm>
            <a:off x="8237347" y="2501900"/>
            <a:ext cx="2956306" cy="990600"/>
          </a:xfrm>
          <a:prstGeom prst="rect">
            <a:avLst/>
          </a:prstGeom>
          <a:noFill/>
        </p:spPr>
        <p:txBody>
          <a:bodyPr wrap="square" lIns="0" rIns="0" tIns="0" bIns="0" anchor="t"/>
          <a:lstStyle/>
          <a:p>
            <a:pPr algn="r" rtl="1">
              <a:lnSpc>
                <a:spcPts val="1909"/>
              </a:lnSpc>
            </a:pPr>
            <a:r>
              <a:rPr sz="1400" b="0" i="0" lang="he-IL">
                <a:solidFill>
                  <a:srgbClr val="2C2418"/>
                </a:solidFill>
                <a:latin typeface="David Libre"/>
                <a:cs typeface="David Libre"/>
                <a:ea typeface="David Libre"/>
              </a:rPr>
              <a:t>מילה/שורש החוזר/ת על עצמו/ ה במספר פסוקים או פרקים במספר חריג של פעמי או במספר סימלי של פעמי בקטע, או…</a:t>
            </a:r>
          </a:p>
        </p:txBody>
      </p:sp>
      <p:sp>
        <p:nvSpPr>
          <p:cNvPr id="7" name="TextBox 6"/>
          <p:cNvSpPr txBox="1"/>
          <p:nvPr/>
        </p:nvSpPr>
        <p:spPr>
          <a:xfrm>
            <a:off x="4617847" y="2032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וּפְָרַשְׂתָּ כְנָפֶךָ</a:t>
            </a:r>
          </a:p>
        </p:txBody>
      </p:sp>
      <p:sp>
        <p:nvSpPr>
          <p:cNvPr id="8" name="TextBox 7"/>
          <p:cNvSpPr txBox="1"/>
          <p:nvPr/>
        </p:nvSpPr>
        <p:spPr>
          <a:xfrm>
            <a:off x="4617847" y="2501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כְּנַף בִּגְדְּךָ לְכַסּוֹתִי בְטַלִּיתְךָ וְהוּא לְשׁוֹן נִשּׂוּאִין.</a:t>
            </a:r>
          </a:p>
        </p:txBody>
      </p:sp>
      <p:sp>
        <p:nvSpPr>
          <p:cNvPr id="9" name="TextBox 8"/>
          <p:cNvSpPr txBox="1"/>
          <p:nvPr/>
        </p:nvSpPr>
        <p:spPr>
          <a:xfrm>
            <a:off x="998347" y="2032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הִנֵּה הוּא זֹרֶה</a:t>
            </a:r>
          </a:p>
        </p:txBody>
      </p:sp>
      <p:sp>
        <p:nvSpPr>
          <p:cNvPr id="10" name="TextBox 9"/>
          <p:cNvSpPr txBox="1"/>
          <p:nvPr/>
        </p:nvSpPr>
        <p:spPr>
          <a:xfrm>
            <a:off x="998347" y="2501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הַמּוֹץ. וונטו"ר בְּלַעַ"ז.</a:t>
            </a:r>
          </a:p>
        </p:txBody>
      </p:sp>
      <p:sp>
        <p:nvSpPr>
          <p:cNvPr id="11" name="TextBox 10"/>
          <p:cNvSpPr txBox="1"/>
          <p:nvPr/>
        </p:nvSpPr>
        <p:spPr>
          <a:xfrm>
            <a:off x="8237347" y="4191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הַלָּיְלָה</a:t>
            </a:r>
          </a:p>
        </p:txBody>
      </p:sp>
      <p:sp>
        <p:nvSpPr>
          <p:cNvPr id="12" name="TextBox 11"/>
          <p:cNvSpPr txBox="1"/>
          <p:nvPr/>
        </p:nvSpPr>
        <p:spPr>
          <a:xfrm>
            <a:off x="8237347" y="4660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שֶׁהָיָה הַדּוֹר פָּרוּץ בִּגְנֵבָה וְגָזֵל, וְהָיָה יָשֵׁן בְּגָרְנוֹ לִשְׁמֹר גָּרְנוֹ.</a:t>
            </a:r>
          </a:p>
        </p:txBody>
      </p:sp>
      <p:sp>
        <p:nvSpPr>
          <p:cNvPr id="13" name="TextBox 12"/>
          <p:cNvSpPr txBox="1"/>
          <p:nvPr/>
        </p:nvSpPr>
        <p:spPr>
          <a:xfrm>
            <a:off x="4617847" y="4191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וַיֶּחֱרַד הָאִישׁ</a:t>
            </a:r>
          </a:p>
        </p:txBody>
      </p:sp>
      <p:sp>
        <p:nvSpPr>
          <p:cNvPr id="14" name="TextBox 13"/>
          <p:cNvSpPr txBox="1"/>
          <p:nvPr/>
        </p:nvSpPr>
        <p:spPr>
          <a:xfrm>
            <a:off x="4617847" y="4660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כְּסָבוּר שֵׁד הוּא וּבִקֵּשׁ לִזְעֹק, וְהִיא אֲחָזַתּוּ וּלְפָפַתּוּ בִּזְרוֹעוֹתֶיהָ.</a:t>
            </a:r>
          </a:p>
        </p:txBody>
      </p:sp>
      <p:sp>
        <p:nvSpPr>
          <p:cNvPr id="15" name="TextBox 14"/>
          <p:cNvSpPr txBox="1"/>
          <p:nvPr/>
        </p:nvSpPr>
        <p:spPr>
          <a:xfrm>
            <a:off x="998347" y="4191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וַיִּלָּפֵת</a:t>
            </a:r>
          </a:p>
        </p:txBody>
      </p:sp>
      <p:sp>
        <p:nvSpPr>
          <p:cNvPr id="16" name="TextBox 15"/>
          <p:cNvSpPr txBox="1"/>
          <p:nvPr/>
        </p:nvSpPr>
        <p:spPr>
          <a:xfrm>
            <a:off x="998347" y="4660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וַיֵּאָחֵז כְּמוֹ וַיִּלְפֹּת שִׁמְשׁוֹן.</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רש"י</a:t>
            </a:r>
          </a:p>
        </p:txBody>
      </p:sp>
      <p:sp>
        <p:nvSpPr>
          <p:cNvPr id="5" name="TextBox 4"/>
          <p:cNvSpPr txBox="1"/>
          <p:nvPr/>
        </p:nvSpPr>
        <p:spPr>
          <a:xfrm>
            <a:off x="1164463" y="2749550"/>
            <a:ext cx="9863074" cy="304800"/>
          </a:xfrm>
          <a:prstGeom prst="rect">
            <a:avLst/>
          </a:prstGeom>
          <a:noFill/>
        </p:spPr>
        <p:txBody>
          <a:bodyPr wrap="square" lIns="0" rIns="0" tIns="0" bIns="0" anchor="t"/>
          <a:lstStyle/>
          <a:p>
            <a:pPr algn="r" rtl="1">
              <a:lnSpc>
                <a:spcPts val="2400"/>
              </a:lnSpc>
            </a:pPr>
            <a:r>
              <a:rPr sz="1700" b="0" i="0" lang="he-IL">
                <a:solidFill>
                  <a:srgbClr val="7A3B1D"/>
                </a:solidFill>
                <a:latin typeface="Bellefair"/>
                <a:cs typeface="Bellefair"/>
                <a:ea typeface="Bellefair"/>
              </a:rPr>
              <a:t>רש"י על רות ג', ט'</a:t>
            </a:r>
          </a:p>
        </p:txBody>
      </p:sp>
      <p:sp>
        <p:nvSpPr>
          <p:cNvPr id="6" name="TextBox 5"/>
          <p:cNvSpPr txBox="1"/>
          <p:nvPr/>
        </p:nvSpPr>
        <p:spPr>
          <a:xfrm>
            <a:off x="1164463" y="3181350"/>
            <a:ext cx="9863074" cy="609600"/>
          </a:xfrm>
          <a:prstGeom prst="rect">
            <a:avLst/>
          </a:prstGeom>
          <a:noFill/>
        </p:spPr>
        <p:txBody>
          <a:bodyPr wrap="square" lIns="0" rIns="0" tIns="0" bIns="0" anchor="t"/>
          <a:lstStyle/>
          <a:p>
            <a:pPr algn="r" rtl="1">
              <a:lnSpc>
                <a:spcPts val="4800"/>
              </a:lnSpc>
            </a:pPr>
            <a:r>
              <a:rPr sz="3000" b="1" i="0" lang="he-IL">
                <a:solidFill>
                  <a:srgbClr val="7A3B1D"/>
                </a:solidFill>
                <a:latin typeface="Noto Serif Hebrew"/>
                <a:cs typeface="Noto Serif Hebrew"/>
                <a:ea typeface="Noto Serif Hebrew"/>
              </a:rPr>
              <a:t>וּפְָרַשְׂתָּ כְנָפֶךָ</a:t>
            </a:r>
            <a:r>
              <a:rPr sz="3000" b="0" i="0" lang="he-IL">
                <a:solidFill>
                  <a:srgbClr val="2C2418"/>
                </a:solidFill>
                <a:latin typeface="Noto Serif Hebrew"/>
                <a:cs typeface="Noto Serif Hebrew"/>
                <a:ea typeface="Noto Serif Hebrew"/>
              </a:rPr>
              <a:t>. כְּנַף בִּגְדְּךָ לְכַסּוֹתִי בְטַלִּיתְךָ וְהוּא לְשׁוֹן נִשּׂוּאִין:</a:t>
            </a:r>
          </a:p>
        </p:txBody>
      </p:sp>
      <p:sp>
        <p:nvSpPr>
          <p:cNvPr id="7" name="TextBox 6"/>
          <p:cNvSpPr txBox="1"/>
          <p:nvPr/>
        </p:nvSpPr>
        <p:spPr>
          <a:xfrm>
            <a:off x="929005" y="4838700"/>
            <a:ext cx="10333990" cy="1054100"/>
          </a:xfrm>
          <a:prstGeom prst="rect">
            <a:avLst/>
          </a:prstGeom>
          <a:noFill/>
        </p:spPr>
        <p:txBody>
          <a:bodyPr wrap="square" lIns="0" rIns="0" tIns="0" bIns="0" anchor="ctr"/>
          <a:lstStyle/>
          <a:p>
            <a:pPr algn="ctr" rtl="1">
              <a:lnSpc>
                <a:spcPts val="2860"/>
              </a:lnSpc>
            </a:pPr>
            <a:r>
              <a:rPr sz="2200" b="0" i="0" lang="he-IL">
                <a:solidFill>
                  <a:srgbClr val="F3EAD6"/>
                </a:solidFill>
                <a:latin typeface="David Libre"/>
                <a:cs typeface="David Libre"/>
                <a:ea typeface="David Libre"/>
              </a:rPr>
              <a:t>מה מסביר רש"י על «וּפְָרַשְׂתָּ כְנָפֶךָ»?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מלבי"ם</a:t>
            </a:r>
          </a:p>
        </p:txBody>
      </p:sp>
      <p:sp>
        <p:nvSpPr>
          <p:cNvPr id="5" name="TextBox 4"/>
          <p:cNvSpPr txBox="1"/>
          <p:nvPr/>
        </p:nvSpPr>
        <p:spPr>
          <a:xfrm>
            <a:off x="1164463" y="2185789"/>
            <a:ext cx="9863074" cy="304800"/>
          </a:xfrm>
          <a:prstGeom prst="rect">
            <a:avLst/>
          </a:prstGeom>
          <a:noFill/>
        </p:spPr>
        <p:txBody>
          <a:bodyPr wrap="square" lIns="0" rIns="0" tIns="0" bIns="0" anchor="t"/>
          <a:lstStyle/>
          <a:p>
            <a:pPr algn="r" rtl="1">
              <a:lnSpc>
                <a:spcPts val="2400"/>
              </a:lnSpc>
            </a:pPr>
            <a:r>
              <a:rPr sz="1700" b="0" i="0" lang="he-IL">
                <a:solidFill>
                  <a:srgbClr val="7A3B1D"/>
                </a:solidFill>
                <a:latin typeface="Bellefair"/>
                <a:cs typeface="Bellefair"/>
                <a:ea typeface="Bellefair"/>
              </a:rPr>
              <a:t>מלבי"ם על רות ג', א'</a:t>
            </a:r>
          </a:p>
        </p:txBody>
      </p:sp>
      <p:sp>
        <p:nvSpPr>
          <p:cNvPr id="6" name="TextBox 5"/>
          <p:cNvSpPr txBox="1"/>
          <p:nvPr/>
        </p:nvSpPr>
        <p:spPr>
          <a:xfrm>
            <a:off x="1164463" y="2617589"/>
            <a:ext cx="9863074" cy="1737121"/>
          </a:xfrm>
          <a:prstGeom prst="rect">
            <a:avLst/>
          </a:prstGeom>
          <a:noFill/>
        </p:spPr>
        <p:txBody>
          <a:bodyPr wrap="square" lIns="0" rIns="0" tIns="0" bIns="0" anchor="t"/>
          <a:lstStyle/>
          <a:p>
            <a:pPr algn="r" rtl="1">
              <a:lnSpc>
                <a:spcPts val="4560"/>
              </a:lnSpc>
            </a:pPr>
            <a:r>
              <a:rPr sz="2850" b="1" i="0" lang="he-IL">
                <a:solidFill>
                  <a:srgbClr val="7A3B1D"/>
                </a:solidFill>
                <a:latin typeface="Noto Serif Hebrew"/>
                <a:cs typeface="Noto Serif Hebrew"/>
                <a:ea typeface="Noto Serif Hebrew"/>
              </a:rPr>
              <a:t>בתי הלא אבקש לך</a:t>
            </a:r>
            <a:r>
              <a:rPr sz="2850" b="0" i="0" lang="he-IL">
                <a:solidFill>
                  <a:srgbClr val="2C2418"/>
                </a:solidFill>
                <a:latin typeface="Noto Serif Hebrew"/>
                <a:cs typeface="Noto Serif Hebrew"/>
                <a:ea typeface="Noto Serif Hebrew"/>
              </a:rPr>
              <a:t>, ר"ל כבר כלו ג' חדשי הבחנה ועתה הלא עלי מוטל לבקש לך מנוח דהיינו שיהיה לך בעל כמ"ש ומצאן מנוחה אשה בבית אישה, אשר ייטב לך, שלפעמים תמצא ...</a:t>
            </a:r>
          </a:p>
        </p:txBody>
      </p:sp>
      <p:sp>
        <p:nvSpPr>
          <p:cNvPr id="7" name="TextBox 6"/>
          <p:cNvSpPr txBox="1"/>
          <p:nvPr/>
        </p:nvSpPr>
        <p:spPr>
          <a:xfrm>
            <a:off x="929005" y="4838700"/>
            <a:ext cx="10333990" cy="1054100"/>
          </a:xfrm>
          <a:prstGeom prst="rect">
            <a:avLst/>
          </a:prstGeom>
          <a:noFill/>
        </p:spPr>
        <p:txBody>
          <a:bodyPr wrap="square" lIns="0" rIns="0" tIns="0" bIns="0" anchor="ctr"/>
          <a:lstStyle/>
          <a:p>
            <a:pPr algn="ctr" rtl="1">
              <a:lnSpc>
                <a:spcPts val="2860"/>
              </a:lnSpc>
            </a:pPr>
            <a:r>
              <a:rPr sz="2200" b="0" i="0" lang="he-IL">
                <a:solidFill>
                  <a:srgbClr val="F3EAD6"/>
                </a:solidFill>
                <a:latin typeface="David Libre"/>
                <a:cs typeface="David Libre"/>
                <a:ea typeface="David Libre"/>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1</a:t>
            </a:r>
          </a:p>
        </p:txBody>
      </p:sp>
      <p:sp>
        <p:nvSpPr>
          <p:cNvPr id="5" name="TextBox 4"/>
          <p:cNvSpPr txBox="1"/>
          <p:nvPr/>
        </p:nvSpPr>
        <p:spPr>
          <a:xfrm>
            <a:off x="863600" y="1778000"/>
            <a:ext cx="10464800" cy="3365500"/>
          </a:xfrm>
          <a:prstGeom prst="rect">
            <a:avLst/>
          </a:prstGeom>
          <a:noFill/>
        </p:spPr>
        <p:txBody>
          <a:bodyPr wrap="square" lIns="0" rIns="0" tIns="0" bIns="0" anchor="ctr"/>
          <a:lstStyle/>
          <a:p>
            <a:pPr algn="r" rtl="1">
              <a:lnSpc>
                <a:spcPts val="4060"/>
              </a:lnSpc>
            </a:pPr>
            <a:r>
              <a:rPr sz="2900" b="0" i="0" lang="he-IL">
                <a:solidFill>
                  <a:srgbClr val="2C2418"/>
                </a:solidFill>
                <a:latin typeface="David Libre"/>
                <a:cs typeface="David Libre"/>
                <a:ea typeface="David Libre"/>
              </a:rPr>
              <a:t>קראו פסוקים א׳–ה׳ («עצת נעמי»).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D9B46A"/>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2</a:t>
            </a:r>
          </a:p>
        </p:txBody>
      </p:sp>
      <p:sp>
        <p:nvSpPr>
          <p:cNvPr id="5" name="TextBox 4"/>
          <p:cNvSpPr txBox="1"/>
          <p:nvPr/>
        </p:nvSpPr>
        <p:spPr>
          <a:xfrm>
            <a:off x="863600" y="1778000"/>
            <a:ext cx="10464800" cy="3365500"/>
          </a:xfrm>
          <a:prstGeom prst="rect">
            <a:avLst/>
          </a:prstGeom>
          <a:noFill/>
        </p:spPr>
        <p:txBody>
          <a:bodyPr wrap="square" lIns="0" rIns="0" tIns="0" bIns="0" anchor="ctr"/>
          <a:lstStyle/>
          <a:p>
            <a:pPr algn="r" rtl="1">
              <a:lnSpc>
                <a:spcPts val="4060"/>
              </a:lnSpc>
            </a:pPr>
            <a:r>
              <a:rPr sz="2900" b="0" i="0" lang="he-IL">
                <a:solidFill>
                  <a:srgbClr val="2C2418"/>
                </a:solidFill>
                <a:latin typeface="David Libre"/>
                <a:cs typeface="David Libre"/>
                <a:ea typeface="David Libre"/>
              </a:rPr>
              <a:t>קראו פסוקים ו׳–י״ג («הגורן והבקשה»).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D9B46A"/>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3</a:t>
            </a:r>
          </a:p>
        </p:txBody>
      </p:sp>
      <p:sp>
        <p:nvSpPr>
          <p:cNvPr id="5" name="TextBox 4"/>
          <p:cNvSpPr txBox="1"/>
          <p:nvPr/>
        </p:nvSpPr>
        <p:spPr>
          <a:xfrm>
            <a:off x="863600" y="1778000"/>
            <a:ext cx="10464800" cy="3365500"/>
          </a:xfrm>
          <a:prstGeom prst="rect">
            <a:avLst/>
          </a:prstGeom>
          <a:noFill/>
        </p:spPr>
        <p:txBody>
          <a:bodyPr wrap="square" lIns="0" rIns="0" tIns="0" bIns="0" anchor="ctr"/>
          <a:lstStyle/>
          <a:p>
            <a:pPr algn="r" rtl="1">
              <a:lnSpc>
                <a:spcPts val="4060"/>
              </a:lnSpc>
            </a:pPr>
            <a:r>
              <a:rPr sz="2900" b="0" i="0" lang="he-IL">
                <a:solidFill>
                  <a:srgbClr val="2C2418"/>
                </a:solidFill>
                <a:latin typeface="David Libre"/>
                <a:cs typeface="David Libre"/>
                <a:ea typeface="David Libre"/>
              </a:rPr>
              <a:t>קראו פסוקים י״ד–י״ח («לפנות בוקר»).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D9B46A"/>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מה דעתכם?</a:t>
            </a:r>
          </a:p>
        </p:txBody>
      </p:sp>
      <p:sp>
        <p:nvSpPr>
          <p:cNvPr id="5" name="TextBox 4"/>
          <p:cNvSpPr txBox="1"/>
          <p:nvPr/>
        </p:nvSpPr>
        <p:spPr>
          <a:xfrm>
            <a:off x="4926012" y="1905000"/>
            <a:ext cx="6213475" cy="1460500"/>
          </a:xfrm>
          <a:prstGeom prst="rect">
            <a:avLst/>
          </a:prstGeom>
          <a:noFill/>
        </p:spPr>
        <p:txBody>
          <a:bodyPr wrap="square" lIns="0" rIns="0" tIns="0" bIns="0" anchor="ctr"/>
          <a:lstStyle/>
          <a:p>
            <a:pPr algn="r" rtl="1">
              <a:lnSpc>
                <a:spcPts val="3105"/>
              </a:lnSpc>
            </a:pPr>
            <a:r>
              <a:rPr sz="2300" b="0" i="0" lang="he-IL">
                <a:solidFill>
                  <a:srgbClr val="2C2418"/>
                </a:solidFill>
                <a:latin typeface="David Libre"/>
                <a:cs typeface="David Libre"/>
                <a:ea typeface="David Libre"/>
              </a:rPr>
              <a:t>האם לדעתך פעלה נעמי למען טובתה של רות או למען טובתה האישית?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מפת מושגים</a:t>
            </a:r>
          </a:p>
        </p:txBody>
      </p:sp>
      <p:sp>
        <p:nvSpPr>
          <p:cNvPr id="5" name="TextBox 4"/>
          <p:cNvSpPr txBox="1"/>
          <p:nvPr/>
        </p:nvSpPr>
        <p:spPr>
          <a:xfrm>
            <a:off x="4853305" y="3365500"/>
            <a:ext cx="2485390" cy="952500"/>
          </a:xfrm>
          <a:prstGeom prst="rect">
            <a:avLst/>
          </a:prstGeom>
          <a:noFill/>
        </p:spPr>
        <p:txBody>
          <a:bodyPr wrap="square" lIns="0" rIns="0" tIns="0" bIns="0" anchor="ctr"/>
          <a:lstStyle/>
          <a:p>
            <a:pPr algn="ctr" rtl="1">
              <a:lnSpc>
                <a:spcPts val="3105"/>
              </a:lnSpc>
            </a:pPr>
            <a:r>
              <a:rPr sz="2700" b="0" i="0" lang="he-IL">
                <a:solidFill>
                  <a:srgbClr val="22403A"/>
                </a:solidFill>
                <a:latin typeface="Bellefair"/>
                <a:cs typeface="Bellefair"/>
                <a:ea typeface="Bellefair"/>
              </a:rPr>
              <a:t>רות בגורן</a:t>
            </a:r>
          </a:p>
        </p:txBody>
      </p:sp>
      <p:sp>
        <p:nvSpPr>
          <p:cNvPr id="6" name="TextBox 5"/>
          <p:cNvSpPr txBox="1"/>
          <p:nvPr/>
        </p:nvSpPr>
        <p:spPr>
          <a:xfrm>
            <a:off x="7990713" y="1892300"/>
            <a:ext cx="3322574" cy="1041400"/>
          </a:xfrm>
          <a:prstGeom prst="rect">
            <a:avLst/>
          </a:prstGeom>
          <a:noFill/>
        </p:spPr>
        <p:txBody>
          <a:bodyPr wrap="square" lIns="0" rIns="0" tIns="0" bIns="0" anchor="ctr"/>
          <a:lstStyle/>
          <a:p>
            <a:pPr algn="r" rtl="1">
              <a:lnSpc>
                <a:spcPts val="2014"/>
              </a:lnSpc>
            </a:pPr>
            <a:r>
              <a:rPr sz="1550" b="0" i="0" lang="he-IL">
                <a:solidFill>
                  <a:srgbClr val="2C2418"/>
                </a:solidFill>
                <a:latin typeface="David Libre"/>
                <a:cs typeface="David Libre"/>
                <a:ea typeface="David Libre"/>
              </a:rPr>
              <a:t>עצת נעמי</a:t>
            </a:r>
          </a:p>
        </p:txBody>
      </p:sp>
      <p:sp>
        <p:nvSpPr>
          <p:cNvPr id="7" name="TextBox 6"/>
          <p:cNvSpPr txBox="1"/>
          <p:nvPr/>
        </p:nvSpPr>
        <p:spPr>
          <a:xfrm>
            <a:off x="878713" y="1892300"/>
            <a:ext cx="3322574" cy="1041400"/>
          </a:xfrm>
          <a:prstGeom prst="rect">
            <a:avLst/>
          </a:prstGeom>
          <a:noFill/>
        </p:spPr>
        <p:txBody>
          <a:bodyPr wrap="square" lIns="0" rIns="0" tIns="0" bIns="0" anchor="ctr"/>
          <a:lstStyle/>
          <a:p>
            <a:pPr algn="r" rtl="1">
              <a:lnSpc>
                <a:spcPts val="2014"/>
              </a:lnSpc>
            </a:pPr>
            <a:r>
              <a:rPr sz="1550" b="0" i="0" lang="he-IL">
                <a:solidFill>
                  <a:srgbClr val="2C2418"/>
                </a:solidFill>
                <a:latin typeface="David Libre"/>
                <a:cs typeface="David Libre"/>
                <a:ea typeface="David Libre"/>
              </a:rPr>
              <a:t>הגורן והבקשה</a:t>
            </a:r>
          </a:p>
        </p:txBody>
      </p:sp>
      <p:sp>
        <p:nvSpPr>
          <p:cNvPr id="8" name="TextBox 7"/>
          <p:cNvSpPr txBox="1"/>
          <p:nvPr/>
        </p:nvSpPr>
        <p:spPr>
          <a:xfrm>
            <a:off x="7990713" y="3543300"/>
            <a:ext cx="3322574" cy="1041400"/>
          </a:xfrm>
          <a:prstGeom prst="rect">
            <a:avLst/>
          </a:prstGeom>
          <a:noFill/>
        </p:spPr>
        <p:txBody>
          <a:bodyPr wrap="square" lIns="0" rIns="0" tIns="0" bIns="0" anchor="ctr"/>
          <a:lstStyle/>
          <a:p>
            <a:pPr algn="r" rtl="1">
              <a:lnSpc>
                <a:spcPts val="2014"/>
              </a:lnSpc>
            </a:pPr>
            <a:r>
              <a:rPr sz="1550" b="0" i="0" lang="he-IL">
                <a:solidFill>
                  <a:srgbClr val="2C2418"/>
                </a:solidFill>
                <a:latin typeface="David Libre"/>
                <a:cs typeface="David Libre"/>
                <a:ea typeface="David Libre"/>
              </a:rPr>
              <a:t>לפנות בוקר</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בסגנון בגרות</a:t>
            </a:r>
          </a:p>
        </p:txBody>
      </p:sp>
      <p:sp>
        <p:nvSpPr>
          <p:cNvPr id="5" name="TextBox 4"/>
          <p:cNvSpPr txBox="1"/>
          <p:nvPr/>
        </p:nvSpPr>
        <p:spPr>
          <a:xfrm>
            <a:off x="929005" y="1968500"/>
            <a:ext cx="10333990" cy="3746500"/>
          </a:xfrm>
          <a:prstGeom prst="rect">
            <a:avLst/>
          </a:prstGeom>
          <a:noFill/>
        </p:spPr>
        <p:txBody>
          <a:bodyPr wrap="square" lIns="0" rIns="0" tIns="0" bIns="0" anchor="t"/>
          <a:lstStyle/>
          <a:p>
            <a:pPr algn="r" rtl="1">
              <a:lnSpc>
                <a:spcPts val="3000"/>
              </a:lnSpc>
            </a:pPr>
            <a:r>
              <a:rPr sz="2000" b="0" i="0" lang="he-IL">
                <a:solidFill>
                  <a:srgbClr val="2C2418"/>
                </a:solidFill>
                <a:latin typeface="David Libre"/>
                <a:cs typeface="David Libre"/>
                <a:ea typeface="David Libre"/>
              </a:rPr>
              <a:t>(קיץ תש"פ (שאלון 1381))</a:t>
            </a:r>
          </a:p>
          <a:p>
            <a:pPr algn="r" rtl="1">
              <a:lnSpc>
                <a:spcPts val="3000"/>
              </a:lnSpc>
            </a:pPr>
            <a:r>
              <a:rPr sz="2000" b="0" i="0" lang="he-IL">
                <a:solidFill>
                  <a:srgbClr val="2C2418"/>
                </a:solidFill>
                <a:latin typeface="David Libre"/>
                <a:cs typeface="David Libre"/>
                <a:ea typeface="David Libre"/>
              </a:rPr>
              <a:t>4. קרא רות, ג', 18-6.</a:t>
            </a:r>
          </a:p>
          <a:p>
            <a:pPr algn="r" rtl="1">
              <a:lnSpc>
                <a:spcPts val="3000"/>
              </a:lnSpc>
            </a:pPr>
            <a:r>
              <a:rPr sz="2000" b="0" i="0" lang="he-IL">
                <a:solidFill>
                  <a:srgbClr val="2C2418"/>
                </a:solidFill>
                <a:latin typeface="David Libre"/>
                <a:cs typeface="David Libre"/>
                <a:ea typeface="David Libre"/>
              </a:rPr>
              <a:t>ו וַתֵּרֶד הַגֹּרֶן וַתַּעַשׂ כְּכֹל אֲשֶּׁר-צִוַּתָּה חֲמוֹתָהּ:</a:t>
            </a:r>
          </a:p>
          <a:p>
            <a:pPr algn="r" rtl="1">
              <a:lnSpc>
                <a:spcPts val="3000"/>
              </a:lnSpc>
            </a:pPr>
            <a:r>
              <a:rPr sz="2000" b="0" i="0" lang="he-IL">
                <a:solidFill>
                  <a:srgbClr val="2C2418"/>
                </a:solidFill>
                <a:latin typeface="David Libre"/>
                <a:cs typeface="David Libre"/>
                <a:ea typeface="David Libre"/>
              </a:rPr>
              <a:t>ז וַיֹּאכַל בֹּעַז וַיֵּשְׁתְּ וַיִּיטַב לִבּוֹ וַיָּבֹא לִשְׁכַּב בִּקְצֵה הָעֲרֵמָה וַתָּבֹא בַלָּט וַתְּגַל מַרְגְּלֹתָיו וַתִּשְׁכָּב:</a:t>
            </a:r>
          </a:p>
          <a:p>
            <a:pPr algn="r" rtl="1">
              <a:lnSpc>
                <a:spcPts val="3000"/>
              </a:lnSpc>
            </a:pPr>
            <a:r>
              <a:rPr sz="2000" b="0" i="0" lang="he-IL">
                <a:solidFill>
                  <a:srgbClr val="2C2418"/>
                </a:solidFill>
                <a:latin typeface="David Libre"/>
                <a:cs typeface="David Libre"/>
                <a:ea typeface="David Libre"/>
              </a:rPr>
              <a:t>ח וַיְהִי בַּחֲצִי הַלַּיְלָה וַיֶּחֱרַד הָאִישׁ וַיִּלָּפֵת וְהִנֵּה אִשָּׁה שֹׁכֶבֶת מַרְגְּלֹתָיו:</a:t>
            </a:r>
          </a:p>
          <a:p>
            <a:pPr algn="r" rtl="1">
              <a:lnSpc>
                <a:spcPts val="3000"/>
              </a:lnSpc>
            </a:pPr>
            <a:r>
              <a:rPr sz="2000" b="0" i="0" lang="he-IL">
                <a:solidFill>
                  <a:srgbClr val="2C2418"/>
                </a:solidFill>
                <a:latin typeface="David Libre"/>
                <a:cs typeface="David Libre"/>
                <a:ea typeface="David Libre"/>
              </a:rPr>
              <a:t>ט וַיֹּאמֶר מִי-אָתְּ וַתֹּאמֶר אָנֹכִי רוּת אֲמָתֶךָ וּפָרַשְׂתָּ כְנָפֶךָ עַל-אֲמָתְךָ כִּי גֹאֵל אָתָּה:</a:t>
            </a:r>
          </a:p>
          <a:p>
            <a:pPr algn="r" rtl="1">
              <a:lnSpc>
                <a:spcPts val="3000"/>
              </a:lnSpc>
            </a:pPr>
            <a:r>
              <a:rPr sz="2000" b="0" i="0" lang="he-IL">
                <a:solidFill>
                  <a:srgbClr val="2C2418"/>
                </a:solidFill>
                <a:latin typeface="David Libre"/>
                <a:cs typeface="David Libre"/>
                <a:ea typeface="David Libre"/>
              </a:rPr>
              <a:t>י וַיֹּאמֶר בְּרוּכָה אַתְּ לַיהוָה בִּתִּי הֵיטַבְתְּ חַסְדֵּךְ הָאַחֲרוֹן מִן-הָרִאשׁוֹן לְבִלְתִּי-לֶכֶת אַחֲרֵי הַבַּחוּרִים אִם-דַּל וְאִם-עָשִׁיר:</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תשובה לשאלה 1</a:t>
            </a:r>
          </a:p>
        </p:txBody>
      </p:sp>
      <p:sp>
        <p:nvSpPr>
          <p:cNvPr id="5" name="TextBox 4"/>
          <p:cNvSpPr txBox="1"/>
          <p:nvPr/>
        </p:nvSpPr>
        <p:spPr>
          <a:xfrm>
            <a:off x="863600" y="1841500"/>
            <a:ext cx="10464800" cy="825500"/>
          </a:xfrm>
          <a:prstGeom prst="rect">
            <a:avLst/>
          </a:prstGeom>
          <a:noFill/>
        </p:spPr>
        <p:txBody>
          <a:bodyPr wrap="square" lIns="0" rIns="0" tIns="0" bIns="0" anchor="t"/>
          <a:lstStyle/>
          <a:p>
            <a:pPr algn="r" rtl="1">
              <a:lnSpc>
                <a:spcPts val="2025"/>
              </a:lnSpc>
            </a:pPr>
            <a:r>
              <a:rPr sz="1500" b="0" i="0" lang="he-IL">
                <a:solidFill>
                  <a:srgbClr val="D9B46A"/>
                </a:solidFill>
                <a:latin typeface="David Libre"/>
                <a:cs typeface="David Libre"/>
                <a:ea typeface="David Libre"/>
              </a:rPr>
              <a:t>קראו פסוקים א׳–ה׳ («עצת נעמי»). מה מתואר בקטע? הביאו ראיה מן הכתוב.</a:t>
            </a:r>
          </a:p>
        </p:txBody>
      </p:sp>
      <p:sp>
        <p:nvSpPr>
          <p:cNvPr id="6" name="TextBox 5"/>
          <p:cNvSpPr txBox="1"/>
          <p:nvPr/>
        </p:nvSpPr>
        <p:spPr>
          <a:xfrm>
            <a:off x="863600" y="2984500"/>
            <a:ext cx="10464800" cy="3111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נעמי רוצה ״מנוח״ לרות, כלומר בית ובעל. היא מורה לה להתרחץ, לסוך עצמה, ללבוש שמלה וללכת לגורן, ולהתגלות לבועז רק אחרי שיאכל וישתה, ולשכב לרגליו.</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תשובה לשאלה 2</a:t>
            </a:r>
          </a:p>
        </p:txBody>
      </p:sp>
      <p:sp>
        <p:nvSpPr>
          <p:cNvPr id="5" name="TextBox 4"/>
          <p:cNvSpPr txBox="1"/>
          <p:nvPr/>
        </p:nvSpPr>
        <p:spPr>
          <a:xfrm>
            <a:off x="863600" y="1841500"/>
            <a:ext cx="10464800" cy="825500"/>
          </a:xfrm>
          <a:prstGeom prst="rect">
            <a:avLst/>
          </a:prstGeom>
          <a:noFill/>
        </p:spPr>
        <p:txBody>
          <a:bodyPr wrap="square" lIns="0" rIns="0" tIns="0" bIns="0" anchor="t"/>
          <a:lstStyle/>
          <a:p>
            <a:pPr algn="r" rtl="1">
              <a:lnSpc>
                <a:spcPts val="2025"/>
              </a:lnSpc>
            </a:pPr>
            <a:r>
              <a:rPr sz="1500" b="0" i="0" lang="he-IL">
                <a:solidFill>
                  <a:srgbClr val="D9B46A"/>
                </a:solidFill>
                <a:latin typeface="David Libre"/>
                <a:cs typeface="David Libre"/>
                <a:ea typeface="David Libre"/>
              </a:rPr>
              <a:t>קראו פסוקים ו׳–י״ג («הגורן והבקשה»). מה מתואר בקטע? הביאו ראיה מן הכתוב.</a:t>
            </a:r>
          </a:p>
        </p:txBody>
      </p:sp>
      <p:sp>
        <p:nvSpPr>
          <p:cNvPr id="6" name="TextBox 5"/>
          <p:cNvSpPr txBox="1"/>
          <p:nvPr/>
        </p:nvSpPr>
        <p:spPr>
          <a:xfrm>
            <a:off x="863600" y="2984500"/>
            <a:ext cx="10464800" cy="3111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רות עושה כמצווה. בחצות הלילה בועז מזדעזע ומוצא אישה לרגליו. היא אומרת ״אנכי רות אמתך ופרשת כנפך על אמתך כי גואל אתה״.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תשובה לשאלה 3</a:t>
            </a:r>
          </a:p>
        </p:txBody>
      </p:sp>
      <p:sp>
        <p:nvSpPr>
          <p:cNvPr id="5" name="TextBox 4"/>
          <p:cNvSpPr txBox="1"/>
          <p:nvPr/>
        </p:nvSpPr>
        <p:spPr>
          <a:xfrm>
            <a:off x="863600" y="1841500"/>
            <a:ext cx="10464800" cy="825500"/>
          </a:xfrm>
          <a:prstGeom prst="rect">
            <a:avLst/>
          </a:prstGeom>
          <a:noFill/>
        </p:spPr>
        <p:txBody>
          <a:bodyPr wrap="square" lIns="0" rIns="0" tIns="0" bIns="0" anchor="t"/>
          <a:lstStyle/>
          <a:p>
            <a:pPr algn="r" rtl="1">
              <a:lnSpc>
                <a:spcPts val="2025"/>
              </a:lnSpc>
            </a:pPr>
            <a:r>
              <a:rPr sz="1500" b="0" i="0" lang="he-IL">
                <a:solidFill>
                  <a:srgbClr val="D9B46A"/>
                </a:solidFill>
                <a:latin typeface="David Libre"/>
                <a:cs typeface="David Libre"/>
                <a:ea typeface="David Libre"/>
              </a:rPr>
              <a:t>קראו פסוקים י״ד–י״ח («לפנות בוקר»). מה מתואר בקטע? הביאו ראיה מן הכתוב.</a:t>
            </a:r>
          </a:p>
        </p:txBody>
      </p:sp>
      <p:sp>
        <p:nvSpPr>
          <p:cNvPr id="6" name="TextBox 5"/>
          <p:cNvSpPr txBox="1"/>
          <p:nvPr/>
        </p:nvSpPr>
        <p:spPr>
          <a:xfrm>
            <a:off x="863600" y="2984500"/>
            <a:ext cx="10464800" cy="3111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רות שוכבת עד הבוקר ומקדימה לקום ״בטרם יכיר איש את רעהו״. בועז מבקש שלא יידע איש שהאישה באה לגורן, כדי לשמור על שמה.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מחוון – שאלת הבגרות (1/2)</a:t>
            </a:r>
          </a:p>
        </p:txBody>
      </p:sp>
      <p:sp>
        <p:nvSpPr>
          <p:cNvPr id="5" name="TextBox 4"/>
          <p:cNvSpPr txBox="1"/>
          <p:nvPr/>
        </p:nvSpPr>
        <p:spPr>
          <a:xfrm>
            <a:off x="863600" y="1905000"/>
            <a:ext cx="10464800" cy="3873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שאלה 4</a:t>
            </a:r>
          </a:p>
          <a:p>
            <a:pPr algn="r" rtl="1">
              <a:lnSpc>
                <a:spcPts val="2850"/>
              </a:lnSpc>
            </a:pPr>
            <a:r>
              <a:rPr sz="1900" b="0" i="0" lang="he-IL">
                <a:solidFill>
                  <a:srgbClr val="2C2418"/>
                </a:solidFill>
                <a:latin typeface="David Libre"/>
                <a:cs typeface="David Libre"/>
                <a:ea typeface="David Libre"/>
              </a:rPr>
              <a:t>סעיף א'</a:t>
            </a:r>
          </a:p>
          <a:p>
            <a:pPr algn="r" rtl="1">
              <a:lnSpc>
                <a:spcPts val="2850"/>
              </a:lnSpc>
            </a:pPr>
            <a:r>
              <a:rPr sz="1900" b="0" i="0" lang="he-IL">
                <a:solidFill>
                  <a:srgbClr val="2C2418"/>
                </a:solidFill>
                <a:latin typeface="David Libre"/>
                <a:cs typeface="David Libre"/>
                <a:ea typeface="David Libre"/>
              </a:rPr>
              <a:t>לפי הקטע ניתן לומר שבדרך הפעולה של רות, בניסיון שלה להתקרב לבעז, בא לידי ביטוי החשש מ"מראית עין", מכך שהתנהגותה תיראה לא ראויה בעיני אחרים. בכדי להימנע מכך, רות עושה מספר פעולות.</a:t>
            </a:r>
          </a:p>
          <a:p>
            <a:pPr algn="r" rtl="1">
              <a:lnSpc>
                <a:spcPts val="2850"/>
              </a:lnSpc>
            </a:pPr>
            <a:r>
              <a:rPr sz="1900" b="0" i="0" lang="he-IL">
                <a:solidFill>
                  <a:srgbClr val="2C2418"/>
                </a:solidFill>
                <a:latin typeface="David Libre"/>
                <a:cs typeface="David Libre"/>
                <a:ea typeface="David Libre"/>
              </a:rPr>
              <a:t>דוגמאות (על התלמיד להביא שתי דוגמאות):</a:t>
            </a:r>
          </a:p>
          <a:p>
            <a:pPr algn="r" rtl="1">
              <a:lnSpc>
                <a:spcPts val="2850"/>
              </a:lnSpc>
            </a:pPr>
            <a:r>
              <a:rPr sz="1900" b="0" i="0" lang="he-IL">
                <a:solidFill>
                  <a:srgbClr val="2C2418"/>
                </a:solidFill>
                <a:latin typeface="David Libre"/>
                <a:cs typeface="David Libre"/>
                <a:ea typeface="David Libre"/>
              </a:rPr>
              <a:t>"ותבא בלט..." – רות מגיעה אל הגורן בחשאי, כדי שלא יראו אותה ויפרשו את התנהגותה כלא ראויה.</a:t>
            </a:r>
          </a:p>
          <a:p>
            <a:pPr algn="r" rtl="1">
              <a:lnSpc>
                <a:spcPts val="2850"/>
              </a:lnSpc>
            </a:pPr>
            <a:r>
              <a:rPr sz="1900" b="0" i="0" lang="he-IL">
                <a:solidFill>
                  <a:srgbClr val="2C2418"/>
                </a:solidFill>
                <a:latin typeface="David Libre"/>
                <a:cs typeface="David Libre"/>
                <a:ea typeface="David Libre"/>
              </a:rPr>
              <a:t>"ותאמר אנכי רות אמתך ופרשת כנפך על אמתך כי גאל אתה" – כאשר בעז מתעורר נבהל ושואל לזהותה, היא אינה מסתירה ממנו את שמה ואת כוונתה, כדי שהתנהגותה לא תתפרש בצורה לא ראויה.</a:t>
            </a:r>
          </a:p>
          <a:p>
            <a:pPr algn="r" rtl="1">
              <a:lnSpc>
                <a:spcPts val="2850"/>
              </a:lnSpc>
            </a:pPr>
            <a:r>
              <a:rPr sz="1900" b="0" i="0" lang="he-IL">
                <a:solidFill>
                  <a:srgbClr val="2C2418"/>
                </a:solidFill>
                <a:latin typeface="David Libre"/>
                <a:cs typeface="David Libre"/>
                <a:ea typeface="David Libre"/>
              </a:rPr>
              <a:t>"ותקם בטרם יכיר איש את רעהו..." – רות עוזבת את הגורן בשעת בוקר מוקדמת, בכדי שלא יזהו אותה וכדי שלא יוודע לאיש שבילתה את הלילה בגורן.</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מחוון – שאלת הבגרות (2/2)</a:t>
            </a:r>
          </a:p>
        </p:txBody>
      </p:sp>
      <p:sp>
        <p:nvSpPr>
          <p:cNvPr id="5" name="TextBox 4"/>
          <p:cNvSpPr txBox="1"/>
          <p:nvPr/>
        </p:nvSpPr>
        <p:spPr>
          <a:xfrm>
            <a:off x="863600" y="1905000"/>
            <a:ext cx="10464800" cy="3873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"...ותגד לה את כל אשר עשה לה האיש" – כאשר רות חוזרת לנעמי, היא מספרת לה את כל אשר אירע באותו הלילה, בכדי שנעמי לא תחשוב שהתנהגה בצורה לא ראויה, שעשתה מעשים לא נאותים.</a:t>
            </a:r>
          </a:p>
          <a:p>
            <a:pPr algn="r" rtl="1">
              <a:lnSpc>
                <a:spcPts val="2850"/>
              </a:lnSpc>
            </a:pPr>
            <a:r>
              <a:rPr sz="1900" b="0" i="0" lang="he-IL">
                <a:solidFill>
                  <a:srgbClr val="2C2418"/>
                </a:solidFill>
                <a:latin typeface="David Libre"/>
                <a:cs typeface="David Libre"/>
                <a:ea typeface="David Libre"/>
              </a:rPr>
              <a:t>סעיף ב'</a:t>
            </a:r>
          </a:p>
          <a:p>
            <a:pPr algn="r" rtl="1">
              <a:lnSpc>
                <a:spcPts val="2850"/>
              </a:lnSpc>
            </a:pPr>
            <a:r>
              <a:rPr sz="1900" b="0" i="0" lang="he-IL">
                <a:solidFill>
                  <a:srgbClr val="2C2418"/>
                </a:solidFill>
                <a:latin typeface="David Libre"/>
                <a:cs typeface="David Libre"/>
                <a:ea typeface="David Libre"/>
              </a:rPr>
              <a:t>על התלמיד להסביר אחד מהטיעונים:</a:t>
            </a:r>
          </a:p>
          <a:p>
            <a:pPr algn="r" rtl="1">
              <a:lnSpc>
                <a:spcPts val="2850"/>
              </a:lnSpc>
            </a:pPr>
            <a:r>
              <a:rPr sz="1900" b="0" i="0" lang="he-IL">
                <a:solidFill>
                  <a:srgbClr val="2C2418"/>
                </a:solidFill>
                <a:latin typeface="David Libre"/>
                <a:cs typeface="David Libre"/>
                <a:ea typeface="David Libre"/>
              </a:rPr>
              <a:t>נעמי פעלה למען טובתה האישית: נעמי מנחה את רות כיצד לפעול כדי להביא לגאולתה על ידי בעז. נעמי עשתה זאת מתוך דאגה לטובתה האישית, מתוך ידיעה שבעז ידאג גם לכלכלתה. ובנוסף לכך, מתוך רצון להמשכיות שם משפחת בעלה המת.</a:t>
            </a:r>
          </a:p>
          <a:p>
            <a:pPr algn="r" rtl="1">
              <a:lnSpc>
                <a:spcPts val="2850"/>
              </a:lnSpc>
            </a:pPr>
            <a:r>
              <a:rPr sz="1900" b="0" i="0" lang="he-IL">
                <a:solidFill>
                  <a:srgbClr val="2C2418"/>
                </a:solidFill>
                <a:latin typeface="David Libre"/>
                <a:cs typeface="David Libre"/>
                <a:ea typeface="David Libre"/>
              </a:rPr>
              <a:t>או:</a:t>
            </a:r>
          </a:p>
          <a:p>
            <a:pPr algn="r" rtl="1">
              <a:lnSpc>
                <a:spcPts val="2850"/>
              </a:lnSpc>
            </a:pPr>
            <a:r>
              <a:rPr sz="1900" b="0" i="0" lang="he-IL">
                <a:solidFill>
                  <a:srgbClr val="2C2418"/>
                </a:solidFill>
                <a:latin typeface="David Libre"/>
                <a:cs typeface="David Libre"/>
                <a:ea typeface="David Libre"/>
              </a:rPr>
              <a:t>נעמי פעלה למען טובתה של רות: נעמי דאגה שמא רות תישאר לבד, ללא בעל וילדים, ללא תמיכה כלכלית. ולכן, ברגע שזיהתה את ההזדמנות לגאולה, שלחה את רות להתחבב על בעז, בכדי שיהיה מי שיכלכל אותה, יתחתן איתה וילד איתה ילדים.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רות בגורן – שאלון 1262</dc:title>
  <dc:subject/>
  <dc:creator/>
  <cp:keywords/>
  <dc:description/>
  <cp:lastModifiedBy/>
  <cp:revision>1</cp:revision>
  <dcterms:created xsi:type="dcterms:W3CDTF">2013-01-27T09:14:16Z</dcterms:created>
  <dcterms:modified xsi:type="dcterms:W3CDTF">2013-01-27T09:15:58Z</dcterms:modified>
  <cp:category/>
</cp:coreProperties>
</file>