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629275" y="1460500"/>
            <a:ext cx="5886450" cy="444500"/>
          </a:xfrm>
          <a:prstGeom prst="rect">
            <a:avLst/>
          </a:prstGeom>
          <a:noFill/>
        </p:spPr>
        <p:txBody>
          <a:bodyPr wrap="square" lIns="0" rIns="0" tIns="0" bIns="0" anchor="t"/>
          <a:lstStyle/>
          <a:p>
            <a:pPr algn="r" rtl="1">
              <a:lnSpc>
                <a:spcPts val="3500"/>
              </a:lnSpc>
            </a:pPr>
            <a:r>
              <a:rPr sz="2400" b="1" i="0" lang="he-IL">
                <a:solidFill>
                  <a:srgbClr val="E76F51"/>
                </a:solidFill>
                <a:latin typeface="Miriam Libre"/>
                <a:cs typeface="Miriam Libre"/>
                <a:ea typeface="Miriam Libre"/>
              </a:rPr>
              <a:t>רות ד׳</a:t>
            </a:r>
          </a:p>
        </p:txBody>
      </p:sp>
      <p:sp>
        <p:nvSpPr>
          <p:cNvPr id="4" name="TextBox 3"/>
          <p:cNvSpPr txBox="1"/>
          <p:nvPr/>
        </p:nvSpPr>
        <p:spPr>
          <a:xfrm>
            <a:off x="5629275" y="1905000"/>
            <a:ext cx="5886450" cy="2413000"/>
          </a:xfrm>
          <a:prstGeom prst="rect">
            <a:avLst/>
          </a:prstGeom>
          <a:noFill/>
        </p:spPr>
        <p:txBody>
          <a:bodyPr wrap="square" lIns="0" rIns="0" tIns="0" bIns="0" anchor="ctr"/>
          <a:lstStyle/>
          <a:p>
            <a:pPr algn="r" rtl="1">
              <a:lnSpc>
                <a:spcPts val="7020"/>
              </a:lnSpc>
            </a:pPr>
            <a:r>
              <a:rPr sz="6500" b="1" i="0" lang="he-IL">
                <a:solidFill>
                  <a:srgbClr val="1D3557"/>
                </a:solidFill>
                <a:latin typeface="Miriam Libre"/>
                <a:cs typeface="Miriam Libre"/>
                <a:ea typeface="Miriam Libre"/>
              </a:rPr>
              <a:t>הגאולה והלידה</a:t>
            </a:r>
          </a:p>
        </p:txBody>
      </p:sp>
      <p:sp>
        <p:nvSpPr>
          <p:cNvPr id="5" name="TextBox 4"/>
          <p:cNvSpPr txBox="1"/>
          <p:nvPr/>
        </p:nvSpPr>
        <p:spPr>
          <a:xfrm>
            <a:off x="9572724" y="4318000"/>
            <a:ext cx="1692175" cy="406400"/>
          </a:xfrm>
          <a:prstGeom prst="rect">
            <a:avLst/>
          </a:prstGeom>
          <a:noFill/>
        </p:spPr>
        <p:txBody>
          <a:bodyPr wrap="square" lIns="0" rIns="0" tIns="0" bIns="0" anchor="t"/>
          <a:lstStyle/>
          <a:p>
            <a:pPr algn="r" rtl="1">
              <a:lnSpc>
                <a:spcPts val="3200"/>
              </a:lnSpc>
            </a:pPr>
            <a:r>
              <a:rPr sz="2100" b="0" i="0" lang="he-IL">
                <a:solidFill>
                  <a:srgbClr val="F1E3C3"/>
                </a:solidFill>
                <a:latin typeface="Assistant"/>
                <a:cs typeface="Assistant"/>
                <a:ea typeface="Assistant"/>
              </a:rPr>
              <a:t>שאלון 1262 · רות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מטרות השיעור</a:t>
            </a:r>
          </a:p>
        </p:txBody>
      </p:sp>
      <p:sp>
        <p:nvSpPr>
          <p:cNvPr id="5" name="TextBox 4"/>
          <p:cNvSpPr txBox="1"/>
          <p:nvPr/>
        </p:nvSpPr>
        <p:spPr>
          <a:xfrm rot="18900000">
            <a:off x="10561435" y="16968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1</a:t>
            </a:r>
          </a:p>
        </p:txBody>
      </p:sp>
      <p:sp>
        <p:nvSpPr>
          <p:cNvPr id="6" name="TextBox 5"/>
          <p:cNvSpPr txBox="1"/>
          <p:nvPr/>
        </p:nvSpPr>
        <p:spPr>
          <a:xfrm>
            <a:off x="4867021" y="17653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נכיר את הסיפור «הגאולה והלידה» (רות ד׳) ואת הדמויות בו</a:t>
            </a:r>
          </a:p>
        </p:txBody>
      </p:sp>
      <p:sp>
        <p:nvSpPr>
          <p:cNvPr id="7" name="TextBox 6"/>
          <p:cNvSpPr txBox="1"/>
          <p:nvPr/>
        </p:nvSpPr>
        <p:spPr>
          <a:xfrm rot="18900000">
            <a:off x="10561435" y="28652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2</a:t>
            </a:r>
          </a:p>
        </p:txBody>
      </p:sp>
      <p:sp>
        <p:nvSpPr>
          <p:cNvPr id="8" name="TextBox 7"/>
          <p:cNvSpPr txBox="1"/>
          <p:nvPr/>
        </p:nvSpPr>
        <p:spPr>
          <a:xfrm>
            <a:off x="4867021" y="29337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נבחן כיצד הסיפור מבטא את התמה «רות»</a:t>
            </a:r>
          </a:p>
        </p:txBody>
      </p:sp>
      <p:sp>
        <p:nvSpPr>
          <p:cNvPr id="9" name="TextBox 8"/>
          <p:cNvSpPr txBox="1"/>
          <p:nvPr/>
        </p:nvSpPr>
        <p:spPr>
          <a:xfrm rot="18900000">
            <a:off x="10561435" y="40336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3</a:t>
            </a:r>
          </a:p>
        </p:txBody>
      </p:sp>
      <p:sp>
        <p:nvSpPr>
          <p:cNvPr id="10" name="TextBox 9"/>
          <p:cNvSpPr txBox="1"/>
          <p:nvPr/>
        </p:nvSpPr>
        <p:spPr>
          <a:xfrm>
            <a:off x="4867021" y="41021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נקרא פסוקי מפתח ונעמיק בפירוש רש"י ומלבי"ם</a:t>
            </a:r>
          </a:p>
        </p:txBody>
      </p:sp>
      <p:sp>
        <p:nvSpPr>
          <p:cNvPr id="11" name="TextBox 10"/>
          <p:cNvSpPr txBox="1"/>
          <p:nvPr/>
        </p:nvSpPr>
        <p:spPr>
          <a:xfrm rot="18900000">
            <a:off x="10561435" y="52020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4</a:t>
            </a:r>
          </a:p>
        </p:txBody>
      </p:sp>
      <p:sp>
        <p:nvSpPr>
          <p:cNvPr id="12" name="TextBox 11"/>
          <p:cNvSpPr txBox="1"/>
          <p:nvPr/>
        </p:nvSpPr>
        <p:spPr>
          <a:xfrm>
            <a:off x="4867021" y="52705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הדמויות בסיפור</a:t>
            </a:r>
          </a:p>
        </p:txBody>
      </p:sp>
      <p:sp>
        <p:nvSpPr>
          <p:cNvPr id="5" name="TextBox 4"/>
          <p:cNvSpPr txBox="1"/>
          <p:nvPr/>
        </p:nvSpPr>
        <p:spPr>
          <a:xfrm>
            <a:off x="6413246" y="1924050"/>
            <a:ext cx="4813808"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בועז</a:t>
            </a:r>
          </a:p>
        </p:txBody>
      </p:sp>
      <p:sp>
        <p:nvSpPr>
          <p:cNvPr id="6" name="TextBox 5"/>
          <p:cNvSpPr txBox="1"/>
          <p:nvPr/>
        </p:nvSpPr>
        <p:spPr>
          <a:xfrm>
            <a:off x="6413246" y="2482850"/>
            <a:ext cx="4813808" cy="1030882"/>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בועז עולה לשער, יושב, ומזמן את הגואל הקרוב ועשרה זקנים.</a:t>
            </a:r>
          </a:p>
        </p:txBody>
      </p:sp>
      <p:sp>
        <p:nvSpPr>
          <p:cNvPr id="7" name="TextBox 6"/>
          <p:cNvSpPr txBox="1"/>
          <p:nvPr/>
        </p:nvSpPr>
        <p:spPr>
          <a:xfrm>
            <a:off x="964946" y="1924050"/>
            <a:ext cx="4813808"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רות</a:t>
            </a:r>
          </a:p>
        </p:txBody>
      </p:sp>
      <p:sp>
        <p:nvSpPr>
          <p:cNvPr id="8" name="TextBox 7"/>
          <p:cNvSpPr txBox="1"/>
          <p:nvPr/>
        </p:nvSpPr>
        <p:spPr>
          <a:xfrm>
            <a:off x="964946" y="2482850"/>
            <a:ext cx="4813808" cy="1030882"/>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כך מתברר שהמלך דוד מגיע מרות המואביה, וש״חסד״ יומיומי הוא בסיס לשושלת המלוכה.</a:t>
            </a:r>
          </a:p>
        </p:txBody>
      </p:sp>
      <p:sp>
        <p:nvSpPr>
          <p:cNvPr id="9" name="TextBox 8"/>
          <p:cNvSpPr txBox="1"/>
          <p:nvPr/>
        </p:nvSpPr>
        <p:spPr>
          <a:xfrm>
            <a:off x="6413246" y="4161432"/>
            <a:ext cx="4813808"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נעמי</a:t>
            </a:r>
          </a:p>
        </p:txBody>
      </p:sp>
      <p:sp>
        <p:nvSpPr>
          <p:cNvPr id="10" name="TextBox 9"/>
          <p:cNvSpPr txBox="1"/>
          <p:nvPr/>
        </p:nvSpPr>
        <p:spPr>
          <a:xfrm>
            <a:off x="6413246" y="4720232"/>
            <a:ext cx="4813808" cy="1356717"/>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הנשים אומרות לנעמי ״ברוך ה׳ אשר לא השבית לך גאל היום״ ומציינות שרות ״אהבתך״ ״טובה לך משבעה בנים״.</a:t>
            </a:r>
          </a:p>
        </p:txBody>
      </p:sp>
      <p:sp>
        <p:nvSpPr>
          <p:cNvPr id="11" name="TextBox 10"/>
          <p:cNvSpPr txBox="1"/>
          <p:nvPr/>
        </p:nvSpPr>
        <p:spPr>
          <a:xfrm>
            <a:off x="964946" y="4161432"/>
            <a:ext cx="4813808"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עובד</a:t>
            </a:r>
          </a:p>
        </p:txBody>
      </p:sp>
      <p:sp>
        <p:nvSpPr>
          <p:cNvPr id="12" name="TextBox 11"/>
          <p:cNvSpPr txBox="1"/>
          <p:nvPr/>
        </p:nvSpPr>
        <p:spPr>
          <a:xfrm>
            <a:off x="964946" y="4720232"/>
            <a:ext cx="4813808" cy="1356717"/>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נולד עובד, אבי ישי אבי דוד.</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רצף האירועים</a:t>
            </a:r>
          </a:p>
        </p:txBody>
      </p:sp>
      <p:sp>
        <p:nvSpPr>
          <p:cNvPr id="5" name="TextBox 4"/>
          <p:cNvSpPr txBox="1"/>
          <p:nvPr/>
        </p:nvSpPr>
        <p:spPr>
          <a:xfrm>
            <a:off x="9910762"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1</a:t>
            </a:r>
          </a:p>
        </p:txBody>
      </p:sp>
      <p:sp>
        <p:nvSpPr>
          <p:cNvPr id="6" name="TextBox 5"/>
          <p:cNvSpPr txBox="1"/>
          <p:nvPr/>
        </p:nvSpPr>
        <p:spPr>
          <a:xfrm>
            <a:off x="9077023"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המשפט בשער (פסוקים א׳–ח׳)</a:t>
            </a:r>
          </a:p>
        </p:txBody>
      </p:sp>
      <p:sp>
        <p:nvSpPr>
          <p:cNvPr id="7" name="TextBox 6"/>
          <p:cNvSpPr txBox="1"/>
          <p:nvPr/>
        </p:nvSpPr>
        <p:spPr>
          <a:xfrm>
            <a:off x="7189787"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2</a:t>
            </a:r>
          </a:p>
        </p:txBody>
      </p:sp>
      <p:sp>
        <p:nvSpPr>
          <p:cNvPr id="8" name="TextBox 7"/>
          <p:cNvSpPr txBox="1"/>
          <p:nvPr/>
        </p:nvSpPr>
        <p:spPr>
          <a:xfrm>
            <a:off x="6356048"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ברכת העם (פסוקים ט׳–י״ב)</a:t>
            </a:r>
          </a:p>
        </p:txBody>
      </p:sp>
      <p:sp>
        <p:nvSpPr>
          <p:cNvPr id="9" name="TextBox 8"/>
          <p:cNvSpPr txBox="1"/>
          <p:nvPr/>
        </p:nvSpPr>
        <p:spPr>
          <a:xfrm>
            <a:off x="4468812"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3</a:t>
            </a:r>
          </a:p>
        </p:txBody>
      </p:sp>
      <p:sp>
        <p:nvSpPr>
          <p:cNvPr id="10" name="TextBox 9"/>
          <p:cNvSpPr txBox="1"/>
          <p:nvPr/>
        </p:nvSpPr>
        <p:spPr>
          <a:xfrm>
            <a:off x="3635073"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לידת עובד והייחוס (פסוקים י״ג–כ״ב)</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רות ד', ג'</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C1440E"/>
                </a:solidFill>
                <a:latin typeface="Frank Ruhl Libre"/>
                <a:cs typeface="Frank Ruhl Libre"/>
                <a:ea typeface="Frank Ruhl Libre"/>
              </a:rPr>
              <a:t>וַיֹּאמֶר לַגֹּאֵל חֶלְקַת הַשָּׂדֶה</a:t>
            </a:r>
            <a:r>
              <a:rPr sz="4100" b="0" i="0" lang="he-IL">
                <a:solidFill>
                  <a:srgbClr val="1D3557"/>
                </a:solidFill>
                <a:latin typeface="Frank Ruhl Libre"/>
                <a:cs typeface="Frank Ruhl Libre"/>
                <a:ea typeface="Frank Ruhl Libre"/>
              </a:rPr>
              <a:t> אֲשֶׁר לְאָחִינוּ לֶאֱלִימֶלֶךְ מָכְרָה נָעֳמִי הַשָּׁבָה מִשְּׂדֵה מוֹאָב</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בועז עולה לשער, יושב, ומזמן את הגואל הקרוב ועשרה זקנים.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רות ד', ט'</a:t>
            </a:r>
          </a:p>
        </p:txBody>
      </p:sp>
      <p:sp>
        <p:nvSpPr>
          <p:cNvPr id="5" name="TextBox 4"/>
          <p:cNvSpPr txBox="1"/>
          <p:nvPr/>
        </p:nvSpPr>
        <p:spPr>
          <a:xfrm>
            <a:off x="1079436" y="2125662"/>
            <a:ext cx="10033127" cy="2733675"/>
          </a:xfrm>
          <a:prstGeom prst="rect">
            <a:avLst/>
          </a:prstGeom>
          <a:noFill/>
        </p:spPr>
        <p:txBody>
          <a:bodyPr wrap="square" lIns="0" rIns="0" tIns="0" bIns="0" anchor="t"/>
          <a:lstStyle/>
          <a:p>
            <a:pPr algn="ctr" rtl="1">
              <a:lnSpc>
                <a:spcPts val="7175"/>
              </a:lnSpc>
            </a:pPr>
            <a:r>
              <a:rPr sz="4100" b="1" i="0" lang="he-IL">
                <a:solidFill>
                  <a:srgbClr val="C1440E"/>
                </a:solidFill>
                <a:latin typeface="Frank Ruhl Libre"/>
                <a:cs typeface="Frank Ruhl Libre"/>
                <a:ea typeface="Frank Ruhl Libre"/>
              </a:rPr>
              <a:t>וַיֹּאמֶר בֹּעַז לַזְּקֵנִים וְכָל־הָעָם</a:t>
            </a:r>
            <a:r>
              <a:rPr sz="4100" b="0" i="0" lang="he-IL">
                <a:solidFill>
                  <a:srgbClr val="1D3557"/>
                </a:solidFill>
                <a:latin typeface="Frank Ruhl Libre"/>
                <a:cs typeface="Frank Ruhl Libre"/>
                <a:ea typeface="Frank Ruhl Libre"/>
              </a:rPr>
              <a:t> עֵדִים אַתֶּם הַיּוֹם כִּי קָנִיתִי אֶת־כָּל־אֲשֶׁר לֶאֱלִימֶלֶךְ וְאֵת כָּל־אֲשֶׁר לְכִלְיוֹן וּמַחְלוֹן מִיַּד נָעֳמִי</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בועז מכריז לפני הזקנים והעם שהוא קנה את הנחלה, וגם את רות ״להקים שם המת על נחלתו ולא יכרת שם המת מעם…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רות ד', י"ד</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1D3557"/>
                </a:solidFill>
                <a:latin typeface="Frank Ruhl Libre"/>
                <a:cs typeface="Frank Ruhl Libre"/>
                <a:ea typeface="Frank Ruhl Libre"/>
              </a:rPr>
              <a:t>וַתֹּאמַרְנָה הַנָּשִׁים אֶל־נָעֳמִי בָּרוּךְ ה' </a:t>
            </a:r>
            <a:r>
              <a:rPr sz="4100" b="1" i="0" lang="he-IL">
                <a:solidFill>
                  <a:srgbClr val="C1440E"/>
                </a:solidFill>
                <a:latin typeface="Frank Ruhl Libre"/>
                <a:cs typeface="Frank Ruhl Libre"/>
                <a:ea typeface="Frank Ruhl Libre"/>
              </a:rPr>
              <a:t>אֲשֶׁר לֹא הִשְׁבִּית לָךְ גֹּאֵל הַיּוֹם</a:t>
            </a:r>
            <a:r>
              <a:rPr sz="4100" b="0" i="0" lang="he-IL">
                <a:solidFill>
                  <a:srgbClr val="1D3557"/>
                </a:solidFill>
                <a:latin typeface="Frank Ruhl Libre"/>
                <a:cs typeface="Frank Ruhl Libre"/>
                <a:ea typeface="Frank Ruhl Libre"/>
              </a:rPr>
              <a:t> וְיִקָּרֵא שְׁמוֹ בְּיִשְׂרָאֵל</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בועז נושא את רות, ובסיוע ה׳ היא יולדת בן.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רות ד', ה'</a:t>
            </a:r>
          </a:p>
        </p:txBody>
      </p:sp>
      <p:sp>
        <p:nvSpPr>
          <p:cNvPr id="5" name="TextBox 4"/>
          <p:cNvSpPr txBox="1"/>
          <p:nvPr/>
        </p:nvSpPr>
        <p:spPr>
          <a:xfrm>
            <a:off x="1079436" y="2125662"/>
            <a:ext cx="10033127" cy="2733675"/>
          </a:xfrm>
          <a:prstGeom prst="rect">
            <a:avLst/>
          </a:prstGeom>
          <a:noFill/>
        </p:spPr>
        <p:txBody>
          <a:bodyPr wrap="square" lIns="0" rIns="0" tIns="0" bIns="0" anchor="t"/>
          <a:lstStyle/>
          <a:p>
            <a:pPr algn="ctr" rtl="1">
              <a:lnSpc>
                <a:spcPts val="7175"/>
              </a:lnSpc>
            </a:pPr>
            <a:r>
              <a:rPr sz="4100" b="0" i="0" lang="he-IL">
                <a:solidFill>
                  <a:srgbClr val="1D3557"/>
                </a:solidFill>
                <a:latin typeface="Frank Ruhl Libre"/>
                <a:cs typeface="Frank Ruhl Libre"/>
                <a:ea typeface="Frank Ruhl Libre"/>
              </a:rPr>
              <a:t>וַיֹּאמֶר בֹּעַז בְּיוֹם־קְנוֹתְךָ הַשָּׂדֶה מִיַּד נָעֳמִי וּמֵאֵת רוּת הַמּוֹאֲבִיָּה אֵשֶׁת־הַמֵּת קָנִיתָ </a:t>
            </a:r>
            <a:r>
              <a:rPr sz="4100" b="1" i="0" lang="he-IL">
                <a:solidFill>
                  <a:srgbClr val="C1440E"/>
                </a:solidFill>
                <a:latin typeface="Frank Ruhl Libre"/>
                <a:cs typeface="Frank Ruhl Libre"/>
                <a:ea typeface="Frank Ruhl Libre"/>
              </a:rPr>
              <a:t>לְהָקִים שֵׁם־הַמֵּת עַל־נַחֲלָתוֹ</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הגואל מסכים, אבל כשבועז מוסיף שעם השדה יש לקנות את רות המואביה ״להקים שם המת על נחלתו״, הגואל מסרב כי פן אשחית…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ביאורי מילים</a:t>
            </a:r>
          </a:p>
        </p:txBody>
      </p:sp>
      <p:sp>
        <p:nvSpPr>
          <p:cNvPr id="5" name="TextBox 4"/>
          <p:cNvSpPr txBox="1"/>
          <p:nvPr/>
        </p:nvSpPr>
        <p:spPr>
          <a:xfrm>
            <a:off x="81654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מילה מנחה</a:t>
            </a:r>
          </a:p>
        </p:txBody>
      </p:sp>
      <p:sp>
        <p:nvSpPr>
          <p:cNvPr id="6" name="TextBox 5"/>
          <p:cNvSpPr txBox="1"/>
          <p:nvPr/>
        </p:nvSpPr>
        <p:spPr>
          <a:xfrm>
            <a:off x="81654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5459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קורבנות</a:t>
            </a:r>
          </a:p>
        </p:txBody>
      </p:sp>
      <p:sp>
        <p:nvSpPr>
          <p:cNvPr id="8" name="TextBox 7"/>
          <p:cNvSpPr txBox="1"/>
          <p:nvPr/>
        </p:nvSpPr>
        <p:spPr>
          <a:xfrm>
            <a:off x="45459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מתנה מן החי או מן הצומח שמביא אדם למקדש לכבוד האל.</a:t>
            </a:r>
          </a:p>
        </p:txBody>
      </p:sp>
      <p:sp>
        <p:nvSpPr>
          <p:cNvPr id="9" name="TextBox 8"/>
          <p:cNvSpPr txBox="1"/>
          <p:nvPr/>
        </p:nvSpPr>
        <p:spPr>
          <a:xfrm>
            <a:off x="9264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מדרש שם</a:t>
            </a:r>
          </a:p>
        </p:txBody>
      </p:sp>
      <p:sp>
        <p:nvSpPr>
          <p:cNvPr id="10" name="TextBox 9"/>
          <p:cNvSpPr txBox="1"/>
          <p:nvPr/>
        </p:nvSpPr>
        <p:spPr>
          <a:xfrm>
            <a:off x="9264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מדרש שם הוא הסבר לשמו של אדם או מקום.</a:t>
            </a:r>
          </a:p>
        </p:txBody>
      </p:sp>
      <p:sp>
        <p:nvSpPr>
          <p:cNvPr id="11" name="TextBox 10"/>
          <p:cNvSpPr txBox="1"/>
          <p:nvPr/>
        </p:nvSpPr>
        <p:spPr>
          <a:xfrm>
            <a:off x="8165401" y="427990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מספר טיפולוגי</a:t>
            </a:r>
          </a:p>
        </p:txBody>
      </p:sp>
      <p:sp>
        <p:nvSpPr>
          <p:cNvPr id="12" name="TextBox 11"/>
          <p:cNvSpPr txBox="1"/>
          <p:nvPr/>
        </p:nvSpPr>
        <p:spPr>
          <a:xfrm>
            <a:off x="8165401" y="474980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מספרים מסוימים חוזרים במקרא הרבה יותר ממספרים אחרים.</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רש"י</a:t>
            </a:r>
          </a:p>
        </p:txBody>
      </p:sp>
      <p:sp>
        <p:nvSpPr>
          <p:cNvPr id="5" name="TextBox 4"/>
          <p:cNvSpPr txBox="1"/>
          <p:nvPr/>
        </p:nvSpPr>
        <p:spPr>
          <a:xfrm>
            <a:off x="1162939" y="2381250"/>
            <a:ext cx="9967722" cy="304800"/>
          </a:xfrm>
          <a:prstGeom prst="rect">
            <a:avLst/>
          </a:prstGeom>
          <a:noFill/>
        </p:spPr>
        <p:txBody>
          <a:bodyPr wrap="square" lIns="0" rIns="0" tIns="0" bIns="0" anchor="t"/>
          <a:lstStyle/>
          <a:p>
            <a:pPr algn="r" rtl="1">
              <a:lnSpc>
                <a:spcPts val="2400"/>
              </a:lnSpc>
            </a:pPr>
            <a:r>
              <a:rPr sz="1700" b="1" i="0" lang="he-IL">
                <a:solidFill>
                  <a:srgbClr val="2A9D8F"/>
                </a:solidFill>
                <a:latin typeface="Miriam Libre"/>
                <a:cs typeface="Miriam Libre"/>
                <a:ea typeface="Miriam Libre"/>
              </a:rPr>
              <a:t>רש"י על רות ד', ה'</a:t>
            </a:r>
          </a:p>
        </p:txBody>
      </p:sp>
      <p:sp>
        <p:nvSpPr>
          <p:cNvPr id="6" name="TextBox 5"/>
          <p:cNvSpPr txBox="1"/>
          <p:nvPr/>
        </p:nvSpPr>
        <p:spPr>
          <a:xfrm>
            <a:off x="1162939" y="2813050"/>
            <a:ext cx="9967722" cy="1219200"/>
          </a:xfrm>
          <a:prstGeom prst="rect">
            <a:avLst/>
          </a:prstGeom>
          <a:noFill/>
        </p:spPr>
        <p:txBody>
          <a:bodyPr wrap="square" lIns="0" rIns="0" tIns="0" bIns="0" anchor="t"/>
          <a:lstStyle/>
          <a:p>
            <a:pPr algn="r" rtl="1">
              <a:lnSpc>
                <a:spcPts val="4800"/>
              </a:lnSpc>
            </a:pPr>
            <a:r>
              <a:rPr sz="3000" b="1" i="0" lang="he-IL">
                <a:solidFill>
                  <a:srgbClr val="C1440E"/>
                </a:solidFill>
                <a:latin typeface="Noto Serif Hebrew"/>
                <a:cs typeface="Noto Serif Hebrew"/>
                <a:ea typeface="Noto Serif Hebrew"/>
              </a:rPr>
              <a:t>וּמֵאֵת רוּת הַמּוֹאֲבִיָּה</a:t>
            </a:r>
            <a:r>
              <a:rPr sz="3000" b="0" i="0" lang="he-IL">
                <a:solidFill>
                  <a:srgbClr val="1D3557"/>
                </a:solidFill>
                <a:latin typeface="Noto Serif Hebrew"/>
                <a:cs typeface="Noto Serif Hebrew"/>
                <a:ea typeface="Noto Serif Hebrew"/>
              </a:rPr>
              <a:t>. אַתָּה צָרִיךְ לִקְנוֹת, וְהִיא אֵינָהּ מִתְרַצָּה אֶלָּא אִם כֵּן תִּשָּׂאֶנָּה:</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0" i="0" lang="he-IL">
                <a:solidFill>
                  <a:srgbClr val="F1E3C3"/>
                </a:solidFill>
                <a:latin typeface="Assistant"/>
                <a:cs typeface="Assistant"/>
                <a:ea typeface="Assistant"/>
              </a:rPr>
              <a:t>מה מסביר רש"י על «וּמֵאֵת רוּת הַמּוֹאֲבִיָּה»?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מלבי"ם</a:t>
            </a:r>
          </a:p>
        </p:txBody>
      </p:sp>
      <p:sp>
        <p:nvSpPr>
          <p:cNvPr id="5" name="TextBox 4"/>
          <p:cNvSpPr txBox="1"/>
          <p:nvPr/>
        </p:nvSpPr>
        <p:spPr>
          <a:xfrm>
            <a:off x="1162939" y="2122289"/>
            <a:ext cx="9967722" cy="304800"/>
          </a:xfrm>
          <a:prstGeom prst="rect">
            <a:avLst/>
          </a:prstGeom>
          <a:noFill/>
        </p:spPr>
        <p:txBody>
          <a:bodyPr wrap="square" lIns="0" rIns="0" tIns="0" bIns="0" anchor="t"/>
          <a:lstStyle/>
          <a:p>
            <a:pPr algn="r" rtl="1">
              <a:lnSpc>
                <a:spcPts val="2400"/>
              </a:lnSpc>
            </a:pPr>
            <a:r>
              <a:rPr sz="1700" b="1" i="0" lang="he-IL">
                <a:solidFill>
                  <a:srgbClr val="2A9D8F"/>
                </a:solidFill>
                <a:latin typeface="Miriam Libre"/>
                <a:cs typeface="Miriam Libre"/>
                <a:ea typeface="Miriam Libre"/>
              </a:rPr>
              <a:t>מלבי"ם על רות ד', ג'</a:t>
            </a:r>
          </a:p>
        </p:txBody>
      </p:sp>
      <p:sp>
        <p:nvSpPr>
          <p:cNvPr id="6" name="TextBox 5"/>
          <p:cNvSpPr txBox="1"/>
          <p:nvPr/>
        </p:nvSpPr>
        <p:spPr>
          <a:xfrm>
            <a:off x="1162939" y="2554089"/>
            <a:ext cx="9967722" cy="1737121"/>
          </a:xfrm>
          <a:prstGeom prst="rect">
            <a:avLst/>
          </a:prstGeom>
          <a:noFill/>
        </p:spPr>
        <p:txBody>
          <a:bodyPr wrap="square" lIns="0" rIns="0" tIns="0" bIns="0" anchor="t"/>
          <a:lstStyle/>
          <a:p>
            <a:pPr algn="r" rtl="1">
              <a:lnSpc>
                <a:spcPts val="4560"/>
              </a:lnSpc>
            </a:pPr>
            <a:r>
              <a:rPr sz="2850" b="1" i="0" lang="he-IL">
                <a:solidFill>
                  <a:srgbClr val="C1440E"/>
                </a:solidFill>
                <a:latin typeface="Noto Serif Hebrew"/>
                <a:cs typeface="Noto Serif Hebrew"/>
                <a:ea typeface="Noto Serif Hebrew"/>
              </a:rPr>
              <a:t>ויאמר לגואל חלקת השדה אשר לאחינו לאלימלך מכרה נעמי</a:t>
            </a:r>
            <a:r>
              <a:rPr sz="2850" b="0" i="0" lang="he-IL">
                <a:solidFill>
                  <a:srgbClr val="1D3557"/>
                </a:solidFill>
                <a:latin typeface="Noto Serif Hebrew"/>
                <a:cs typeface="Noto Serif Hebrew"/>
                <a:ea typeface="Noto Serif Hebrew"/>
              </a:rPr>
              <a:t>. הנה אין לפרש שכבר מכרה לאיש אחר ורצה שיגאל את השדה מיד הלוקח דהא שדה אחוזה אינו נגאל בפחות משתי שנים ועוד דהא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0" i="0" lang="he-IL">
                <a:solidFill>
                  <a:srgbClr val="F1E3C3"/>
                </a:solidFill>
                <a:latin typeface="Assistant"/>
                <a:cs typeface="Assistant"/>
                <a:ea typeface="Assistant"/>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1</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א׳–ח׳ («המשפט בשער»).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2</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ט׳–י״ב («ברכת העם»).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3</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י״ג–כ״ב («לידת עובד והייחוס»).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מה דעתכם?</a:t>
            </a:r>
          </a:p>
        </p:txBody>
      </p:sp>
      <p:sp>
        <p:nvSpPr>
          <p:cNvPr id="5" name="TextBox 4"/>
          <p:cNvSpPr txBox="1"/>
          <p:nvPr/>
        </p:nvSpPr>
        <p:spPr>
          <a:xfrm>
            <a:off x="4944681" y="1860550"/>
            <a:ext cx="6239637" cy="1422400"/>
          </a:xfrm>
          <a:prstGeom prst="rect">
            <a:avLst/>
          </a:prstGeom>
          <a:noFill/>
        </p:spPr>
        <p:txBody>
          <a:bodyPr wrap="square" lIns="0" rIns="0" tIns="0" bIns="0" anchor="ctr"/>
          <a:lstStyle/>
          <a:p>
            <a:pPr algn="r" rtl="1">
              <a:lnSpc>
                <a:spcPts val="3105"/>
              </a:lnSpc>
            </a:pPr>
            <a:r>
              <a:rPr sz="2300" b="0" i="0" lang="he-IL">
                <a:solidFill>
                  <a:srgbClr val="1D3557"/>
                </a:solidFill>
                <a:latin typeface="Assistant"/>
                <a:cs typeface="Assistant"/>
                <a:ea typeface="Assistant"/>
              </a:rPr>
              <a:t>מה לדעתכם המסר המרכזי של רות ד׳?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1E3C3"/>
                </a:solidFill>
                <a:latin typeface="Miriam Libre"/>
                <a:cs typeface="Miriam Libre"/>
                <a:ea typeface="Miriam Libre"/>
              </a:rPr>
              <a:t>הגאולה והלידה</a:t>
            </a:r>
          </a:p>
        </p:txBody>
      </p:sp>
      <p:sp>
        <p:nvSpPr>
          <p:cNvPr id="6" name="TextBox 5"/>
          <p:cNvSpPr txBox="1"/>
          <p:nvPr/>
        </p:nvSpPr>
        <p:spPr>
          <a:xfrm>
            <a:off x="8010334" y="1847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המשפט בשער</a:t>
            </a:r>
          </a:p>
        </p:txBody>
      </p:sp>
      <p:sp>
        <p:nvSpPr>
          <p:cNvPr id="7" name="TextBox 6"/>
          <p:cNvSpPr txBox="1"/>
          <p:nvPr/>
        </p:nvSpPr>
        <p:spPr>
          <a:xfrm>
            <a:off x="898334" y="1847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ברכת העם</a:t>
            </a:r>
          </a:p>
        </p:txBody>
      </p:sp>
      <p:sp>
        <p:nvSpPr>
          <p:cNvPr id="8" name="TextBox 7"/>
          <p:cNvSpPr txBox="1"/>
          <p:nvPr/>
        </p:nvSpPr>
        <p:spPr>
          <a:xfrm>
            <a:off x="8010334" y="3498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לידת עובד והייחוס</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1D3557"/>
                </a:solidFill>
                <a:latin typeface="Assistant"/>
                <a:cs typeface="Assistant"/>
                <a:ea typeface="Assistant"/>
              </a:rPr>
              <a:t>(קיץ תשפ"ו (שאלון 1362))</a:t>
            </a:r>
          </a:p>
          <a:p>
            <a:pPr algn="r" rtl="1">
              <a:lnSpc>
                <a:spcPts val="3000"/>
              </a:lnSpc>
            </a:pPr>
            <a:r>
              <a:rPr sz="2000" b="0" i="0" lang="he-IL">
                <a:solidFill>
                  <a:srgbClr val="1D3557"/>
                </a:solidFill>
                <a:latin typeface="Assistant"/>
                <a:cs typeface="Assistant"/>
                <a:ea typeface="Assistant"/>
              </a:rPr>
              <a:t>1. קראו רות, פרק ד'.</a:t>
            </a:r>
          </a:p>
          <a:p>
            <a:pPr algn="r" rtl="1">
              <a:lnSpc>
                <a:spcPts val="3000"/>
              </a:lnSpc>
            </a:pPr>
            <a:r>
              <a:rPr sz="2000" b="0" i="0" lang="he-IL">
                <a:solidFill>
                  <a:srgbClr val="1D3557"/>
                </a:solidFill>
                <a:latin typeface="Assistant"/>
                <a:cs typeface="Assistant"/>
                <a:ea typeface="Assistant"/>
              </a:rPr>
              <a:t>א. קראו פסוקים א'–ח' ופסוקים י"ח–כ"ב.</a:t>
            </a:r>
          </a:p>
          <a:p>
            <a:pPr algn="r" rtl="1">
              <a:lnSpc>
                <a:spcPts val="3000"/>
              </a:lnSpc>
            </a:pPr>
            <a:r>
              <a:rPr sz="2000" b="0" i="0" lang="he-IL">
                <a:solidFill>
                  <a:srgbClr val="1D3557"/>
                </a:solidFill>
                <a:latin typeface="Assistant"/>
                <a:cs typeface="Assistant"/>
                <a:ea typeface="Assistant"/>
              </a:rPr>
              <a:t>(1) מהו התנאי שהציב בעז לגאולת השדה, ומדוע הוא הציב תנאי זה? הסבירו את דבריכם, ובססו אותם על הכתוב. (5 נקודות)</a:t>
            </a:r>
          </a:p>
          <a:p>
            <a:pPr algn="r" rtl="1">
              <a:lnSpc>
                <a:spcPts val="3000"/>
              </a:lnSpc>
            </a:pPr>
            <a:r>
              <a:rPr sz="2000" b="0" i="0" lang="he-IL">
                <a:solidFill>
                  <a:srgbClr val="1D3557"/>
                </a:solidFill>
                <a:latin typeface="Assistant"/>
                <a:cs typeface="Assistant"/>
                <a:ea typeface="Assistant"/>
              </a:rPr>
              <a:t>(2) קראו את פירושו של רש"י שלפניכם לפסוק ו'.</a:t>
            </a:r>
          </a:p>
          <a:p>
            <a:pPr algn="r" rtl="1">
              <a:lnSpc>
                <a:spcPts val="3000"/>
              </a:lnSpc>
            </a:pPr>
            <a:r>
              <a:rPr sz="2000" b="0" i="0" lang="he-IL">
                <a:solidFill>
                  <a:srgbClr val="1D3557"/>
                </a:solidFill>
                <a:latin typeface="Assistant"/>
                <a:cs typeface="Assistant"/>
                <a:ea typeface="Assistant"/>
              </a:rPr>
              <a:t>" 'פן אשחית את נחלתי' - לתת פגם בזרעי".</a:t>
            </a:r>
          </a:p>
          <a:p>
            <a:pPr algn="r" rtl="1">
              <a:lnSpc>
                <a:spcPts val="3000"/>
              </a:lnSpc>
            </a:pPr>
            <a:r>
              <a:rPr sz="2000" b="0" i="0" lang="he-IL">
                <a:solidFill>
                  <a:srgbClr val="1D3557"/>
                </a:solidFill>
                <a:latin typeface="Assistant"/>
                <a:cs typeface="Assistant"/>
                <a:ea typeface="Assistant"/>
              </a:rPr>
              <a:t>מדוע בסופו של דבר התברר כי הסירוב של הגואל הוא אירוני? הסבירו את דבריכם, ובססו אותם על דברי רש"י ועל הכתוב. (5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א׳–ח׳ («המשפט בשער»).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בועז עולה לשער, יושב, ומזמן את הגואל הקרוב ועשרה זקנים. הוא מציג את השדה של אלימלך שנעמי מוכרת, ומציע לגואל לגאול אותו.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ט׳–י״ב («ברכת העם»).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בועז מכריז לפני הזקנים והעם שהוא קנה את הנחלה, וגם את רות ״להקים שם המת על נחלתו ולא יכרת שם המת מעם אחיו ומשער מקומו״. כולם עדים.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י״ג–כ״ב («לידת עובד והייחוס»).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בועז נושא את רות, ובסיוע ה׳ היא יולדת בן. הנשים אומרות לנעמי ״ברוך ה׳ אשר לא השבית לך גאל היום״ ומציינות שרות ״אהבתך״ ״טובה לך משבעה בנים״.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מחוון – שאלת הבגרות</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שאלה 1</a:t>
            </a:r>
          </a:p>
          <a:p>
            <a:pPr algn="r" rtl="1">
              <a:lnSpc>
                <a:spcPts val="2850"/>
              </a:lnSpc>
            </a:pPr>
            <a:r>
              <a:rPr sz="1900" b="0" i="0" lang="he-IL">
                <a:solidFill>
                  <a:srgbClr val="1D3557"/>
                </a:solidFill>
                <a:latin typeface="Assistant"/>
                <a:cs typeface="Assistant"/>
                <a:ea typeface="Assistant"/>
              </a:rPr>
              <a:t>סעיף א'</a:t>
            </a:r>
          </a:p>
          <a:p>
            <a:pPr algn="r" rtl="1">
              <a:lnSpc>
                <a:spcPts val="2850"/>
              </a:lnSpc>
            </a:pPr>
            <a:r>
              <a:rPr sz="1900" b="0" i="0" lang="he-IL">
                <a:solidFill>
                  <a:srgbClr val="1D3557"/>
                </a:solidFill>
                <a:latin typeface="Assistant"/>
                <a:cs typeface="Assistant"/>
                <a:ea typeface="Assistant"/>
              </a:rPr>
              <a:t>(1) התנאי שהציב בעז לגאולת השדה, היה שהדבר יכלול גם ייבום/ גאולת האלמנה. כלומר פלוני אלמוני חייב להתחתן עם רות והנחלה תהייה על שמו של הבעל המת. בעז הציב תנאי זה כדי לגרום לפלוני אלמוני לוותר על הנחלה כיוון שרות היא מואביה. "ביום קנותך השדה מיד נעמי ומאת רות המואביה אשת המת, קנית להקים שם המת על נחלתו".</a:t>
            </a:r>
          </a:p>
          <a:p>
            <a:pPr algn="r" rtl="1">
              <a:lnSpc>
                <a:spcPts val="2850"/>
              </a:lnSpc>
            </a:pPr>
            <a:r>
              <a:rPr sz="1900" b="0" i="0" lang="he-IL">
                <a:solidFill>
                  <a:srgbClr val="1D3557"/>
                </a:solidFill>
                <a:latin typeface="Assistant"/>
                <a:cs typeface="Assistant"/>
                <a:ea typeface="Assistant"/>
              </a:rPr>
              <a:t>(2) הסירוב של פלוני אלמוני הוא אירוני כיוון שסירובו נבע מהעובדה שרות מואביה והוא חשש לפגום בייחוס המשפחתי שלו "פן אשחית נחלתי". בפסוקים האחרונים בפרק המחבר מבליט את הייחוס המשפחתי העתידי של רות ובועז, רות היא הסבתא רבתא של דוד המלך. "...שמו עובד הוא אבי ישי אבי דוד".</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הגאולה והלידה – שאלון 1262</dc:title>
  <dc:subject/>
  <dc:creator/>
  <cp:keywords/>
  <dc:description/>
  <cp:lastModifiedBy/>
  <cp:revision>1</cp:revision>
  <dcterms:created xsi:type="dcterms:W3CDTF">2013-01-27T09:14:16Z</dcterms:created>
  <dcterms:modified xsi:type="dcterms:W3CDTF">2013-01-27T09:15:58Z</dcterms:modified>
  <cp:category/>
</cp:coreProperties>
</file>