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שיר השירים ג׳</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הבאה מן המדבר</a:t>
            </a:r>
          </a:p>
        </p:txBody>
      </p:sp>
      <p:sp>
        <p:nvSpPr>
          <p:cNvPr id="5" name="TextBox 4"/>
          <p:cNvSpPr txBox="1"/>
          <p:nvPr/>
        </p:nvSpPr>
        <p:spPr>
          <a:xfrm>
            <a:off x="7286188" y="3683000"/>
            <a:ext cx="1937623"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1262 · שיר השירים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«הבאה מן המדבר» (שיר השירים ג׳)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«שיר השירים»</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רש"י ומלבי"ם</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63974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שלמה</a:t>
            </a:r>
          </a:p>
        </p:txBody>
      </p:sp>
      <p:sp>
        <p:nvSpPr>
          <p:cNvPr id="6" name="TextBox 5"/>
          <p:cNvSpPr txBox="1"/>
          <p:nvPr/>
        </p:nvSpPr>
        <p:spPr>
          <a:xfrm>
            <a:off x="6397434" y="2590800"/>
            <a:ext cx="4591431"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מיטת שלמה באה מן המדבר.</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72026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93230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א׳–ה׳ (פסוקים א׳–ה׳)</a:t>
            </a:r>
          </a:p>
        </p:txBody>
      </p:sp>
      <p:sp>
        <p:nvSpPr>
          <p:cNvPr id="7" name="TextBox 6"/>
          <p:cNvSpPr txBox="1"/>
          <p:nvPr/>
        </p:nvSpPr>
        <p:spPr>
          <a:xfrm>
            <a:off x="712628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633833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פסוקים ו׳–י״א (פסוקים ו׳–י״א)</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שיר השירים ג', א'</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עַל־מִשְׁכָּבִי </a:t>
            </a:r>
            <a:r>
              <a:rPr sz="4100" b="0" i="0" lang="he-IL">
                <a:solidFill>
                  <a:srgbClr val="FFD485"/>
                </a:solidFill>
                <a:latin typeface="Frank Ruhl Libre"/>
                <a:cs typeface="Frank Ruhl Libre"/>
                <a:ea typeface="Frank Ruhl Libre"/>
              </a:rPr>
              <a:t>בַּלֵּילוֹת בִּקַּשְׁתִּי אֵת</a:t>
            </a:r>
            <a:r>
              <a:rPr sz="4100" b="0" i="0" lang="he-IL">
                <a:solidFill>
                  <a:srgbClr val="F8F8F8"/>
                </a:solidFill>
                <a:latin typeface="Frank Ruhl Libre"/>
                <a:cs typeface="Frank Ruhl Libre"/>
                <a:ea typeface="Frank Ruhl Libre"/>
              </a:rPr>
              <a:t> שֶׁאָהֲבָה נַפְשִׁי בִּקַּשְׁתִּיו וְלֹא מְצָאתִיו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פסוקים א׳–ה׳</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שיר השירים ג', ו'</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מִי זֹאת עֹלָה</a:t>
            </a:r>
            <a:r>
              <a:rPr sz="4100" b="0" i="0" lang="he-IL">
                <a:solidFill>
                  <a:srgbClr val="F8F8F8"/>
                </a:solidFill>
                <a:latin typeface="Frank Ruhl Libre"/>
                <a:cs typeface="Frank Ruhl Libre"/>
                <a:ea typeface="Frank Ruhl Libre"/>
              </a:rPr>
              <a:t> מִן־הַמִּדְבָּר כְּתִימְרוֹת עָשָׁן מְקֻטֶּרֶת מֹר וּלְבוֹנָה מִכֹּל אַבְקַת רוֹכֵל</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פסוקים ו׳–י״א</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שיר השירים ג', ב'</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אָקוּמָה נָּא וַאֲסוֹבְבָה בָעִיר בַּשְּׁוָקִים</a:t>
            </a:r>
            <a:r>
              <a:rPr sz="4100" b="0" i="0" lang="he-IL">
                <a:solidFill>
                  <a:srgbClr val="F8F8F8"/>
                </a:solidFill>
                <a:latin typeface="Frank Ruhl Libre"/>
                <a:cs typeface="Frank Ruhl Libre"/>
                <a:ea typeface="Frank Ruhl Libre"/>
              </a:rPr>
              <a:t> וּבָרְחֹבוֹת אֲבַקְשָׁה אֵת שֶׁאָהֲבָה נַפְשִׁי בִּקַּשְׁתִּיו וְלֹא מְצָאתִיו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מילה/שורש החוזר/ת על עצמו/ ה במספר פסוקים או פרקים במספר חריג של פעמי או במספר סימלי של פעמי בקטע, או בשתי משמעויות…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שיר השירים ג', ה'</a:t>
            </a:r>
          </a:p>
        </p:txBody>
      </p:sp>
      <p:sp>
        <p:nvSpPr>
          <p:cNvPr id="5" name="TextBox 4"/>
          <p:cNvSpPr txBox="1"/>
          <p:nvPr/>
        </p:nvSpPr>
        <p:spPr>
          <a:xfrm>
            <a:off x="1321435" y="2252662"/>
            <a:ext cx="9549130" cy="273367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הִשְׁבַּעְתִּי אֶתְכֶם בְּנוֹת יְרוּשָׁלַ͏ִם בִּצְבָאוֹת</a:t>
            </a:r>
            <a:r>
              <a:rPr sz="4100" b="0" i="0" lang="he-IL">
                <a:solidFill>
                  <a:srgbClr val="F8F8F8"/>
                </a:solidFill>
                <a:latin typeface="Frank Ruhl Libre"/>
                <a:cs typeface="Frank Ruhl Libre"/>
                <a:ea typeface="Frank Ruhl Libre"/>
              </a:rPr>
              <a:t> אוֹ בְּאַיְלוֹת הַשָּׂדֶה אִם־תָּעִירוּ וְאִם־תְּעוֹרְרוּ אֶת־הָאַהֲבָה עַד שֶׁתֶּחְפָּץ</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מספרים מסוימים חוזרים במקרא הרבה יותר ממספרים אחרים.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כתמרות</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מלשון אילן תמר, ורוצה לומר עמוד עשן זקוף כאילן תמר וכן ותמרות עשן (יואל ג ג).</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מקטרת</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הבערת הבשמים להריח קרוי קטרת בלשון מקרא.</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מור ולבונה</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שמות מיני בושם.</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רוכל</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כן יקרא מוכר הבושם כמו הצורפים והרוכלים (נחמיה ג לב).</a:t>
            </a:r>
          </a:p>
        </p:txBody>
      </p:sp>
      <p:sp>
        <p:nvSpPr>
          <p:cNvPr id="13" name="TextBox 12"/>
          <p:cNvSpPr txBox="1"/>
          <p:nvPr/>
        </p:nvSpPr>
        <p:spPr>
          <a:xfrm>
            <a:off x="4613553"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בשוקים וברחובות</a:t>
            </a:r>
          </a:p>
        </p:txBody>
      </p:sp>
      <p:sp>
        <p:nvSpPr>
          <p:cNvPr id="14" name="TextBox 13"/>
          <p:cNvSpPr txBox="1"/>
          <p:nvPr/>
        </p:nvSpPr>
        <p:spPr>
          <a:xfrm>
            <a:off x="4613553"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כפל המלה בשמות נרדפים וכן אדמת עפר (דניאל יב ב).</a:t>
            </a:r>
          </a:p>
        </p:txBody>
      </p:sp>
      <p:sp>
        <p:nvSpPr>
          <p:cNvPr id="15" name="TextBox 14"/>
          <p:cNvSpPr txBox="1"/>
          <p:nvPr/>
        </p:nvSpPr>
        <p:spPr>
          <a:xfrm>
            <a:off x="1163419"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תעירו תעוררו</a:t>
            </a:r>
          </a:p>
        </p:txBody>
      </p:sp>
      <p:sp>
        <p:nvSpPr>
          <p:cNvPr id="16" name="TextBox 15"/>
          <p:cNvSpPr txBox="1"/>
          <p:nvPr/>
        </p:nvSpPr>
        <p:spPr>
          <a:xfrm>
            <a:off x="1163419"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מלשון התעוררות.</a:t>
            </a:r>
          </a:p>
        </p:txBody>
      </p:sp>
      <p:sp>
        <p:nvSpPr>
          <p:cNvPr id="17" name="TextBox 1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רש"י</a:t>
            </a:r>
          </a:p>
        </p:txBody>
      </p:sp>
      <p:sp>
        <p:nvSpPr>
          <p:cNvPr id="5" name="TextBox 4"/>
          <p:cNvSpPr txBox="1"/>
          <p:nvPr/>
        </p:nvSpPr>
        <p:spPr>
          <a:xfrm>
            <a:off x="1341056" y="25082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רש"י על שיר השירים ג', א'</a:t>
            </a:r>
          </a:p>
        </p:txBody>
      </p:sp>
      <p:sp>
        <p:nvSpPr>
          <p:cNvPr id="6" name="TextBox 5"/>
          <p:cNvSpPr txBox="1"/>
          <p:nvPr/>
        </p:nvSpPr>
        <p:spPr>
          <a:xfrm>
            <a:off x="1341056" y="2940050"/>
            <a:ext cx="9509887" cy="12192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עַל מִשְׁכָּבִי בַּלֵּילוֹת</a:t>
            </a:r>
            <a:r>
              <a:rPr sz="3000" b="0" i="0" lang="he-IL">
                <a:solidFill>
                  <a:srgbClr val="F8F8F8"/>
                </a:solidFill>
                <a:latin typeface="Noto Serif Hebrew"/>
                <a:cs typeface="Noto Serif Hebrew"/>
                <a:ea typeface="Noto Serif Hebrew"/>
              </a:rPr>
              <a:t>. בַּצַּר לִי, שֶׁיָּשַׁבְתִּי אֲפֵלָה כָּל שְׁלשִׁים וּשְׁמֹנֶה שָׁנָה שֶׁהָיוּ יִשְׂרָאֵל נְזוּפִים:</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רש"י על «עַל מִשְׁכָּבִי בַּלֵּילוֹת»?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מלבי"ם</a:t>
            </a:r>
          </a:p>
        </p:txBody>
      </p:sp>
      <p:sp>
        <p:nvSpPr>
          <p:cNvPr id="5" name="TextBox 4"/>
          <p:cNvSpPr txBox="1"/>
          <p:nvPr/>
        </p:nvSpPr>
        <p:spPr>
          <a:xfrm>
            <a:off x="1341056" y="2249289"/>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מלבי"ם על שיר השירים ג', ו'</a:t>
            </a:r>
          </a:p>
        </p:txBody>
      </p:sp>
      <p:sp>
        <p:nvSpPr>
          <p:cNvPr id="6" name="TextBox 5"/>
          <p:cNvSpPr txBox="1"/>
          <p:nvPr/>
        </p:nvSpPr>
        <p:spPr>
          <a:xfrm>
            <a:off x="1341056" y="2681089"/>
            <a:ext cx="9509887" cy="1737121"/>
          </a:xfrm>
          <a:prstGeom prst="rect">
            <a:avLst/>
          </a:prstGeom>
          <a:noFill/>
        </p:spPr>
        <p:txBody>
          <a:bodyPr wrap="square" lIns="0" rIns="0" tIns="0" bIns="0" anchor="t"/>
          <a:lstStyle/>
          <a:p>
            <a:pPr algn="r" rtl="1">
              <a:lnSpc>
                <a:spcPts val="4560"/>
              </a:lnSpc>
            </a:pPr>
            <a:r>
              <a:rPr sz="2850" b="1" i="0" lang="he-IL">
                <a:solidFill>
                  <a:srgbClr val="FFD485"/>
                </a:solidFill>
                <a:latin typeface="Noto Serif Hebrew"/>
                <a:cs typeface="Noto Serif Hebrew"/>
                <a:ea typeface="Noto Serif Hebrew"/>
              </a:rPr>
              <a:t>משל:</a:t>
            </a:r>
            <a:r>
              <a:rPr sz="2850" b="0" i="0" lang="he-IL">
                <a:solidFill>
                  <a:srgbClr val="F8F8F8"/>
                </a:solidFill>
                <a:latin typeface="Noto Serif Hebrew"/>
                <a:cs typeface="Noto Serif Hebrew"/>
                <a:ea typeface="Noto Serif Hebrew"/>
              </a:rPr>
              <a:t>מי זאת וכו' הנה מטתו וכו' [דבר המשורר] עת חזרה הרעיה מן המדבר, התפלאו הרואים איך ברחה בלילה ממטת שלמה, ואיך לא עצרוה גבורי שלמה שומרי המטה, וז"ש מי זאת עולה מן ...</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מוסיף פירושו של מלבי"ם להבנת הפסוק? בססו את תשובתכם על הציטוט.</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הסבירו את המושג «מילה מנחה» והדגימו אותו משיר השירים ג׳.</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הסבירו את המושג «קורבנות» והדגימו אותו משיר השירים ג׳.</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הסבירו את המושג «מספר טיפולוגי» והדגימו אותו משיר השירים ג׳.</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לדעתכם, האם מטרת התיאור בפסוקים אלה היא להאדיר את המלך שלמה או למתוח עליו ביקורת?</a:t>
            </a:r>
          </a:p>
        </p:txBody>
      </p:sp>
      <p:sp>
        <p:nvSpPr>
          <p:cNvPr id="6" name="TextBox 5"/>
          <p:cNvSpPr txBox="1"/>
          <p:nvPr/>
        </p:nvSpPr>
        <p:spPr>
          <a:xfrm>
            <a:off x="4928870" y="39370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על פי ההשוואה בין שני התיאורים, לדעתך, מי מוצג באופן חיובי יותר — הנערה או שלמה?</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הבאה מן המדבר</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פסוקים א׳–ה׳</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פסוקים ו׳–י״א</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 (1/2)</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2572"/>
              </a:lnSpc>
            </a:pPr>
            <a:r>
              <a:rPr sz="1700" b="0" i="0" lang="he-IL">
                <a:solidFill>
                  <a:srgbClr val="F8F8F8"/>
                </a:solidFill>
                <a:latin typeface="Rubik"/>
                <a:cs typeface="Rubik"/>
                <a:ea typeface="Rubik"/>
              </a:rPr>
              <a:t>(קיץ תשפ"ה (שאלון 1361))</a:t>
            </a:r>
          </a:p>
          <a:p>
            <a:pPr algn="r" rtl="1">
              <a:lnSpc>
                <a:spcPts val="2572"/>
              </a:lnSpc>
            </a:pPr>
            <a:r>
              <a:rPr sz="1700" b="0" i="0" lang="he-IL">
                <a:solidFill>
                  <a:srgbClr val="F8F8F8"/>
                </a:solidFill>
                <a:latin typeface="Rubik"/>
                <a:cs typeface="Rubik"/>
                <a:ea typeface="Rubik"/>
              </a:rPr>
              <a:t>7. קראו שיר השירים, פרק ג', פסוקים א'–ה' ופרק ה', פסוקים ב'–ח'.</a:t>
            </a:r>
          </a:p>
          <a:p>
            <a:pPr algn="r" rtl="1">
              <a:lnSpc>
                <a:spcPts val="2572"/>
              </a:lnSpc>
            </a:pPr>
            <a:r>
              <a:rPr sz="1700" b="0" i="0" lang="he-IL">
                <a:solidFill>
                  <a:srgbClr val="F8F8F8"/>
                </a:solidFill>
                <a:latin typeface="Rubik"/>
                <a:cs typeface="Rubik"/>
                <a:ea typeface="Rubik"/>
              </a:rPr>
              <a:t>א. (1) בכל אחד משני הפרקים מתוארת נערה המבקשת להיפגש עם האהוב שלה, אולם רק אחת מהן מצליחה להשיג את מבוקשה. הסבירו באמצעות ההבדל בין התנהגותן של שתי הנערות מדוע נערה אחת השיגה את מבוקשה להיפגש עם האהוב, ואילו הנערה האחרת לא השיגה את מבוקשה. בססו את דבריכם על הכתוב. (8 נקודות)</a:t>
            </a:r>
          </a:p>
          <a:p>
            <a:pPr algn="r" rtl="1">
              <a:lnSpc>
                <a:spcPts val="2572"/>
              </a:lnSpc>
            </a:pPr>
            <a:r>
              <a:rPr sz="1700" b="0" i="0" lang="he-IL">
                <a:solidFill>
                  <a:srgbClr val="F8F8F8"/>
                </a:solidFill>
                <a:latin typeface="Rubik"/>
                <a:cs typeface="Rubik"/>
                <a:ea typeface="Rubik"/>
              </a:rPr>
              <a:t>(2) קראו את דברי יהודה קיל שלפניכם.</a:t>
            </a:r>
          </a:p>
          <a:p>
            <a:pPr algn="r" rtl="1">
              <a:lnSpc>
                <a:spcPts val="2572"/>
              </a:lnSpc>
            </a:pPr>
            <a:r>
              <a:rPr sz="1700" b="0" i="0" lang="he-IL">
                <a:solidFill>
                  <a:srgbClr val="F8F8F8"/>
                </a:solidFill>
                <a:latin typeface="Rubik"/>
                <a:cs typeface="Rubik"/>
                <a:ea typeface="Rubik"/>
              </a:rPr>
              <a:t>"ואולם החלום כאן [בשיר השירים, פרק ה'] הוא חלום של מצוקה ושל ביעותי לילה".</a:t>
            </a:r>
          </a:p>
          <a:p>
            <a:pPr algn="r" rtl="1">
              <a:lnSpc>
                <a:spcPts val="2572"/>
              </a:lnSpc>
            </a:pPr>
            <a:r>
              <a:rPr sz="1700" b="0" i="0" lang="he-IL">
                <a:solidFill>
                  <a:srgbClr val="F8F8F8"/>
                </a:solidFill>
                <a:latin typeface="Rubik"/>
                <a:cs typeface="Rubik"/>
                <a:ea typeface="Rubik"/>
              </a:rPr>
              <a:t>(י' קיל, פירוש דעת מקרא לשיר השירים, עמוד נב)</a:t>
            </a:r>
          </a:p>
          <a:p>
            <a:pPr algn="r" rtl="1">
              <a:lnSpc>
                <a:spcPts val="2572"/>
              </a:lnSpc>
            </a:pPr>
            <a:r>
              <a:rPr sz="1700" b="0" i="0" lang="he-IL">
                <a:solidFill>
                  <a:srgbClr val="F8F8F8"/>
                </a:solidFill>
                <a:latin typeface="Rubik"/>
                <a:cs typeface="Rubik"/>
                <a:ea typeface="Rubik"/>
              </a:rPr>
              <a:t>לפי דברי י' קיל, החלום של הנערה הוא חלום של מצוקה.</a:t>
            </a:r>
          </a:p>
          <a:p>
            <a:pPr algn="r" rtl="1">
              <a:lnSpc>
                <a:spcPts val="2572"/>
              </a:lnSpc>
            </a:pPr>
            <a:r>
              <a:rPr sz="1700" b="0" i="0" lang="he-IL">
                <a:solidFill>
                  <a:srgbClr val="F8F8F8"/>
                </a:solidFill>
                <a:latin typeface="Rubik"/>
                <a:cs typeface="Rubik"/>
                <a:ea typeface="Rubik"/>
              </a:rPr>
              <a:t>הסבירו מה בהתנהגותו של הדוד או בדבריו עשויים לגרום למצוקתה של הנערה בפרק ה'? (7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 (2/2)</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2707"/>
              </a:lnSpc>
            </a:pPr>
            <a:r>
              <a:rPr sz="1800" b="0" i="0" lang="he-IL">
                <a:solidFill>
                  <a:srgbClr val="F8F8F8"/>
                </a:solidFill>
                <a:latin typeface="Rubik"/>
                <a:cs typeface="Rubik"/>
                <a:ea typeface="Rubik"/>
              </a:rPr>
              <a:t>7. קראו שיר השירים, פרק ג', פסוקים א'–ה' ופרק ה', פסוקים ב'–ח'.</a:t>
            </a:r>
          </a:p>
          <a:p>
            <a:pPr algn="r" rtl="1">
              <a:lnSpc>
                <a:spcPts val="2707"/>
              </a:lnSpc>
            </a:pPr>
            <a:r>
              <a:rPr sz="1800" b="0" i="0" lang="he-IL">
                <a:solidFill>
                  <a:srgbClr val="F8F8F8"/>
                </a:solidFill>
                <a:latin typeface="Rubik"/>
                <a:cs typeface="Rubik"/>
                <a:ea typeface="Rubik"/>
              </a:rPr>
              <a:t>א. בכל אחד משני הפרקים מתוארת נערה המבקשת להיפגש עם האהוב שלה, אולם רק אחת מהן מצליחה להשיג את מבוקשה.</a:t>
            </a:r>
          </a:p>
          <a:p>
            <a:pPr algn="r" rtl="1">
              <a:lnSpc>
                <a:spcPts val="2707"/>
              </a:lnSpc>
            </a:pPr>
            <a:r>
              <a:rPr sz="1800" b="0" i="0" lang="he-IL">
                <a:solidFill>
                  <a:srgbClr val="F8F8F8"/>
                </a:solidFill>
                <a:latin typeface="Rubik"/>
                <a:cs typeface="Rubik"/>
                <a:ea typeface="Rubik"/>
              </a:rPr>
              <a:t>(1) הסבירו באמצעות ההבדל בין התנהגותן של שתי הנערות מדוע נערה אחת השיגה את מבוקשה להיפגש עם האהוב, ואילו הנערה האחרת לא השיגה את מבוקשה. בססו את דבריכם על הכתוב. (8 נקודות)</a:t>
            </a:r>
          </a:p>
          <a:p>
            <a:pPr algn="r" rtl="1">
              <a:lnSpc>
                <a:spcPts val="2707"/>
              </a:lnSpc>
            </a:pPr>
            <a:r>
              <a:rPr sz="1800" b="0" i="0" lang="he-IL">
                <a:solidFill>
                  <a:srgbClr val="F8F8F8"/>
                </a:solidFill>
                <a:latin typeface="Rubik"/>
                <a:cs typeface="Rubik"/>
                <a:ea typeface="Rubik"/>
              </a:rPr>
              <a:t>(2) קראו את דברי יהודה קיל שלפניכם.</a:t>
            </a:r>
          </a:p>
          <a:p>
            <a:pPr algn="r" rtl="1">
              <a:lnSpc>
                <a:spcPts val="2707"/>
              </a:lnSpc>
            </a:pPr>
            <a:r>
              <a:rPr sz="1800" b="0" i="0" lang="he-IL">
                <a:solidFill>
                  <a:srgbClr val="F8F8F8"/>
                </a:solidFill>
                <a:latin typeface="Rubik"/>
                <a:cs typeface="Rubik"/>
                <a:ea typeface="Rubik"/>
              </a:rPr>
              <a:t>"ואולם החלום כאן [בשיר השירים, פרק ה'] הוא חלום של מצוקה ושל ביעותי לילה".</a:t>
            </a:r>
          </a:p>
          <a:p>
            <a:pPr algn="r" rtl="1">
              <a:lnSpc>
                <a:spcPts val="2707"/>
              </a:lnSpc>
            </a:pPr>
            <a:r>
              <a:rPr sz="1800" b="0" i="0" lang="he-IL">
                <a:solidFill>
                  <a:srgbClr val="F8F8F8"/>
                </a:solidFill>
                <a:latin typeface="Rubik"/>
                <a:cs typeface="Rubik"/>
                <a:ea typeface="Rubik"/>
              </a:rPr>
              <a:t>(י' קיל, פירוש דעת מקרא לשיר השירים, עמוד נב)</a:t>
            </a:r>
          </a:p>
          <a:p>
            <a:pPr algn="r" rtl="1">
              <a:lnSpc>
                <a:spcPts val="2707"/>
              </a:lnSpc>
            </a:pPr>
            <a:r>
              <a:rPr sz="1800" b="0" i="0" lang="he-IL">
                <a:solidFill>
                  <a:srgbClr val="F8F8F8"/>
                </a:solidFill>
                <a:latin typeface="Rubik"/>
                <a:cs typeface="Rubik"/>
                <a:ea typeface="Rubik"/>
              </a:rPr>
              <a:t>לפי דברי י' קיל, החלום של הנערה הוא חלום של מצוקה.</a:t>
            </a:r>
          </a:p>
          <a:p>
            <a:pPr algn="r" rtl="1">
              <a:lnSpc>
                <a:spcPts val="2707"/>
              </a:lnSpc>
            </a:pPr>
            <a:r>
              <a:rPr sz="1800" b="0" i="0" lang="he-IL">
                <a:solidFill>
                  <a:srgbClr val="F8F8F8"/>
                </a:solidFill>
                <a:latin typeface="Rubik"/>
                <a:cs typeface="Rubik"/>
                <a:ea typeface="Rubik"/>
              </a:rPr>
              <a:t>הסבירו מה בהתנהגותו של הדוד או בדבריו עשויים לגרום למצוקתה של הנערה בפרק ה'? (7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הסבירו את המושג «מילה מנחה» והדגימו אותו משיר השירים ג׳.</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הסבירו את המושג «קורבנות» והדגימו אותו משיר השירים ג׳.</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 איך זה בא לידי ביטוי בפרק:</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הסבירו את המושג «מספר טיפולוגי» והדגימו אותו משיר השירים ג׳.</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מספרים מסוימים חוזרים במקרא הרבה יותר ממספרים אחרים. המספר האלה הם 3, 7 וכפולותיו, 10, 12, 40 וכפולותיו. למשל: לאיוב היו 7 בנים ו3 בנות. איך זה בא לידי ביטוי בפרק:</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(1/2)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1463"/>
              </a:lnSpc>
            </a:pPr>
            <a:r>
              <a:rPr sz="1000" b="0" i="0" lang="he-IL">
                <a:solidFill>
                  <a:srgbClr val="F8F8F8"/>
                </a:solidFill>
                <a:latin typeface="Rubik"/>
                <a:cs typeface="Rubik"/>
                <a:ea typeface="Rubik"/>
              </a:rPr>
              <a:t>להלן תמלול הטקסט מהתמונה (המהווה פתרון לשאלה 7 במבחן הבגרות בתנ"ך, העוסקת בהשוואה בין פרקים ג' וה' בספר שיר השירים):</a:t>
            </a:r>
          </a:p>
          <a:p>
            <a:pPr algn="r" rtl="1">
              <a:lnSpc>
                <a:spcPts val="1463"/>
              </a:lnSpc>
            </a:pPr>
            <a:r>
              <a:rPr sz="1000" b="0" i="0" lang="he-IL">
                <a:solidFill>
                  <a:srgbClr val="F8F8F8"/>
                </a:solidFill>
                <a:latin typeface="Rubik"/>
                <a:cs typeface="Rubik"/>
                <a:ea typeface="Rubik"/>
              </a:rPr>
              <a:t>שאלה 7</a:t>
            </a:r>
          </a:p>
          <a:p>
            <a:pPr algn="r" rtl="1">
              <a:lnSpc>
                <a:spcPts val="1463"/>
              </a:lnSpc>
            </a:pPr>
            <a:r>
              <a:rPr sz="1000" b="0" i="0" lang="he-IL">
                <a:solidFill>
                  <a:srgbClr val="F8F8F8"/>
                </a:solidFill>
                <a:latin typeface="Rubik"/>
                <a:cs typeface="Rubik"/>
                <a:ea typeface="Rubik"/>
              </a:rPr>
              <a:t>סעיף א'</a:t>
            </a:r>
          </a:p>
          <a:p>
            <a:pPr algn="r" rtl="1">
              <a:lnSpc>
                <a:spcPts val="1463"/>
              </a:lnSpc>
            </a:pPr>
            <a:r>
              <a:rPr sz="1000" b="0" i="0" lang="he-IL">
                <a:solidFill>
                  <a:srgbClr val="F8F8F8"/>
                </a:solidFill>
                <a:latin typeface="Rubik"/>
                <a:cs typeface="Rubik"/>
                <a:ea typeface="Rubik"/>
              </a:rPr>
              <a:t>(1) בפרק ג' פסוקים א'-ה' – הנערה השיגה את מבוקשה להיפגש עם אהובה. מאחר והיא יצאה לחפש אותו ברחבי העיר בעקשנות ובהתמדה, עד שהיא הצליחה למצוא אותו. לביסוס: "אקומה נא ואסובבה בעיר בשוקים וברחובות אבקשה את שאהבה נפשי...". או: "מצאוני השומרים בעיר את שאהבה נפשי ראיתם...". או: "עד שמצאתי את שאהבה נפשי אחזתיו ולא ארפנו" – ברגע שהנערה הצליחה למצוא את אהובה, היא לא מרפה ממנו.</a:t>
            </a:r>
          </a:p>
          <a:p>
            <a:pPr algn="r" rtl="1">
              <a:lnSpc>
                <a:spcPts val="1463"/>
              </a:lnSpc>
            </a:pPr>
            <a:r>
              <a:rPr sz="1000" b="0" i="0" lang="he-IL">
                <a:solidFill>
                  <a:srgbClr val="F8F8F8"/>
                </a:solidFill>
                <a:latin typeface="Rubik"/>
                <a:cs typeface="Rubik"/>
                <a:ea typeface="Rubik"/>
              </a:rPr>
              <a:t>בפרק ה' פסוקים ב'-ח' – הנערה לא מצליחה להשיג את מבוקשה, היא איננה מצליחה להיפגש עם אהובה. מאחר והיא מתחמקת מלענות לו ומתמהמהת עד שהיא פותחת את דלת ביתה, אהובה כבר איננו. לביסוס: "...דודִי דופק פתחי לי אחותי רעייתי... פשטתי את כותנתי איככה אלבשנה... קמתי אני לפתוח לדודי... ודודי חמק עבר".</a:t>
            </a:r>
          </a:p>
          <a:p>
            <a:pPr algn="r" rtl="1">
              <a:lnSpc>
                <a:spcPts val="1463"/>
              </a:lnSpc>
            </a:pPr>
            <a:r>
              <a:rPr sz="1000" b="0" i="0" lang="he-IL">
                <a:solidFill>
                  <a:srgbClr val="F8F8F8"/>
                </a:solidFill>
                <a:latin typeface="Rubik"/>
                <a:cs typeface="Rubik"/>
                <a:ea typeface="Rubik"/>
              </a:rPr>
              <a:t>הנערה בפרק ג', נחושה בחיפושיה ואין בה התלבטות, לעומת הנערה בפרק ה' הנוהגת בצורה מהססת ולא החלטית.</a:t>
            </a:r>
          </a:p>
          <a:p>
            <a:pPr algn="r" rtl="1">
              <a:lnSpc>
                <a:spcPts val="1463"/>
              </a:lnSpc>
            </a:pPr>
            <a:r>
              <a:rPr sz="1000" b="0" i="0" lang="he-IL">
                <a:solidFill>
                  <a:srgbClr val="F8F8F8"/>
                </a:solidFill>
                <a:latin typeface="Rubik"/>
                <a:cs typeface="Rubik"/>
                <a:ea typeface="Rubik"/>
              </a:rPr>
              <a:t>(2) דברי הדוד לנערה, הם דברי פיתוי. היא שוכבת במיטתה והוא קורא אליה מבעד לדלת ביתה, שתפתח לו את הדלת. הדבר עלול לעורר בנערה מצוקה, זו התנהגות שאינה מקובלת שנער יבוא בלילה אל ביתה של נערה, יש בזה לצאת כנגד המוסכמות המקובלות. אם היא תיענה לפיתוי, היא תיענש בצורה חמורה מאוד על ידי בני משפחתה.</a:t>
            </a:r>
          </a:p>
          <a:p>
            <a:pPr algn="r" rtl="1">
              <a:lnSpc>
                <a:spcPts val="1463"/>
              </a:lnSpc>
            </a:pPr>
            <a:r>
              <a:rPr sz="1000" b="0" i="0" lang="he-IL">
                <a:solidFill>
                  <a:srgbClr val="F8F8F8"/>
                </a:solidFill>
                <a:latin typeface="Rubik"/>
                <a:cs typeface="Rubik"/>
                <a:ea typeface="Rubik"/>
              </a:rPr>
              <a:t>או: הדוד פונה אל הנערה בדברי פיתוי וכשהיא סוף סוף מעיזה ופותחת לפניו את דלת ביתה, הוא נעלם ואיננו. הדבר גורם מצוקה לנערה, שהעזה לפרוץ את המוסכמות המקובלות, אך אהובה כבר איננו.</a:t>
            </a:r>
          </a:p>
          <a:p>
            <a:pPr algn="r" rtl="1">
              <a:lnSpc>
                <a:spcPts val="1463"/>
              </a:lnSpc>
            </a:pPr>
            <a:r>
              <a:rPr sz="1000" b="0" i="0" lang="he-IL">
                <a:solidFill>
                  <a:srgbClr val="F8F8F8"/>
                </a:solidFill>
                <a:latin typeface="Rubik"/>
                <a:cs typeface="Rubik"/>
                <a:ea typeface="Rubik"/>
              </a:rPr>
              <a:t>סעיף ב'</a:t>
            </a:r>
          </a:p>
          <a:p>
            <a:pPr algn="r" rtl="1">
              <a:lnSpc>
                <a:spcPts val="1463"/>
              </a:lnSpc>
            </a:pPr>
            <a:r>
              <a:rPr sz="1000" b="0" i="0" lang="he-IL">
                <a:solidFill>
                  <a:srgbClr val="F8F8F8"/>
                </a:solidFill>
                <a:latin typeface="Rubik"/>
                <a:cs typeface="Rubik"/>
                <a:ea typeface="Rubik"/>
              </a:rPr>
              <a:t>האם הגישה של הנערה בנוגע לאהבה ולמימושה באה לידי ביטוי גם בשבועה שהיא השביעה את בנות ירושלים (על התלמיד לבחור באחת מהנערות בפרקים):</a:t>
            </a:r>
          </a:p>
          <a:p>
            <a:pPr algn="r" rtl="1">
              <a:lnSpc>
                <a:spcPts val="1463"/>
              </a:lnSpc>
            </a:pPr>
            <a:r>
              <a:rPr sz="1000" b="0" i="0" lang="he-IL">
                <a:solidFill>
                  <a:srgbClr val="F8F8F8"/>
                </a:solidFill>
                <a:latin typeface="Rubik"/>
                <a:cs typeface="Rubik"/>
                <a:ea typeface="Rubik"/>
              </a:rPr>
              <a:t>הנערה בפרק ג' – הגישה שלה בנוגע לאהבה ולמימושה, היא הבאת אהובה אל בית אימה מבלי להרפות ממנו. היא לוקחת את אהובה אל חדרה. גישתה ישירה ולא מהססת. דבר זה לא בא לידי ביטוי בשבועתה לבנות ירושלים כי היא מבקשת מהן שלא להאיץ באהבה, אלא להניח לה להתעורר לבד. זה מנוגד למעשיה, היא לוקחת את אהובה אליה ונראה שהיא אינה מחכה למימוש אהבתם, אלא מאיצה בזאת לקחת.</a:t>
            </a:r>
          </a:p>
          <a:p>
            <a:pPr algn="r" rtl="1">
              <a:lnSpc>
                <a:spcPts val="1463"/>
              </a:lnSpc>
            </a:pPr>
            <a:r>
              <a:rPr sz="1000" b="0" i="0" lang="he-IL">
                <a:solidFill>
                  <a:srgbClr val="F8F8F8"/>
                </a:solidFill>
                <a:latin typeface="Rubik"/>
                <a:cs typeface="Rubik"/>
                <a:ea typeface="Rubik"/>
              </a:rPr>
              <a:t>הנערה בפרק ה' – הגישה של הנערה בנוגע לאהבה ולמימושה, אינה החלטית ויש בה מן הספק. היא מיטלטלת בין כמיהתה לאהובה לבין מימוש אהבתם (לכן, מהססת לפתוח את דלת ביתם). זה בא לידי ביטוי בשבועה שהיא משביעה את בנות ירושלים, למסור לאהובה שהיא "חולת אהבה" – המחלה/האהבה מבלבלת אותה. זה תואם את גישתה והתנהגותה הלא החלטית.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(2/2)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1389"/>
              </a:lnSpc>
            </a:pPr>
            <a:r>
              <a:rPr sz="950" b="0" i="0" lang="he-IL">
                <a:solidFill>
                  <a:srgbClr val="F8F8F8"/>
                </a:solidFill>
                <a:latin typeface="Rubik"/>
                <a:cs typeface="Rubik"/>
                <a:ea typeface="Rubik"/>
              </a:rPr>
              <a:t>תיתכנה תשובות מנוסחות אחרת.</a:t>
            </a:r>
          </a:p>
          <a:p>
            <a:pPr algn="r" rtl="1">
              <a:lnSpc>
                <a:spcPts val="1389"/>
              </a:lnSpc>
            </a:pPr>
            <a:r>
              <a:rPr sz="950" b="0" i="0" lang="he-IL">
                <a:solidFill>
                  <a:srgbClr val="F8F8F8"/>
                </a:solidFill>
                <a:latin typeface="Rubik"/>
                <a:cs typeface="Rubik"/>
                <a:ea typeface="Rubik"/>
              </a:rPr>
              <a:t>להלן תמלול הטקסט מהתמונה (המהווה פתרון לשאלה 7 בבחינת הבגרות בתנ"ך, העוסקת בהשוואה בין התנהגות הנערה בפרק ג' לבין התנהגותה בפרק ה' בספר שיר השירים):</a:t>
            </a:r>
          </a:p>
          <a:p>
            <a:pPr algn="r" rtl="1">
              <a:lnSpc>
                <a:spcPts val="1389"/>
              </a:lnSpc>
            </a:pPr>
            <a:r>
              <a:rPr sz="950" b="0" i="0" lang="he-IL">
                <a:solidFill>
                  <a:srgbClr val="F8F8F8"/>
                </a:solidFill>
                <a:latin typeface="Rubik"/>
                <a:cs typeface="Rubik"/>
                <a:ea typeface="Rubik"/>
              </a:rPr>
              <a:t>שאלה 7</a:t>
            </a:r>
          </a:p>
          <a:p>
            <a:pPr algn="r" rtl="1">
              <a:lnSpc>
                <a:spcPts val="1389"/>
              </a:lnSpc>
            </a:pPr>
            <a:r>
              <a:rPr sz="950" b="0" i="0" lang="he-IL">
                <a:solidFill>
                  <a:srgbClr val="F8F8F8"/>
                </a:solidFill>
                <a:latin typeface="Rubik"/>
                <a:cs typeface="Rubik"/>
                <a:ea typeface="Rubik"/>
              </a:rPr>
              <a:t>סעיף א'</a:t>
            </a:r>
          </a:p>
          <a:p>
            <a:pPr algn="r" rtl="1">
              <a:lnSpc>
                <a:spcPts val="1389"/>
              </a:lnSpc>
            </a:pPr>
            <a:r>
              <a:rPr sz="950" b="0" i="0" lang="he-IL">
                <a:solidFill>
                  <a:srgbClr val="F8F8F8"/>
                </a:solidFill>
                <a:latin typeface="Rubik"/>
                <a:cs typeface="Rubik"/>
                <a:ea typeface="Rubik"/>
              </a:rPr>
              <a:t>(1) בפרק ג' פסוקים א'-ה' – הנערה השיגה את מבוקשה להיפגש עם אהובה. מאחר והיא יצאה לחפש אותו ברחבי העיר בעקשנות ובהתמדה, עד שהיא הצליחה למצוא אותו. לביסוס: "אקומה נא ואסובבה בעיר בשוקים וברחובות אבקשה את שאהבה נפשי...". או: "מצאוני השומרים בעיר את שאהבה נפשי ראיתם...". או: "עד שמצאתי את שאהבה נפשי אחזתיו ולא ארפנו" – ברגע שהנערה הצליחה למצוא את אהובה, היא לא מרפה ממנו.</a:t>
            </a:r>
          </a:p>
          <a:p>
            <a:pPr algn="r" rtl="1">
              <a:lnSpc>
                <a:spcPts val="1389"/>
              </a:lnSpc>
            </a:pPr>
            <a:r>
              <a:rPr sz="950" b="0" i="0" lang="he-IL">
                <a:solidFill>
                  <a:srgbClr val="F8F8F8"/>
                </a:solidFill>
                <a:latin typeface="Rubik"/>
                <a:cs typeface="Rubik"/>
                <a:ea typeface="Rubik"/>
              </a:rPr>
              <a:t>בפרק ה' פסוקים ב'-ח' – הנערה לא מצליחה להשיג את מבוקשה, היא איננה מצליחה להיפגש עם אהובה. מאחר והיא מתחמקת מלענות לו ומתמהמהת עד שהיא פותחת את דלת ביתה, אהובה כבר איננו. לביסוס: "...דּוֹדִי דוֹפֵק פִּתְחִי לִי אֲחֹתִי רַעְיָתִי... פָּשַׁטְתִּי אֶת כֻּתָּנְתִּי אֵיכָכָה אֶלְבָּשֶׁנָּה... קַמְתִּי אֲנִי לִפְתֹּחַ לְדוֹדִי... וְדוֹדִי חָמַק עָבָר".</a:t>
            </a:r>
          </a:p>
          <a:p>
            <a:pPr algn="r" rtl="1">
              <a:lnSpc>
                <a:spcPts val="1389"/>
              </a:lnSpc>
            </a:pPr>
            <a:r>
              <a:rPr sz="950" b="0" i="0" lang="he-IL">
                <a:solidFill>
                  <a:srgbClr val="F8F8F8"/>
                </a:solidFill>
                <a:latin typeface="Rubik"/>
                <a:cs typeface="Rubik"/>
                <a:ea typeface="Rubik"/>
              </a:rPr>
              <a:t>הנערה בפרק ג', נחושה בחיפושיה ואין בה התלבטות, לעומת הנערה בפרק ה' הנוהגת בצורה מהססת ולא החלטית.</a:t>
            </a:r>
          </a:p>
          <a:p>
            <a:pPr algn="r" rtl="1">
              <a:lnSpc>
                <a:spcPts val="1389"/>
              </a:lnSpc>
            </a:pPr>
            <a:r>
              <a:rPr sz="950" b="0" i="0" lang="he-IL">
                <a:solidFill>
                  <a:srgbClr val="F8F8F8"/>
                </a:solidFill>
                <a:latin typeface="Rubik"/>
                <a:cs typeface="Rubik"/>
                <a:ea typeface="Rubik"/>
              </a:rPr>
              <a:t>(2) דברי הדוד לנערה, הם דברי פיתוי. היא שוכבת במיטתה והוא קורא אליה מבעד לדלת ביתה, שתפתח לו את הדלת. הדבר עלול לעורר בנערה מצוקה, זו התנהגות שאינה מקובלת שנער יבוא בלילה אל ביתה של נערה, יש בזה לצאת כנגד המוסכמות המקובלות. אם היא תיענה לפיתוי, היא תיענש בצורה חמורה מאוד על ידי בני משפחתה.</a:t>
            </a:r>
          </a:p>
          <a:p>
            <a:pPr algn="r" rtl="1">
              <a:lnSpc>
                <a:spcPts val="1389"/>
              </a:lnSpc>
            </a:pPr>
            <a:r>
              <a:rPr sz="950" b="0" i="0" lang="he-IL">
                <a:solidFill>
                  <a:srgbClr val="F8F8F8"/>
                </a:solidFill>
                <a:latin typeface="Rubik"/>
                <a:cs typeface="Rubik"/>
                <a:ea typeface="Rubik"/>
              </a:rPr>
              <a:t>או: הדוד פונה אל הנערה בדברי פיתוי וכשהיא סוף סוף מעיזה ופותחת לפניו את דלת ביתה, הוא נעלם ואיננו. הדבר גורם מצוקה לנערה, שהעזה לפרוץ את המוסכמות המקובלות, אך אהובה כבר איננו.</a:t>
            </a:r>
          </a:p>
          <a:p>
            <a:pPr algn="r" rtl="1">
              <a:lnSpc>
                <a:spcPts val="1389"/>
              </a:lnSpc>
            </a:pPr>
            <a:r>
              <a:rPr sz="950" b="0" i="0" lang="he-IL">
                <a:solidFill>
                  <a:srgbClr val="F8F8F8"/>
                </a:solidFill>
                <a:latin typeface="Rubik"/>
                <a:cs typeface="Rubik"/>
                <a:ea typeface="Rubik"/>
              </a:rPr>
              <a:t>סעיף ב'</a:t>
            </a:r>
          </a:p>
          <a:p>
            <a:pPr algn="r" rtl="1">
              <a:lnSpc>
                <a:spcPts val="1389"/>
              </a:lnSpc>
            </a:pPr>
            <a:r>
              <a:rPr sz="950" b="0" i="0" lang="he-IL">
                <a:solidFill>
                  <a:srgbClr val="F8F8F8"/>
                </a:solidFill>
                <a:latin typeface="Rubik"/>
                <a:cs typeface="Rubik"/>
                <a:ea typeface="Rubik"/>
              </a:rPr>
              <a:t>האם הגישה של הנערה בנוגע לאהבה ולמימושה באה לידי ביטוי גם בשבועה שהיא השביעה את בנות ירושלים (על התלמיד לבחור באחת מהנערות בפרקים):</a:t>
            </a:r>
          </a:p>
          <a:p>
            <a:pPr algn="r" rtl="1">
              <a:lnSpc>
                <a:spcPts val="1389"/>
              </a:lnSpc>
            </a:pPr>
            <a:r>
              <a:rPr sz="950" b="0" i="0" lang="he-IL">
                <a:solidFill>
                  <a:srgbClr val="F8F8F8"/>
                </a:solidFill>
                <a:latin typeface="Rubik"/>
                <a:cs typeface="Rubik"/>
                <a:ea typeface="Rubik"/>
              </a:rPr>
              <a:t>הנערה בפרק ג' – הגישה שלה בנוגע לאהבה ולמימושה, היא הבאת אהובה אל בית אימה מבלי להרפות ממנו. היא לוקחת את אהובה אל חדרה. גישתה ישירה ולא מהססת. דבר זה לא בא לידי ביטוי בשבועתה לבנות ירושלים כי היא מבקשת מהן שלא להאיץ באהבה, אלא להניח לה להתעורר לבד. זה מנוגד למעשיה, היא לוקחת את אהובה אליה ונראה שהיא אינה מחכה למימוש אהבתם, אלא מאיצה בזאת לקחת.</a:t>
            </a:r>
          </a:p>
          <a:p>
            <a:pPr algn="r" rtl="1">
              <a:lnSpc>
                <a:spcPts val="1389"/>
              </a:lnSpc>
            </a:pPr>
            <a:r>
              <a:rPr sz="950" b="0" i="0" lang="he-IL">
                <a:solidFill>
                  <a:srgbClr val="F8F8F8"/>
                </a:solidFill>
                <a:latin typeface="Rubik"/>
                <a:cs typeface="Rubik"/>
                <a:ea typeface="Rubik"/>
              </a:rPr>
              <a:t>הנערה בפרק ה' – הגישה של הנערה בנוגע לאהבה ולמימושה, אינה החלטית ויש בה מן הספק. היא מיטלטלת בין כמיהתה לאהובה לבין מימוש אהבתם (לכן, מהססת לפתוח את דלת ביתם). זה בא לידי ביטוי בשבועה שהיא משביעה את בנות ירושלים, למסור לאהובה שהיא "חולת אהבה" – המחלה/האהבה מבלבלת אותה. זה תואם את גישתה והתנהגותה הלא החלטית.</a:t>
            </a:r>
          </a:p>
          <a:p>
            <a:pPr algn="r" rtl="1">
              <a:lnSpc>
                <a:spcPts val="1389"/>
              </a:lnSpc>
            </a:pPr>
            <a:r>
              <a:rPr sz="950" b="0" i="0" lang="he-IL">
                <a:solidFill>
                  <a:srgbClr val="F8F8F8"/>
                </a:solidFill>
                <a:latin typeface="Rubik"/>
                <a:cs typeface="Rubik"/>
                <a:ea typeface="Rubik"/>
              </a:rPr>
              <a:t>תיתכנה תשובות המנוסחות אחרת.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הבאה מן המדבר – שאלון 1262</dc:title>
  <dc:subject/>
  <dc:creator/>
  <cp:keywords/>
  <dc:description/>
  <cp:lastModifiedBy/>
  <cp:revision>1</cp:revision>
  <dcterms:created xsi:type="dcterms:W3CDTF">2013-01-27T09:14:16Z</dcterms:created>
  <dcterms:modified xsi:type="dcterms:W3CDTF">2013-01-27T09:15:58Z</dcterms:modified>
  <cp:category/>
</cp:coreProperties>
</file>