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44716" y="952500"/>
            <a:ext cx="2079061" cy="444500"/>
          </a:xfrm>
          <a:prstGeom prst="rect">
            <a:avLst/>
          </a:prstGeom>
          <a:noFill/>
        </p:spPr>
        <p:txBody>
          <a:bodyPr wrap="square" lIns="0" rIns="0" tIns="0" bIns="0" anchor="t"/>
          <a:lstStyle/>
          <a:p>
            <a:pPr algn="r" rtl="1">
              <a:lnSpc>
                <a:spcPts val="3500"/>
              </a:lnSpc>
            </a:pPr>
            <a:r>
              <a:rPr sz="2400" b="1" i="0" lang="he-IL">
                <a:solidFill>
                  <a:srgbClr val="E63946"/>
                </a:solidFill>
                <a:latin typeface="Assistant"/>
                <a:cs typeface="Assistant"/>
                <a:ea typeface="Assistant"/>
              </a:rPr>
              <a:t>שיר השירים ח׳</a:t>
            </a:r>
          </a:p>
        </p:txBody>
      </p:sp>
      <p:sp>
        <p:nvSpPr>
          <p:cNvPr id="4" name="TextBox 3"/>
          <p:cNvSpPr txBox="1"/>
          <p:nvPr/>
        </p:nvSpPr>
        <p:spPr>
          <a:xfrm>
            <a:off x="5950585" y="1397000"/>
            <a:ext cx="5624830" cy="3302000"/>
          </a:xfrm>
          <a:prstGeom prst="rect">
            <a:avLst/>
          </a:prstGeom>
          <a:noFill/>
        </p:spPr>
        <p:txBody>
          <a:bodyPr wrap="square" lIns="0" rIns="0" tIns="0" bIns="0" anchor="ctr"/>
          <a:lstStyle/>
          <a:p>
            <a:pPr algn="r" rtl="1">
              <a:lnSpc>
                <a:spcPts val="8100"/>
              </a:lnSpc>
            </a:pPr>
            <a:r>
              <a:rPr sz="7500" b="1" i="0" lang="he-IL">
                <a:solidFill>
                  <a:srgbClr val="141414"/>
                </a:solidFill>
                <a:latin typeface="Frank Ruhl Libre"/>
                <a:cs typeface="Frank Ruhl Libre"/>
                <a:ea typeface="Frank Ruhl Libre"/>
              </a:rPr>
              <a:t>אהבה עזה כמוות</a:t>
            </a:r>
          </a:p>
        </p:txBody>
      </p:sp>
      <p:sp>
        <p:nvSpPr>
          <p:cNvPr id="5" name="TextBox 4"/>
          <p:cNvSpPr txBox="1"/>
          <p:nvPr/>
        </p:nvSpPr>
        <p:spPr>
          <a:xfrm>
            <a:off x="5950585" y="4699000"/>
            <a:ext cx="5624830" cy="406400"/>
          </a:xfrm>
          <a:prstGeom prst="rect">
            <a:avLst/>
          </a:prstGeom>
          <a:noFill/>
        </p:spPr>
        <p:txBody>
          <a:bodyPr wrap="square" lIns="0" rIns="0" tIns="0" bIns="0" anchor="t"/>
          <a:lstStyle/>
          <a:p>
            <a:pPr algn="r" rtl="1">
              <a:lnSpc>
                <a:spcPts val="3200"/>
              </a:lnSpc>
            </a:pPr>
            <a:r>
              <a:rPr sz="2000" b="1" i="0" lang="he-IL">
                <a:solidFill>
                  <a:srgbClr val="141414"/>
                </a:solidFill>
                <a:latin typeface="Assistant"/>
                <a:cs typeface="Assistant"/>
                <a:ea typeface="Assistant"/>
              </a:rPr>
              <a:t>שאלון 1262 · שיר השירים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813653" y="444500"/>
            <a:ext cx="641746"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פתיחה</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מטרות השיעור</a:t>
            </a:r>
          </a:p>
        </p:txBody>
      </p:sp>
      <p:sp>
        <p:nvSpPr>
          <p:cNvPr id="5" name="TextBox 4"/>
          <p:cNvSpPr txBox="1"/>
          <p:nvPr/>
        </p:nvSpPr>
        <p:spPr>
          <a:xfrm>
            <a:off x="10579100" y="18351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1</a:t>
            </a:r>
          </a:p>
        </p:txBody>
      </p:sp>
      <p:sp>
        <p:nvSpPr>
          <p:cNvPr id="6" name="TextBox 5"/>
          <p:cNvSpPr txBox="1"/>
          <p:nvPr/>
        </p:nvSpPr>
        <p:spPr>
          <a:xfrm>
            <a:off x="4613846" y="17399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נכיר את הסיפור «אהבה עזה כמוות» (שיר השירים ח׳) ואת הדמויות בו</a:t>
            </a:r>
          </a:p>
        </p:txBody>
      </p:sp>
      <p:sp>
        <p:nvSpPr>
          <p:cNvPr id="7" name="TextBox 6"/>
          <p:cNvSpPr txBox="1"/>
          <p:nvPr/>
        </p:nvSpPr>
        <p:spPr>
          <a:xfrm>
            <a:off x="10579100" y="30035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2</a:t>
            </a:r>
          </a:p>
        </p:txBody>
      </p:sp>
      <p:sp>
        <p:nvSpPr>
          <p:cNvPr id="8" name="TextBox 7"/>
          <p:cNvSpPr txBox="1"/>
          <p:nvPr/>
        </p:nvSpPr>
        <p:spPr>
          <a:xfrm>
            <a:off x="4613846" y="29083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נבחן כיצד הסיפור מבטא את התמה «שיר השירים»</a:t>
            </a:r>
          </a:p>
        </p:txBody>
      </p:sp>
      <p:sp>
        <p:nvSpPr>
          <p:cNvPr id="9" name="TextBox 8"/>
          <p:cNvSpPr txBox="1"/>
          <p:nvPr/>
        </p:nvSpPr>
        <p:spPr>
          <a:xfrm>
            <a:off x="10579100" y="41719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3</a:t>
            </a:r>
          </a:p>
        </p:txBody>
      </p:sp>
      <p:sp>
        <p:nvSpPr>
          <p:cNvPr id="10" name="TextBox 9"/>
          <p:cNvSpPr txBox="1"/>
          <p:nvPr/>
        </p:nvSpPr>
        <p:spPr>
          <a:xfrm>
            <a:off x="4613846" y="40767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נקרא פסוקי מפתח ונעמיק בפירוש רש"י ומלבי"ם</a:t>
            </a:r>
          </a:p>
        </p:txBody>
      </p:sp>
      <p:sp>
        <p:nvSpPr>
          <p:cNvPr id="11" name="TextBox 10"/>
          <p:cNvSpPr txBox="1"/>
          <p:nvPr/>
        </p:nvSpPr>
        <p:spPr>
          <a:xfrm>
            <a:off x="10579100" y="53403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4</a:t>
            </a:r>
          </a:p>
        </p:txBody>
      </p:sp>
      <p:sp>
        <p:nvSpPr>
          <p:cNvPr id="12" name="TextBox 11"/>
          <p:cNvSpPr txBox="1"/>
          <p:nvPr/>
        </p:nvSpPr>
        <p:spPr>
          <a:xfrm>
            <a:off x="4613846" y="52451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1032331" y="444500"/>
            <a:ext cx="42306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רקע</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הדמויות בסיפור</a:t>
            </a:r>
          </a:p>
        </p:txBody>
      </p:sp>
      <p:sp>
        <p:nvSpPr>
          <p:cNvPr id="5" name="TextBox 4"/>
          <p:cNvSpPr txBox="1"/>
          <p:nvPr/>
        </p:nvSpPr>
        <p:spPr>
          <a:xfrm>
            <a:off x="6393624" y="1968500"/>
            <a:ext cx="4853051" cy="482600"/>
          </a:xfrm>
          <a:prstGeom prst="rect">
            <a:avLst/>
          </a:prstGeom>
          <a:noFill/>
        </p:spPr>
        <p:txBody>
          <a:bodyPr wrap="square" lIns="0" rIns="0" tIns="0" bIns="0" anchor="t"/>
          <a:lstStyle/>
          <a:p>
            <a:pPr algn="r" rtl="1">
              <a:lnSpc>
                <a:spcPts val="3800"/>
              </a:lnSpc>
            </a:pPr>
            <a:r>
              <a:rPr sz="2800" b="1" i="0" lang="he-IL">
                <a:solidFill>
                  <a:srgbClr val="141414"/>
                </a:solidFill>
                <a:latin typeface="Frank Ruhl Libre"/>
                <a:cs typeface="Frank Ruhl Libre"/>
                <a:ea typeface="Frank Ruhl Libre"/>
              </a:rPr>
              <a:t>שלמה</a:t>
            </a:r>
          </a:p>
        </p:txBody>
      </p:sp>
      <p:sp>
        <p:nvSpPr>
          <p:cNvPr id="6" name="TextBox 5"/>
          <p:cNvSpPr txBox="1"/>
          <p:nvPr/>
        </p:nvSpPr>
        <p:spPr>
          <a:xfrm>
            <a:off x="6393624" y="2527300"/>
            <a:ext cx="4853051" cy="3568700"/>
          </a:xfrm>
          <a:prstGeom prst="rect">
            <a:avLst/>
          </a:prstGeom>
          <a:noFill/>
        </p:spPr>
        <p:txBody>
          <a:bodyPr wrap="square" lIns="0" rIns="0" tIns="0" bIns="0" anchor="t"/>
          <a:lstStyle/>
          <a:p>
            <a:pPr algn="r" rtl="1">
              <a:lnSpc>
                <a:spcPts val="2565"/>
              </a:lnSpc>
            </a:pPr>
            <a:r>
              <a:rPr sz="1900" b="0" i="0" lang="he-IL">
                <a:solidFill>
                  <a:srgbClr val="141414"/>
                </a:solidFill>
                <a:latin typeface="Assistant"/>
                <a:cs typeface="Assistant"/>
                <a:ea typeface="Assistant"/>
              </a:rPr>
              <a:t>אחות קטנה, כרם שלמה והסיום.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1032331" y="444500"/>
            <a:ext cx="42306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רקע</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רצף האירועים</a:t>
            </a:r>
          </a:p>
        </p:txBody>
      </p:sp>
      <p:sp>
        <p:nvSpPr>
          <p:cNvPr id="5" name="TextBox 4"/>
          <p:cNvSpPr txBox="1"/>
          <p:nvPr/>
        </p:nvSpPr>
        <p:spPr>
          <a:xfrm>
            <a:off x="9910762" y="1917700"/>
            <a:ext cx="533400" cy="482600"/>
          </a:xfrm>
          <a:prstGeom prst="rect">
            <a:avLst/>
          </a:prstGeom>
          <a:noFill/>
        </p:spPr>
        <p:txBody>
          <a:bodyPr wrap="square" lIns="0" rIns="0" tIns="0" bIns="0" anchor="t"/>
          <a:lstStyle/>
          <a:p>
            <a:pPr algn="ctr" rtl="1">
              <a:lnSpc>
                <a:spcPts val="3800"/>
              </a:lnSpc>
            </a:pPr>
            <a:r>
              <a:rPr sz="2900" b="1" i="0" lang="he-IL">
                <a:solidFill>
                  <a:srgbClr val="E63946"/>
                </a:solidFill>
                <a:latin typeface="Frank Ruhl Libre"/>
                <a:cs typeface="Frank Ruhl Libre"/>
                <a:ea typeface="Frank Ruhl Libre"/>
              </a:rPr>
              <a:t>1</a:t>
            </a:r>
          </a:p>
        </p:txBody>
      </p:sp>
      <p:sp>
        <p:nvSpPr>
          <p:cNvPr id="6" name="TextBox 5"/>
          <p:cNvSpPr txBox="1"/>
          <p:nvPr/>
        </p:nvSpPr>
        <p:spPr>
          <a:xfrm>
            <a:off x="9057401" y="2476500"/>
            <a:ext cx="2240121" cy="1257300"/>
          </a:xfrm>
          <a:prstGeom prst="rect">
            <a:avLst/>
          </a:prstGeom>
          <a:noFill/>
        </p:spPr>
        <p:txBody>
          <a:bodyPr wrap="square" lIns="0" rIns="0" tIns="0" bIns="0" anchor="t"/>
          <a:lstStyle/>
          <a:p>
            <a:pPr algn="ctr" rtl="1">
              <a:lnSpc>
                <a:spcPts val="2340"/>
              </a:lnSpc>
            </a:pPr>
            <a:r>
              <a:rPr sz="1800" b="0" i="0" lang="he-IL">
                <a:solidFill>
                  <a:srgbClr val="141414"/>
                </a:solidFill>
                <a:latin typeface="Assistant"/>
                <a:cs typeface="Assistant"/>
                <a:ea typeface="Assistant"/>
              </a:rPr>
              <a:t>פסוקים א׳–ה׳ (פסוקים א׳–ה׳)</a:t>
            </a:r>
          </a:p>
        </p:txBody>
      </p:sp>
      <p:sp>
        <p:nvSpPr>
          <p:cNvPr id="7" name="TextBox 6"/>
          <p:cNvSpPr txBox="1"/>
          <p:nvPr/>
        </p:nvSpPr>
        <p:spPr>
          <a:xfrm>
            <a:off x="7189787" y="1917700"/>
            <a:ext cx="533400" cy="482600"/>
          </a:xfrm>
          <a:prstGeom prst="rect">
            <a:avLst/>
          </a:prstGeom>
          <a:noFill/>
        </p:spPr>
        <p:txBody>
          <a:bodyPr wrap="square" lIns="0" rIns="0" tIns="0" bIns="0" anchor="t"/>
          <a:lstStyle/>
          <a:p>
            <a:pPr algn="ctr" rtl="1">
              <a:lnSpc>
                <a:spcPts val="3800"/>
              </a:lnSpc>
            </a:pPr>
            <a:r>
              <a:rPr sz="2900" b="1" i="0" lang="he-IL">
                <a:solidFill>
                  <a:srgbClr val="E63946"/>
                </a:solidFill>
                <a:latin typeface="Frank Ruhl Libre"/>
                <a:cs typeface="Frank Ruhl Libre"/>
                <a:ea typeface="Frank Ruhl Libre"/>
              </a:rPr>
              <a:t>2</a:t>
            </a:r>
          </a:p>
        </p:txBody>
      </p:sp>
      <p:sp>
        <p:nvSpPr>
          <p:cNvPr id="8" name="TextBox 7"/>
          <p:cNvSpPr txBox="1"/>
          <p:nvPr/>
        </p:nvSpPr>
        <p:spPr>
          <a:xfrm>
            <a:off x="6336426" y="2476500"/>
            <a:ext cx="2240121" cy="1257300"/>
          </a:xfrm>
          <a:prstGeom prst="rect">
            <a:avLst/>
          </a:prstGeom>
          <a:noFill/>
        </p:spPr>
        <p:txBody>
          <a:bodyPr wrap="square" lIns="0" rIns="0" tIns="0" bIns="0" anchor="t"/>
          <a:lstStyle/>
          <a:p>
            <a:pPr algn="ctr" rtl="1">
              <a:lnSpc>
                <a:spcPts val="2340"/>
              </a:lnSpc>
            </a:pPr>
            <a:r>
              <a:rPr sz="1800" b="0" i="0" lang="he-IL">
                <a:solidFill>
                  <a:srgbClr val="141414"/>
                </a:solidFill>
                <a:latin typeface="Assistant"/>
                <a:cs typeface="Assistant"/>
                <a:ea typeface="Assistant"/>
              </a:rPr>
              <a:t>פסוקים ו׳–י׳ (פסוקים ו׳–י׳)</a:t>
            </a:r>
          </a:p>
        </p:txBody>
      </p:sp>
      <p:sp>
        <p:nvSpPr>
          <p:cNvPr id="9" name="TextBox 8"/>
          <p:cNvSpPr txBox="1"/>
          <p:nvPr/>
        </p:nvSpPr>
        <p:spPr>
          <a:xfrm>
            <a:off x="4468812" y="1917700"/>
            <a:ext cx="533400" cy="482600"/>
          </a:xfrm>
          <a:prstGeom prst="rect">
            <a:avLst/>
          </a:prstGeom>
          <a:noFill/>
        </p:spPr>
        <p:txBody>
          <a:bodyPr wrap="square" lIns="0" rIns="0" tIns="0" bIns="0" anchor="t"/>
          <a:lstStyle/>
          <a:p>
            <a:pPr algn="ctr" rtl="1">
              <a:lnSpc>
                <a:spcPts val="3800"/>
              </a:lnSpc>
            </a:pPr>
            <a:r>
              <a:rPr sz="2900" b="1" i="0" lang="he-IL">
                <a:solidFill>
                  <a:srgbClr val="E63946"/>
                </a:solidFill>
                <a:latin typeface="Frank Ruhl Libre"/>
                <a:cs typeface="Frank Ruhl Libre"/>
                <a:ea typeface="Frank Ruhl Libre"/>
              </a:rPr>
              <a:t>3</a:t>
            </a:r>
          </a:p>
        </p:txBody>
      </p:sp>
      <p:sp>
        <p:nvSpPr>
          <p:cNvPr id="10" name="TextBox 9"/>
          <p:cNvSpPr txBox="1"/>
          <p:nvPr/>
        </p:nvSpPr>
        <p:spPr>
          <a:xfrm>
            <a:off x="3615451" y="2476500"/>
            <a:ext cx="2240121" cy="1257300"/>
          </a:xfrm>
          <a:prstGeom prst="rect">
            <a:avLst/>
          </a:prstGeom>
          <a:noFill/>
        </p:spPr>
        <p:txBody>
          <a:bodyPr wrap="square" lIns="0" rIns="0" tIns="0" bIns="0" anchor="t"/>
          <a:lstStyle/>
          <a:p>
            <a:pPr algn="ctr" rtl="1">
              <a:lnSpc>
                <a:spcPts val="2340"/>
              </a:lnSpc>
            </a:pPr>
            <a:r>
              <a:rPr sz="1800" b="0" i="0" lang="he-IL">
                <a:solidFill>
                  <a:srgbClr val="141414"/>
                </a:solidFill>
                <a:latin typeface="Assistant"/>
                <a:cs typeface="Assistant"/>
                <a:ea typeface="Assistant"/>
              </a:rPr>
              <a:t>פסוקים י״א–י״ד (פסוקים י״א–י״ד)</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10521" y="444500"/>
            <a:ext cx="2049322"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1/4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שיר השירים ח', א'</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1" i="0" lang="he-IL">
                <a:solidFill>
                  <a:srgbClr val="E63946"/>
                </a:solidFill>
                <a:latin typeface="Frank Ruhl Libre"/>
                <a:cs typeface="Frank Ruhl Libre"/>
                <a:ea typeface="Frank Ruhl Libre"/>
              </a:rPr>
              <a:t>מִי יִתֶּנְךָ כְּאָח לִי</a:t>
            </a:r>
            <a:r>
              <a:rPr sz="4100" b="0" i="0" lang="he-IL">
                <a:solidFill>
                  <a:srgbClr val="141414"/>
                </a:solidFill>
                <a:latin typeface="Frank Ruhl Libre"/>
                <a:cs typeface="Frank Ruhl Libre"/>
                <a:ea typeface="Frank Ruhl Libre"/>
              </a:rPr>
              <a:t> יוֹנֵק שְׁדֵי אִמִּי אֶמְצָאֲךָ בַחוּץ אֶשָּׁקְךָ גַּם לֹא־יָבֻזוּ לִי</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פסוקים א׳–ה׳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01760" y="444500"/>
            <a:ext cx="205821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2/4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שיר השירים ח', ו'</a:t>
            </a:r>
          </a:p>
        </p:txBody>
      </p:sp>
      <p:sp>
        <p:nvSpPr>
          <p:cNvPr id="5" name="TextBox 4"/>
          <p:cNvSpPr txBox="1"/>
          <p:nvPr/>
        </p:nvSpPr>
        <p:spPr>
          <a:xfrm>
            <a:off x="1059815" y="2125662"/>
            <a:ext cx="10072370" cy="2733675"/>
          </a:xfrm>
          <a:prstGeom prst="rect">
            <a:avLst/>
          </a:prstGeom>
          <a:noFill/>
        </p:spPr>
        <p:txBody>
          <a:bodyPr wrap="square" lIns="0" rIns="0" tIns="0" bIns="0" anchor="t"/>
          <a:lstStyle/>
          <a:p>
            <a:pPr algn="ctr" rtl="1">
              <a:lnSpc>
                <a:spcPts val="7175"/>
              </a:lnSpc>
            </a:pPr>
            <a:r>
              <a:rPr sz="4100" b="1" i="0" lang="he-IL">
                <a:solidFill>
                  <a:srgbClr val="E63946"/>
                </a:solidFill>
                <a:latin typeface="Frank Ruhl Libre"/>
                <a:cs typeface="Frank Ruhl Libre"/>
                <a:ea typeface="Frank Ruhl Libre"/>
              </a:rPr>
              <a:t>שִׂימֵנִי כַחוֹתָם עַל־לִבֶּךָ כַּחוֹתָם</a:t>
            </a:r>
            <a:r>
              <a:rPr sz="4100" b="0" i="0" lang="he-IL">
                <a:solidFill>
                  <a:srgbClr val="141414"/>
                </a:solidFill>
                <a:latin typeface="Frank Ruhl Libre"/>
                <a:cs typeface="Frank Ruhl Libre"/>
                <a:ea typeface="Frank Ruhl Libre"/>
              </a:rPr>
              <a:t> עַל־זְרוֹעֶךָ כִּי־עַזָּה כַמָּוֶת אַהֲבָה קָשָׁה כִשְׁאוֹל קִנְאָה רְשָׁפֶיהָ רִשְׁפֵּי אֵשׁ שַׁלְהֶבֶתְיָה</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פסוקים ו׳–י׳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01760" y="444500"/>
            <a:ext cx="205821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3/4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שיר השירים ח', י"א</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1" i="0" lang="he-IL">
                <a:solidFill>
                  <a:srgbClr val="E63946"/>
                </a:solidFill>
                <a:latin typeface="Frank Ruhl Libre"/>
                <a:cs typeface="Frank Ruhl Libre"/>
                <a:ea typeface="Frank Ruhl Libre"/>
              </a:rPr>
              <a:t>כֶּרֶם הָיָה לִשְׁלֹמֹה בְּבַעַל</a:t>
            </a:r>
            <a:r>
              <a:rPr sz="4100" b="0" i="0" lang="he-IL">
                <a:solidFill>
                  <a:srgbClr val="141414"/>
                </a:solidFill>
                <a:latin typeface="Frank Ruhl Libre"/>
                <a:cs typeface="Frank Ruhl Libre"/>
                <a:ea typeface="Frank Ruhl Libre"/>
              </a:rPr>
              <a:t> הָמוֹן נָתַן אֶת־הַכֶּרֶם לַנֹּטְרִים אִישׁ יָבִא בְּפִרְיוֹ אֶלֶף כָּסֶף</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פסוקים י״א–י״ד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01760" y="444500"/>
            <a:ext cx="205821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4/4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שיר השירים ח', ה'</a:t>
            </a:r>
          </a:p>
        </p:txBody>
      </p:sp>
      <p:sp>
        <p:nvSpPr>
          <p:cNvPr id="5" name="TextBox 4"/>
          <p:cNvSpPr txBox="1"/>
          <p:nvPr/>
        </p:nvSpPr>
        <p:spPr>
          <a:xfrm>
            <a:off x="1059815" y="2125662"/>
            <a:ext cx="10072370" cy="2733675"/>
          </a:xfrm>
          <a:prstGeom prst="rect">
            <a:avLst/>
          </a:prstGeom>
          <a:noFill/>
        </p:spPr>
        <p:txBody>
          <a:bodyPr wrap="square" lIns="0" rIns="0" tIns="0" bIns="0" anchor="t"/>
          <a:lstStyle/>
          <a:p>
            <a:pPr algn="ctr" rtl="1">
              <a:lnSpc>
                <a:spcPts val="7175"/>
              </a:lnSpc>
            </a:pPr>
            <a:r>
              <a:rPr sz="4100" b="1" i="0" lang="he-IL">
                <a:solidFill>
                  <a:srgbClr val="E63946"/>
                </a:solidFill>
                <a:latin typeface="Frank Ruhl Libre"/>
                <a:cs typeface="Frank Ruhl Libre"/>
                <a:ea typeface="Frank Ruhl Libre"/>
              </a:rPr>
              <a:t>מִי זֹאת עֹלָה מִן־הַמִּדְבָּר</a:t>
            </a:r>
            <a:r>
              <a:rPr sz="4100" b="0" i="0" lang="he-IL">
                <a:solidFill>
                  <a:srgbClr val="141414"/>
                </a:solidFill>
                <a:latin typeface="Frank Ruhl Libre"/>
                <a:cs typeface="Frank Ruhl Libre"/>
                <a:ea typeface="Frank Ruhl Libre"/>
              </a:rPr>
              <a:t> מִתְרַפֶּקֶת עַל־דּוֹדָהּ תַּחַת הַתַּפּוּחַ עוֹרַרְתִּיךָ שָׁמָּה חִבְּלַתְךָ אִמֶּךָ שָׁמָּה חִבְּלָה יְלָדַתְךָ</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מתנה מן החי או מן הצומח שמביא אדם למקדש לכבוד האל.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097194" y="444500"/>
            <a:ext cx="1358205"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מילים ומושגים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ביאורי מילים</a:t>
            </a:r>
          </a:p>
        </p:txBody>
      </p:sp>
      <p:sp>
        <p:nvSpPr>
          <p:cNvPr id="5" name="TextBox 4"/>
          <p:cNvSpPr txBox="1"/>
          <p:nvPr/>
        </p:nvSpPr>
        <p:spPr>
          <a:xfrm>
            <a:off x="8145780" y="194310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שדי אמי</a:t>
            </a:r>
          </a:p>
        </p:txBody>
      </p:sp>
      <p:sp>
        <p:nvSpPr>
          <p:cNvPr id="6" name="TextBox 5"/>
          <p:cNvSpPr txBox="1"/>
          <p:nvPr/>
        </p:nvSpPr>
        <p:spPr>
          <a:xfrm>
            <a:off x="8145780" y="241300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דדי אמי.</a:t>
            </a:r>
          </a:p>
        </p:txBody>
      </p:sp>
      <p:sp>
        <p:nvSpPr>
          <p:cNvPr id="7" name="TextBox 6"/>
          <p:cNvSpPr txBox="1"/>
          <p:nvPr/>
        </p:nvSpPr>
        <p:spPr>
          <a:xfrm>
            <a:off x="4526280" y="194310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אשקך</a:t>
            </a:r>
          </a:p>
        </p:txBody>
      </p:sp>
      <p:sp>
        <p:nvSpPr>
          <p:cNvPr id="8" name="TextBox 7"/>
          <p:cNvSpPr txBox="1"/>
          <p:nvPr/>
        </p:nvSpPr>
        <p:spPr>
          <a:xfrm>
            <a:off x="4526280" y="241300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מלשון נשיקה.</a:t>
            </a:r>
          </a:p>
        </p:txBody>
      </p:sp>
      <p:sp>
        <p:nvSpPr>
          <p:cNvPr id="9" name="TextBox 8"/>
          <p:cNvSpPr txBox="1"/>
          <p:nvPr/>
        </p:nvSpPr>
        <p:spPr>
          <a:xfrm>
            <a:off x="906780" y="194310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יבזו</a:t>
            </a:r>
          </a:p>
        </p:txBody>
      </p:sp>
      <p:sp>
        <p:nvSpPr>
          <p:cNvPr id="10" name="TextBox 9"/>
          <p:cNvSpPr txBox="1"/>
          <p:nvPr/>
        </p:nvSpPr>
        <p:spPr>
          <a:xfrm>
            <a:off x="906780" y="241300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מלשון בזיון.</a:t>
            </a:r>
          </a:p>
        </p:txBody>
      </p:sp>
      <p:sp>
        <p:nvSpPr>
          <p:cNvPr id="11" name="TextBox 10"/>
          <p:cNvSpPr txBox="1"/>
          <p:nvPr/>
        </p:nvSpPr>
        <p:spPr>
          <a:xfrm>
            <a:off x="8145780" y="432435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כחותם</a:t>
            </a:r>
          </a:p>
        </p:txBody>
      </p:sp>
      <p:sp>
        <p:nvSpPr>
          <p:cNvPr id="12" name="TextBox 11"/>
          <p:cNvSpPr txBox="1"/>
          <p:nvPr/>
        </p:nvSpPr>
        <p:spPr>
          <a:xfrm>
            <a:off x="8145780" y="479425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הוא הטבעת העשוי לחותם בו כתבים וכן חותמך ופתילך (בראשית לח יח).</a:t>
            </a:r>
          </a:p>
        </p:txBody>
      </p:sp>
      <p:sp>
        <p:nvSpPr>
          <p:cNvPr id="13" name="TextBox 12"/>
          <p:cNvSpPr txBox="1"/>
          <p:nvPr/>
        </p:nvSpPr>
        <p:spPr>
          <a:xfrm>
            <a:off x="4526280" y="432435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כשאול</a:t>
            </a:r>
          </a:p>
        </p:txBody>
      </p:sp>
      <p:sp>
        <p:nvSpPr>
          <p:cNvPr id="14" name="TextBox 13"/>
          <p:cNvSpPr txBox="1"/>
          <p:nvPr/>
        </p:nvSpPr>
        <p:spPr>
          <a:xfrm>
            <a:off x="4526280" y="479425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הוא בור הקבר.</a:t>
            </a:r>
          </a:p>
        </p:txBody>
      </p:sp>
      <p:sp>
        <p:nvSpPr>
          <p:cNvPr id="15" name="TextBox 14"/>
          <p:cNvSpPr txBox="1"/>
          <p:nvPr/>
        </p:nvSpPr>
        <p:spPr>
          <a:xfrm>
            <a:off x="906780" y="432435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רשפיה</a:t>
            </a:r>
          </a:p>
        </p:txBody>
      </p:sp>
      <p:sp>
        <p:nvSpPr>
          <p:cNvPr id="16" name="TextBox 15"/>
          <p:cNvSpPr txBox="1"/>
          <p:nvPr/>
        </p:nvSpPr>
        <p:spPr>
          <a:xfrm>
            <a:off x="906780" y="479425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ענין גחלת הבוערת וכן ומקניהם לרשפים (תהלים עח מח).</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27332" y="444500"/>
            <a:ext cx="728067"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פרשנים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רש"י</a:t>
            </a:r>
          </a:p>
        </p:txBody>
      </p:sp>
      <p:sp>
        <p:nvSpPr>
          <p:cNvPr id="5" name="TextBox 4"/>
          <p:cNvSpPr txBox="1"/>
          <p:nvPr/>
        </p:nvSpPr>
        <p:spPr>
          <a:xfrm>
            <a:off x="1064577" y="2421929"/>
            <a:ext cx="9745345" cy="304800"/>
          </a:xfrm>
          <a:prstGeom prst="rect">
            <a:avLst/>
          </a:prstGeom>
          <a:noFill/>
        </p:spPr>
        <p:txBody>
          <a:bodyPr wrap="square" lIns="0" rIns="0" tIns="0" bIns="0" anchor="t"/>
          <a:lstStyle/>
          <a:p>
            <a:pPr algn="r" rtl="1">
              <a:lnSpc>
                <a:spcPts val="2400"/>
              </a:lnSpc>
            </a:pPr>
            <a:r>
              <a:rPr sz="1700" b="1" i="0" lang="he-IL">
                <a:solidFill>
                  <a:srgbClr val="E63946"/>
                </a:solidFill>
                <a:latin typeface="Assistant"/>
                <a:cs typeface="Assistant"/>
                <a:ea typeface="Assistant"/>
              </a:rPr>
              <a:t>רש"י על שיר השירים ח', א'</a:t>
            </a:r>
          </a:p>
        </p:txBody>
      </p:sp>
      <p:sp>
        <p:nvSpPr>
          <p:cNvPr id="6" name="TextBox 5"/>
          <p:cNvSpPr txBox="1"/>
          <p:nvPr/>
        </p:nvSpPr>
        <p:spPr>
          <a:xfrm>
            <a:off x="1064577" y="2853729"/>
            <a:ext cx="9745345" cy="1137840"/>
          </a:xfrm>
          <a:prstGeom prst="rect">
            <a:avLst/>
          </a:prstGeom>
          <a:noFill/>
        </p:spPr>
        <p:txBody>
          <a:bodyPr wrap="square" lIns="0" rIns="0" tIns="0" bIns="0" anchor="t"/>
          <a:lstStyle/>
          <a:p>
            <a:pPr algn="r" rtl="1">
              <a:lnSpc>
                <a:spcPts val="4480"/>
              </a:lnSpc>
            </a:pPr>
            <a:r>
              <a:rPr sz="2800" b="1" i="0" lang="he-IL">
                <a:solidFill>
                  <a:srgbClr val="141414"/>
                </a:solidFill>
                <a:latin typeface="Frank Ruhl Libre"/>
                <a:cs typeface="Frank Ruhl Libre"/>
                <a:ea typeface="Frank Ruhl Libre"/>
              </a:rPr>
              <a:t>מִי יִתֶּנְךָ כְּאָח לִי</a:t>
            </a:r>
            <a:r>
              <a:rPr sz="2800" b="0" i="0" lang="he-IL">
                <a:solidFill>
                  <a:srgbClr val="141414"/>
                </a:solidFill>
                <a:latin typeface="Frank Ruhl Libre"/>
                <a:cs typeface="Frank Ruhl Libre"/>
                <a:ea typeface="Frank Ruhl Libre"/>
              </a:rPr>
              <a:t>. שֶׁתָּבֹא לְנַחֲמֵנִי כְּדֶרֶךְ שֶׁעָשָׂה יוֹסֵף לְאֶחָיו שֶׁגְּמָלוּהוּ רָעָה, וְנֶאֱמַר בּוֹ "וַיְנַחֵם אוֹתָם":</a:t>
            </a:r>
          </a:p>
        </p:txBody>
      </p:sp>
      <p:sp>
        <p:nvSpPr>
          <p:cNvPr id="7" name="TextBox 6"/>
          <p:cNvSpPr txBox="1"/>
          <p:nvPr/>
        </p:nvSpPr>
        <p:spPr>
          <a:xfrm>
            <a:off x="929005" y="5226050"/>
            <a:ext cx="10333990" cy="1060450"/>
          </a:xfrm>
          <a:prstGeom prst="rect">
            <a:avLst/>
          </a:prstGeom>
          <a:noFill/>
        </p:spPr>
        <p:txBody>
          <a:bodyPr wrap="square" lIns="0" rIns="0" tIns="0" bIns="0" anchor="ctr"/>
          <a:lstStyle/>
          <a:p>
            <a:pPr algn="r" rtl="1">
              <a:lnSpc>
                <a:spcPts val="2860"/>
              </a:lnSpc>
            </a:pPr>
            <a:r>
              <a:rPr sz="2200" b="1" i="0" lang="he-IL">
                <a:solidFill>
                  <a:srgbClr val="141414"/>
                </a:solidFill>
                <a:latin typeface="Assistant"/>
                <a:cs typeface="Assistant"/>
                <a:ea typeface="Assistant"/>
              </a:rPr>
              <a:t>מה מסביר רש"י על «מִי יִתֶּנְךָ כְּאָח לִי»?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27332" y="444500"/>
            <a:ext cx="728067"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פרשנים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מלבי"ם</a:t>
            </a:r>
          </a:p>
        </p:txBody>
      </p:sp>
      <p:sp>
        <p:nvSpPr>
          <p:cNvPr id="5" name="TextBox 4"/>
          <p:cNvSpPr txBox="1"/>
          <p:nvPr/>
        </p:nvSpPr>
        <p:spPr>
          <a:xfrm>
            <a:off x="1064577" y="2137469"/>
            <a:ext cx="9745345" cy="304800"/>
          </a:xfrm>
          <a:prstGeom prst="rect">
            <a:avLst/>
          </a:prstGeom>
          <a:noFill/>
        </p:spPr>
        <p:txBody>
          <a:bodyPr wrap="square" lIns="0" rIns="0" tIns="0" bIns="0" anchor="t"/>
          <a:lstStyle/>
          <a:p>
            <a:pPr algn="r" rtl="1">
              <a:lnSpc>
                <a:spcPts val="2400"/>
              </a:lnSpc>
            </a:pPr>
            <a:r>
              <a:rPr sz="1700" b="1" i="0" lang="he-IL">
                <a:solidFill>
                  <a:srgbClr val="E63946"/>
                </a:solidFill>
                <a:latin typeface="Assistant"/>
                <a:cs typeface="Assistant"/>
                <a:ea typeface="Assistant"/>
              </a:rPr>
              <a:t>מלבי"ם על שיר השירים ח', ו'</a:t>
            </a:r>
          </a:p>
        </p:txBody>
      </p:sp>
      <p:sp>
        <p:nvSpPr>
          <p:cNvPr id="6" name="TextBox 5"/>
          <p:cNvSpPr txBox="1"/>
          <p:nvPr/>
        </p:nvSpPr>
        <p:spPr>
          <a:xfrm>
            <a:off x="1064577" y="2569269"/>
            <a:ext cx="9745345" cy="1706760"/>
          </a:xfrm>
          <a:prstGeom prst="rect">
            <a:avLst/>
          </a:prstGeom>
          <a:noFill/>
        </p:spPr>
        <p:txBody>
          <a:bodyPr wrap="square" lIns="0" rIns="0" tIns="0" bIns="0" anchor="t"/>
          <a:lstStyle/>
          <a:p>
            <a:pPr algn="r" rtl="1">
              <a:lnSpc>
                <a:spcPts val="4480"/>
              </a:lnSpc>
            </a:pPr>
            <a:r>
              <a:rPr sz="2800" b="1" i="0" lang="he-IL">
                <a:solidFill>
                  <a:srgbClr val="141414"/>
                </a:solidFill>
                <a:latin typeface="Frank Ruhl Libre"/>
                <a:cs typeface="Frank Ruhl Libre"/>
                <a:ea typeface="Frank Ruhl Libre"/>
              </a:rPr>
              <a:t>משל:</a:t>
            </a:r>
            <a:r>
              <a:rPr sz="2800" b="0" i="0" lang="he-IL">
                <a:solidFill>
                  <a:srgbClr val="141414"/>
                </a:solidFill>
                <a:latin typeface="Frank Ruhl Libre"/>
                <a:cs typeface="Frank Ruhl Libre"/>
                <a:ea typeface="Frank Ruhl Libre"/>
              </a:rPr>
              <a:t>שימני. הרעיה מבקשת מדודה שישים אותה כחותם הקבוע על לבו וזרועו. להגן בעדה מחמת המלך, כי אמנם עזה כמות אהבה שמסרה נפשה בעבור אהבתו. אבל גם קשה כשאול קנאת המלך, על שעזבה אותו.</a:t>
            </a:r>
          </a:p>
        </p:txBody>
      </p:sp>
      <p:sp>
        <p:nvSpPr>
          <p:cNvPr id="7" name="TextBox 6"/>
          <p:cNvSpPr txBox="1"/>
          <p:nvPr/>
        </p:nvSpPr>
        <p:spPr>
          <a:xfrm>
            <a:off x="929005" y="5226050"/>
            <a:ext cx="10333990" cy="1060450"/>
          </a:xfrm>
          <a:prstGeom prst="rect">
            <a:avLst/>
          </a:prstGeom>
          <a:noFill/>
        </p:spPr>
        <p:txBody>
          <a:bodyPr wrap="square" lIns="0" rIns="0" tIns="0" bIns="0" anchor="ctr"/>
          <a:lstStyle/>
          <a:p>
            <a:pPr algn="r" rtl="1">
              <a:lnSpc>
                <a:spcPts val="2860"/>
              </a:lnSpc>
            </a:pPr>
            <a:r>
              <a:rPr sz="2200" b="1" i="0" lang="he-IL">
                <a:solidFill>
                  <a:srgbClr val="141414"/>
                </a:solidFill>
                <a:latin typeface="Assistant"/>
                <a:cs typeface="Assistant"/>
                <a:ea typeface="Assistant"/>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51499" y="444500"/>
            <a:ext cx="251512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שאלות הבנה ופרשנות · 1/2</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1</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900"/>
              </a:lnSpc>
            </a:pPr>
            <a:r>
              <a:rPr sz="3500" b="1" i="0" lang="he-IL">
                <a:solidFill>
                  <a:srgbClr val="141414"/>
                </a:solidFill>
                <a:latin typeface="Frank Ruhl Libre"/>
                <a:cs typeface="Frank Ruhl Libre"/>
                <a:ea typeface="Frank Ruhl Libre"/>
              </a:rPr>
              <a:t>הסבירו את המושג «קורבנות» והדגימו אותו משיר השירים ח׳.</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42737" y="444500"/>
            <a:ext cx="2524019"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שאלות הבנה ופרשנות · 2/2</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2</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900"/>
              </a:lnSpc>
            </a:pPr>
            <a:r>
              <a:rPr sz="3500" b="1" i="0" lang="he-IL">
                <a:solidFill>
                  <a:srgbClr val="141414"/>
                </a:solidFill>
                <a:latin typeface="Frank Ruhl Libre"/>
                <a:cs typeface="Frank Ruhl Libre"/>
                <a:ea typeface="Frank Ruhl Libre"/>
              </a:rPr>
              <a:t>הסבירו את המושג «מספר טיפולוגי» והדגימו אותו משיר השירים ח׳.</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449421" y="444500"/>
            <a:ext cx="100597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דיון בכיתה</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מה דעתכם?</a:t>
            </a:r>
          </a:p>
        </p:txBody>
      </p:sp>
      <p:sp>
        <p:nvSpPr>
          <p:cNvPr id="5" name="TextBox 4"/>
          <p:cNvSpPr txBox="1"/>
          <p:nvPr/>
        </p:nvSpPr>
        <p:spPr>
          <a:xfrm>
            <a:off x="4926393" y="1841500"/>
            <a:ext cx="6187313" cy="1524000"/>
          </a:xfrm>
          <a:prstGeom prst="rect">
            <a:avLst/>
          </a:prstGeom>
          <a:noFill/>
        </p:spPr>
        <p:txBody>
          <a:bodyPr wrap="square" lIns="0" rIns="0" tIns="0" bIns="0" anchor="ctr"/>
          <a:lstStyle/>
          <a:p>
            <a:pPr algn="r" rtl="1">
              <a:lnSpc>
                <a:spcPts val="3105"/>
              </a:lnSpc>
            </a:pPr>
            <a:r>
              <a:rPr sz="2300" b="0" i="0" lang="he-IL">
                <a:solidFill>
                  <a:srgbClr val="141414"/>
                </a:solidFill>
                <a:latin typeface="Frank Ruhl Libre"/>
                <a:cs typeface="Frank Ruhl Libre"/>
                <a:ea typeface="Frank Ruhl Libre"/>
              </a:rPr>
              <a:t>מה לדעתכם המסר המרכזי של שיר השירים ח׳?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890250" y="444500"/>
            <a:ext cx="565150"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סיכום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FFFFFF"/>
                </a:solidFill>
                <a:latin typeface="Frank Ruhl Libre"/>
                <a:cs typeface="Frank Ruhl Libre"/>
                <a:ea typeface="Frank Ruhl Libre"/>
              </a:rPr>
              <a:t>אהבה עזה כמוות</a:t>
            </a:r>
          </a:p>
        </p:txBody>
      </p:sp>
      <p:sp>
        <p:nvSpPr>
          <p:cNvPr id="6" name="TextBox 5"/>
          <p:cNvSpPr txBox="1"/>
          <p:nvPr/>
        </p:nvSpPr>
        <p:spPr>
          <a:xfrm>
            <a:off x="7991475" y="1828800"/>
            <a:ext cx="3270250" cy="1041400"/>
          </a:xfrm>
          <a:prstGeom prst="rect">
            <a:avLst/>
          </a:prstGeom>
          <a:noFill/>
        </p:spPr>
        <p:txBody>
          <a:bodyPr wrap="square" lIns="0" rIns="0" tIns="0" bIns="0" anchor="ctr"/>
          <a:lstStyle/>
          <a:p>
            <a:pPr algn="r" rtl="1">
              <a:lnSpc>
                <a:spcPts val="2014"/>
              </a:lnSpc>
            </a:pPr>
            <a:r>
              <a:rPr sz="1550" b="0" i="0" lang="he-IL">
                <a:solidFill>
                  <a:srgbClr val="141414"/>
                </a:solidFill>
                <a:latin typeface="Assistant"/>
                <a:cs typeface="Assistant"/>
                <a:ea typeface="Assistant"/>
              </a:rPr>
              <a:t>פסוקים א׳–ה׳</a:t>
            </a:r>
          </a:p>
        </p:txBody>
      </p:sp>
      <p:sp>
        <p:nvSpPr>
          <p:cNvPr id="7" name="TextBox 6"/>
          <p:cNvSpPr txBox="1"/>
          <p:nvPr/>
        </p:nvSpPr>
        <p:spPr>
          <a:xfrm>
            <a:off x="879475" y="1828800"/>
            <a:ext cx="3270250" cy="1041400"/>
          </a:xfrm>
          <a:prstGeom prst="rect">
            <a:avLst/>
          </a:prstGeom>
          <a:noFill/>
        </p:spPr>
        <p:txBody>
          <a:bodyPr wrap="square" lIns="0" rIns="0" tIns="0" bIns="0" anchor="ctr"/>
          <a:lstStyle/>
          <a:p>
            <a:pPr algn="r" rtl="1">
              <a:lnSpc>
                <a:spcPts val="2014"/>
              </a:lnSpc>
            </a:pPr>
            <a:r>
              <a:rPr sz="1550" b="0" i="0" lang="he-IL">
                <a:solidFill>
                  <a:srgbClr val="141414"/>
                </a:solidFill>
                <a:latin typeface="Assistant"/>
                <a:cs typeface="Assistant"/>
                <a:ea typeface="Assistant"/>
              </a:rPr>
              <a:t>פסוקים ו׳–י׳</a:t>
            </a:r>
          </a:p>
        </p:txBody>
      </p:sp>
      <p:sp>
        <p:nvSpPr>
          <p:cNvPr id="8" name="TextBox 7"/>
          <p:cNvSpPr txBox="1"/>
          <p:nvPr/>
        </p:nvSpPr>
        <p:spPr>
          <a:xfrm>
            <a:off x="7991475" y="3479800"/>
            <a:ext cx="3270250" cy="1041400"/>
          </a:xfrm>
          <a:prstGeom prst="rect">
            <a:avLst/>
          </a:prstGeom>
          <a:noFill/>
        </p:spPr>
        <p:txBody>
          <a:bodyPr wrap="square" lIns="0" rIns="0" tIns="0" bIns="0" anchor="ctr"/>
          <a:lstStyle/>
          <a:p>
            <a:pPr algn="r" rtl="1">
              <a:lnSpc>
                <a:spcPts val="2014"/>
              </a:lnSpc>
            </a:pPr>
            <a:r>
              <a:rPr sz="1550" b="0" i="0" lang="he-IL">
                <a:solidFill>
                  <a:srgbClr val="141414"/>
                </a:solidFill>
                <a:latin typeface="Assistant"/>
                <a:cs typeface="Assistant"/>
                <a:ea typeface="Assistant"/>
              </a:rPr>
              <a:t>פסוקים י״א–י״ד</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47279" y="444500"/>
            <a:ext cx="2012021"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תרגול לקראת הבגרות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141414"/>
                </a:solidFill>
                <a:latin typeface="Assistant"/>
                <a:cs typeface="Assistant"/>
                <a:ea typeface="Assistant"/>
              </a:rPr>
              <a:t>קראו שיר השירים ח׳.</a:t>
            </a:r>
          </a:p>
          <a:p>
            <a:pPr algn="r" rtl="1">
              <a:lnSpc>
                <a:spcPts val="3000"/>
              </a:lnSpc>
            </a:pPr>
            <a:r>
              <a:rPr sz="2000" b="0" i="0" lang="he-IL">
                <a:solidFill>
                  <a:srgbClr val="141414"/>
                </a:solidFill>
                <a:latin typeface="Assistant"/>
                <a:cs typeface="Assistant"/>
                <a:ea typeface="Assistant"/>
              </a:rPr>
              <a:t>א. הסבירו את המושג «קורבנות» והדגימו אותו מן הפרק.</a:t>
            </a:r>
          </a:p>
          <a:p>
            <a:pPr algn="r" rtl="1">
              <a:lnSpc>
                <a:spcPts val="3000"/>
              </a:lnSpc>
            </a:pPr>
            <a:r>
              <a:rPr sz="2000" b="0" i="0" lang="he-IL">
                <a:solidFill>
                  <a:srgbClr val="141414"/>
                </a:solidFill>
                <a:latin typeface="Assistant"/>
                <a:cs typeface="Assistant"/>
                <a:ea typeface="Assistant"/>
              </a:rPr>
              <a:t>ב. הסבירו את המושג «מספר טיפולוגי» והדגימו אותו מן הפרק.</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946"/>
                </a:solidFill>
                <a:latin typeface="Assistant"/>
                <a:cs typeface="Assistant"/>
                <a:ea typeface="Assistant"/>
              </a:rPr>
              <a:t>הסבירו את המושג «קורבנות» והדגימו אותו משיר השירים ח׳.</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מתנה מן החי או מן הצומח שמביא אדם למקדש לכבוד האל. המתנה מן החי היא בהמות או עופות טהורים הנשחטים במקדש ודמם הנזרק על המזבח משמש כפרה לנפש החוטא. במקרא מצויים סוגים רבים של קורבנות, שהעיקרים ביניהם הם: זבח (נקרא גם שלמים): קורבן זה מובא למקדש ה'על ידי היחיד כתרומה או כנדר לשם בקשת עזרה מהאל. איך זה בא לידי ביטוי בפרק:</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946"/>
                </a:solidFill>
                <a:latin typeface="Assistant"/>
                <a:cs typeface="Assistant"/>
                <a:ea typeface="Assistant"/>
              </a:rPr>
              <a:t>הסבירו את המושג «מספר טיפולוגי» והדגימו אותו משיר השירים ח׳.</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מספרים מסוימים חוזרים במקרא הרבה יותר ממספרים אחרים. המספר האלה הם 3, 7 וכפולותיו, 10, 12, 40 וכפולותיו. למשל: לאיוב היו 7 בנים ו3 בנות. איך זה בא לידי ביטוי בפרק:</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מחוון – שאלת הבגרות</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א. מתנה מן החי או מן הצומח שמביא אדם למקדש לכבוד האל. המתנה מן החי היא בהמות או עופות טהורים הנשחטים במקדש ודמם הנזרק על המזבח משמש כפרה לנפש החוטא. במקרא מצויים סוגים רבים של קורבנות, שהעיקרים ביניהם הם: זבח (נקרא גם שלמים): קורבן זה מובא למקדש ה'על ידי היחיד כתרומה או כנדר לשם בקשת עזרה מהאל. קורבן הוא דרך לפנות אל ה׳ בהודיה, בבקשה או בכפרה. בפסוקים האלה רואים מי מקריב, מה מקריבים, ומה קורה בעקבות </a:t>
            </a:r>
          </a:p>
          <a:p>
            <a:pPr algn="r" rtl="1">
              <a:lnSpc>
                <a:spcPts val="2850"/>
              </a:lnSpc>
            </a:pPr>
            <a:r>
              <a:rPr sz="1900" b="0" i="0" lang="he-IL">
                <a:solidFill>
                  <a:srgbClr val="141414"/>
                </a:solidFill>
                <a:latin typeface="Assistant"/>
                <a:cs typeface="Assistant"/>
                <a:ea typeface="Assistant"/>
              </a:rPr>
              <a:t>ב. מספרים מסוימים חוזרים במקרא הרבה יותר ממספרים אחרים. המספר האלה הם 3, 7 וכפולותיו, 10, 12, 40 וכפולותיו. למשל: לאיוב היו 7 בנים ו3 בנות. מספר טיפולוגי הוא מספר שחוזר ומקבל משמעות סמלית (שבע, ארבעים, שנים עשר). הפסוקים כוללים מספרים כאלה, ואפשר לשאול מה משמעותם. פסוק ד׳: הִשְׁבַּעְתִּי אֶתְכֶם בְּנוֹת יְרוּשָׁלָ͏ִם מַה־תָּעִירוּ ׀ וּֽמַה־תְּעֹרְרוּ אֶת־הָאַהֲבָה עַד שֶׁתֶּחְפָּֽץ׃</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אהבה עזה כמוות – שאלון 1262</dc:title>
  <dc:subject/>
  <dc:creator/>
  <cp:keywords/>
  <dc:description/>
  <cp:lastModifiedBy/>
  <cp:revision>1</cp:revision>
  <dcterms:created xsi:type="dcterms:W3CDTF">2013-01-27T09:14:16Z</dcterms:created>
  <dcterms:modified xsi:type="dcterms:W3CDTF">2013-01-27T09:15:58Z</dcterms:modified>
  <cp:category/>
</cp:coreProperties>
</file>