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009359" y="952500"/>
            <a:ext cx="2520851" cy="444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00"/>
              </a:lnSpc>
            </a:pPr>
            <a:r>
              <a:rPr sz="24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אזרחות · כיתה ט'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50585" y="1397000"/>
            <a:ext cx="5624830" cy="3302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8100"/>
              </a:lnSpc>
            </a:pPr>
            <a:r>
              <a:rPr sz="75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מגילת העצמאות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50585" y="4699000"/>
            <a:ext cx="562483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000" b="1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נושא 2 מתוך 7 · נושא חובה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813653" y="444500"/>
            <a:ext cx="641746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פתיחה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מטרות השיעור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79100" y="1835150"/>
            <a:ext cx="876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6000" b="1" i="0" lang="he-IL">
                <a:solidFill>
                  <a:srgbClr val="E63946"/>
                </a:solidFill>
                <a:latin typeface="Frank Ruhl Libre"/>
                <a:cs typeface="Frank Ruhl Libre"/>
                <a:ea typeface="Frank Ruhl Libr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13846" y="1739900"/>
            <a:ext cx="584720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להכיר את הרקע ההיסטורי להכרזה על הקמת המדינה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79100" y="3003550"/>
            <a:ext cx="876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6000" b="1" i="0" lang="he-IL">
                <a:solidFill>
                  <a:srgbClr val="E63946"/>
                </a:solidFill>
                <a:latin typeface="Frank Ruhl Libre"/>
                <a:cs typeface="Frank Ruhl Libre"/>
                <a:ea typeface="Frank Ruhl Libr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3846" y="2908300"/>
            <a:ext cx="584720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לזהות את חלקי המגילה ואת ההצדקות להקמת המדינה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79100" y="4171950"/>
            <a:ext cx="876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6000" b="1" i="0" lang="he-IL">
                <a:solidFill>
                  <a:srgbClr val="E63946"/>
                </a:solidFill>
                <a:latin typeface="Frank Ruhl Libre"/>
                <a:cs typeface="Frank Ruhl Libre"/>
                <a:ea typeface="Frank Ruhl Libr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3846" y="4076700"/>
            <a:ext cx="584720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להבין כיצד המגילה מבטאת את אופייה של ישראל כמדינה יהודית ודמוקרטית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79100" y="5340350"/>
            <a:ext cx="876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6000" b="1" i="0" lang="he-IL">
                <a:solidFill>
                  <a:srgbClr val="E63946"/>
                </a:solidFill>
                <a:latin typeface="Frank Ruhl Libre"/>
                <a:cs typeface="Frank Ruhl Libre"/>
                <a:ea typeface="Frank Ruhl Libre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3846" y="5245100"/>
            <a:ext cx="584720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להבין את מעמדה של המגילה ולדון ב«חזון מול מציאות»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223500" y="444500"/>
            <a:ext cx="123190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שאלת פתיחה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מה אתם חושבים?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26393" y="1841500"/>
            <a:ext cx="6187313" cy="1524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915"/>
              </a:lnSpc>
            </a:pPr>
            <a:r>
              <a:rPr sz="2900" b="0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אם הייתם כותבים היום «תעודת זהות» למדינה – מה היה כתוב בה?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32331" y="444500"/>
            <a:ext cx="423068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הדרך להכרזה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57332" y="19177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900" b="1" i="0" lang="he-IL">
                <a:solidFill>
                  <a:srgbClr val="E63946"/>
                </a:solidFill>
                <a:latin typeface="Frank Ruhl Libre"/>
                <a:cs typeface="Frank Ruhl Libre"/>
                <a:ea typeface="Frank Ruhl Libre"/>
              </a:rPr>
              <a:t>1897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6838" y="2476500"/>
            <a:ext cx="3174288" cy="12573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הקונגרס הציוני הראשון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29399" y="19177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900" b="1" i="0" lang="he-IL">
                <a:solidFill>
                  <a:srgbClr val="E63946"/>
                </a:solidFill>
                <a:latin typeface="Frank Ruhl Libre"/>
                <a:cs typeface="Frank Ruhl Libre"/>
                <a:ea typeface="Frank Ruhl Libre"/>
              </a:rPr>
              <a:t>1917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08905" y="2476500"/>
            <a:ext cx="3174288" cy="12573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הצהרת בלפור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01465" y="19177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900" b="1" i="0" lang="he-IL">
                <a:solidFill>
                  <a:srgbClr val="E63946"/>
                </a:solidFill>
                <a:latin typeface="Frank Ruhl Libre"/>
                <a:cs typeface="Frank Ruhl Libre"/>
                <a:ea typeface="Frank Ruhl Libre"/>
              </a:rPr>
              <a:t>1922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0971" y="2476500"/>
            <a:ext cx="3174288" cy="12573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כתב המנדט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57332" y="43307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900" b="1" i="0" lang="he-IL">
                <a:solidFill>
                  <a:srgbClr val="E63946"/>
                </a:solidFill>
                <a:latin typeface="Frank Ruhl Libre"/>
                <a:cs typeface="Frank Ruhl Libre"/>
                <a:ea typeface="Frank Ruhl Libre"/>
              </a:rPr>
              <a:t>1947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36838" y="4889500"/>
            <a:ext cx="3174288" cy="12573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החלטת האו"ם, 29 בנובמבר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29399" y="43307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900" b="1" i="0" lang="he-IL">
                <a:solidFill>
                  <a:srgbClr val="E63946"/>
                </a:solidFill>
                <a:latin typeface="Frank Ruhl Libre"/>
                <a:cs typeface="Frank Ruhl Libre"/>
                <a:ea typeface="Frank Ruhl Libre"/>
              </a:rPr>
              <a:t>1948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08905" y="4889500"/>
            <a:ext cx="3174288" cy="12573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ההכרזה, 14 במאי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58388" y="444500"/>
            <a:ext cx="697011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לומדים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ה' באייר תש"ח – 14 במאי 1948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79100" y="1835150"/>
            <a:ext cx="876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6000" b="1" i="0" lang="he-IL">
                <a:solidFill>
                  <a:srgbClr val="E63946"/>
                </a:solidFill>
                <a:latin typeface="Frank Ruhl Libre"/>
                <a:cs typeface="Frank Ruhl Libre"/>
                <a:ea typeface="Frank Ruhl Libr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13846" y="1739900"/>
            <a:ext cx="584720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מועצת העם מתכנסת בתל אביב, ביום סיום המנדט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79100" y="3003550"/>
            <a:ext cx="876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6000" b="1" i="0" lang="he-IL">
                <a:solidFill>
                  <a:srgbClr val="E63946"/>
                </a:solidFill>
                <a:latin typeface="Frank Ruhl Libre"/>
                <a:cs typeface="Frank Ruhl Libre"/>
                <a:ea typeface="Frank Ruhl Libr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3846" y="2908300"/>
            <a:ext cx="584720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דוד בן־גוריון קורא את ההכרזה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79100" y="4171950"/>
            <a:ext cx="876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6000" b="1" i="0" lang="he-IL">
                <a:solidFill>
                  <a:srgbClr val="E63946"/>
                </a:solidFill>
                <a:latin typeface="Frank Ruhl Libre"/>
                <a:cs typeface="Frank Ruhl Libre"/>
                <a:ea typeface="Frank Ruhl Libr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3846" y="4076700"/>
            <a:ext cx="584720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37 חותמים, «מתוך בטחון בצור ישראל»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79100" y="5340350"/>
            <a:ext cx="876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6000" b="1" i="0" lang="he-IL">
                <a:solidFill>
                  <a:srgbClr val="E63946"/>
                </a:solidFill>
                <a:latin typeface="Frank Ruhl Libre"/>
                <a:cs typeface="Frank Ruhl Libre"/>
                <a:ea typeface="Frank Ruhl Libre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3846" y="5245100"/>
            <a:ext cx="584720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מועצת העם הופכת למועצת המדינה הזמנית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58388" y="444500"/>
            <a:ext cx="697011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לומדים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חלקי המגילה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93624" y="1968500"/>
            <a:ext cx="4853051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פתיחה היסטורית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93624" y="2527300"/>
            <a:ext cx="4853051" cy="1168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ההצדקות להקמת המדינה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45324" y="1968500"/>
            <a:ext cx="4853051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ההכרזה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45324" y="2527300"/>
            <a:ext cx="4853051" cy="1168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הקמת מדינה יהודית – מדינת ישראל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93624" y="4368800"/>
            <a:ext cx="4853051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עקרונות היסוד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93624" y="4927600"/>
            <a:ext cx="4853051" cy="1168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חזון ואופי המדינה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5324" y="4368800"/>
            <a:ext cx="4853051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הפניות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5324" y="4927600"/>
            <a:ext cx="4853051" cy="1168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לאו"ם, לערביי המדינה, לשכנים, לתפוצות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58388" y="444500"/>
            <a:ext cx="697011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לומדים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ההצדקות (1/2)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36966" y="1968500"/>
            <a:ext cx="2982468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היסטורית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36966" y="2527300"/>
            <a:ext cx="2982468" cy="3568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«בארץ־ישראל קם העם היהודי»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04766" y="1968500"/>
            <a:ext cx="2982468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מדינית־בין־לאומית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04766" y="2527300"/>
            <a:ext cx="2982468" cy="3568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בלפור, המנדט, החלטת האו"ם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2566" y="1968500"/>
            <a:ext cx="2982468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מוסרית־קיומית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2566" y="2527300"/>
            <a:ext cx="2982468" cy="3568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השואה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58388" y="444500"/>
            <a:ext cx="697011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לומדים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ההצדקות (2/2)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79100" y="1835150"/>
            <a:ext cx="876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6000" b="1" i="0" lang="he-IL">
                <a:solidFill>
                  <a:srgbClr val="E63946"/>
                </a:solidFill>
                <a:latin typeface="Frank Ruhl Libre"/>
                <a:cs typeface="Frank Ruhl Libre"/>
                <a:ea typeface="Frank Ruhl Libr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13846" y="1739900"/>
            <a:ext cx="584720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טבעית – «להיות ככל עם ועם עומד ברשות עצמו»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79100" y="3003550"/>
            <a:ext cx="876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6000" b="1" i="0" lang="he-IL">
                <a:solidFill>
                  <a:srgbClr val="E63946"/>
                </a:solidFill>
                <a:latin typeface="Frank Ruhl Libre"/>
                <a:cs typeface="Frank Ruhl Libre"/>
                <a:ea typeface="Frank Ruhl Libr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3846" y="2908300"/>
            <a:ext cx="584720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תרומת היישוב לבניין הארץ ולמאבק בנאצים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951368" y="444500"/>
            <a:ext cx="504031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מקור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מתוך ההכרזה על הקמת מדינת ישראל, ה' באייר תש"ח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9815" y="2360612"/>
            <a:ext cx="10072370" cy="22636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565"/>
              </a:lnSpc>
            </a:pPr>
            <a:r>
              <a:rPr sz="2300" b="0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«מדינת ישראל תהא פתוחה לעליה יהודית ולקיבוץ גלויות; תשקוד על פיתוח הארץ לטובת כל תושביה; תהא מושתתה על יסודות החירות, הצדק והשלום לאור חזונם של נביאי ישראל; תקיים שויון זכויות חברתי ומדיני גמור לכל אזרחיה בלי הבדל דת, גזע ומין; תבטיח חופש דת, מצפון, לשון, חינוך ותרבות; תשמור על המקומות הקדושים של כל הדתות; ותהיה נאמנה לעקרונותיה של מגילת האומות המאוחדות.»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5461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2565"/>
              </a:lnSpc>
            </a:pPr>
            <a:r>
              <a:rPr sz="1900" b="0" i="1" lang="he-IL">
                <a:solidFill>
                  <a:srgbClr val="555555"/>
                </a:solidFill>
                <a:latin typeface="Frank Ruhl Libre"/>
                <a:cs typeface="Frank Ruhl Libre"/>
                <a:ea typeface="Frank Ruhl Libre"/>
              </a:rPr>
              <a:t>איזה עיקרון במגילה חשוב לכם במיוחד? מדוע?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78033" y="444500"/>
            <a:ext cx="677366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משווים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יהודית ודמוקרטית – באותה פסקה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93624" y="1968500"/>
            <a:ext cx="4853051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יהודית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93624" y="2527300"/>
            <a:ext cx="4853051" cy="3568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• עלייה יהודית וקיבוץ גלויות</a:t>
            </a:r>
          </a:p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• חזון נביאי ישראל</a:t>
            </a:r>
          </a:p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• «מדינה יהודית בארץ־ישראל»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45324" y="1968500"/>
            <a:ext cx="4853051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דמוקרטית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45324" y="2527300"/>
            <a:ext cx="4853051" cy="3568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• שוויון זכויות לכל האזרחים</a:t>
            </a:r>
          </a:p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• חופש דת, מצפון, לשון, חינוך ותרבות</a:t>
            </a:r>
          </a:p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• שמירה על המקומות הקדושים לכל הדתות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58388" y="444500"/>
            <a:ext cx="697011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לומדים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מה מעמדה של המגילה?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79100" y="1835150"/>
            <a:ext cx="876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6000" b="1" i="0" lang="he-IL">
                <a:solidFill>
                  <a:srgbClr val="E63946"/>
                </a:solidFill>
                <a:latin typeface="Frank Ruhl Libre"/>
                <a:cs typeface="Frank Ruhl Libre"/>
                <a:ea typeface="Frank Ruhl Libr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13846" y="1739900"/>
            <a:ext cx="584720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איננה חוק ואיננה חוקה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79100" y="3003550"/>
            <a:ext cx="876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6000" b="1" i="0" lang="he-IL">
                <a:solidFill>
                  <a:srgbClr val="E63946"/>
                </a:solidFill>
                <a:latin typeface="Frank Ruhl Libre"/>
                <a:cs typeface="Frank Ruhl Libre"/>
                <a:ea typeface="Frank Ruhl Libr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3846" y="2908300"/>
            <a:ext cx="584720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בג"ץ «קול העם» (1953): נעזרים בה בפירוש חוקים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79100" y="4171950"/>
            <a:ext cx="876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6000" b="1" i="0" lang="he-IL">
                <a:solidFill>
                  <a:srgbClr val="E63946"/>
                </a:solidFill>
                <a:latin typeface="Frank Ruhl Libre"/>
                <a:cs typeface="Frank Ruhl Libre"/>
                <a:ea typeface="Frank Ruhl Libr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3846" y="4076700"/>
            <a:ext cx="584720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חוק יסוד: כבוד האדם וחירותו – «ברוח העקרונות שבהכרזה»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79100" y="5340350"/>
            <a:ext cx="876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6000" b="1" i="0" lang="he-IL">
                <a:solidFill>
                  <a:srgbClr val="E63946"/>
                </a:solidFill>
                <a:latin typeface="Frank Ruhl Libre"/>
                <a:cs typeface="Frank Ruhl Libre"/>
                <a:ea typeface="Frank Ruhl Libre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3846" y="5245100"/>
            <a:ext cx="584720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מסד ערכי משותף לרוב אזרחי המדינה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097194" y="444500"/>
            <a:ext cx="1358205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מילים ומושגים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מושגי מפתח (1/2)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45780" y="194310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55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מסמך מכונן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45780" y="2413000"/>
            <a:ext cx="3139440" cy="1327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600"/>
              </a:lnSpc>
            </a:pPr>
            <a:r>
              <a:rPr sz="20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מסמך יסוד שמגדיר את זהות המדינה וערכיה.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26280" y="194310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55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מועצת העם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6280" y="2413000"/>
            <a:ext cx="3139440" cy="1327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600"/>
              </a:lnSpc>
            </a:pPr>
            <a:r>
              <a:rPr sz="20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נציגי היישוב והתנועה הציונית שהכריזו על הקמת המדינה.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6780" y="194310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55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הצדקה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6780" y="2413000"/>
            <a:ext cx="3139440" cy="1327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600"/>
              </a:lnSpc>
            </a:pPr>
            <a:r>
              <a:rPr sz="20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נימוק שמסביר מדוע מגיעה לעם היהודי מדינה.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097194" y="444500"/>
            <a:ext cx="1358205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מילים ומושגים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מושגי מפתח (2/2)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45780" y="194310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55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קיבוץ גלויות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45780" y="2413000"/>
            <a:ext cx="3139440" cy="1327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600"/>
              </a:lnSpc>
            </a:pPr>
            <a:r>
              <a:rPr sz="20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קליטת יהודים מכל התפוצות בארץ.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26280" y="194310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55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שוויון זכויות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6280" y="2413000"/>
            <a:ext cx="3139440" cy="1327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600"/>
              </a:lnSpc>
            </a:pPr>
            <a:r>
              <a:rPr sz="20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כל האזרחים שווים בזכויותיהם, בלי הבדל דת, גזע ומין.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6780" y="194310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55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חזון מול מציאות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6780" y="2413000"/>
            <a:ext cx="3139440" cy="1327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600"/>
              </a:lnSpc>
            </a:pPr>
            <a:r>
              <a:rPr sz="20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הפער בין הערכים שבמגילה לבין המצב בפועל.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773642" y="444500"/>
            <a:ext cx="1681757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שאלות הבנה ·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14500"/>
            <a:ext cx="10464800" cy="35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320"/>
              </a:lnSpc>
            </a:pPr>
            <a:r>
              <a:rPr sz="32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הסבירו מדוע מגילת העצמאות נחשבת «מסמך מכונן», אף שאיננה חוק.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765010" y="444500"/>
            <a:ext cx="1690389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שאלות הבנה ·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14500"/>
            <a:ext cx="10464800" cy="35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320"/>
              </a:lnSpc>
            </a:pPr>
            <a:r>
              <a:rPr sz="32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הסבירו איך באה לידי ביטוי במגילה ההגדרה של ישראל כמדינה יהודית וגם כמדינה דמוקרטית. הביאו ציטוט לכל צד.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765010" y="444500"/>
            <a:ext cx="1690389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שאלות הבנה ·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14500"/>
            <a:ext cx="10464800" cy="35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320"/>
              </a:lnSpc>
            </a:pPr>
            <a:r>
              <a:rPr sz="32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המגילה קוראת לבני העם הערבי, תושבי המדינה, «ליטול חלקם בבנין המדינה על יסוד אזרחות מלאה ושווה». מה הקריאה הזאת מלמדת על חזון המדינה?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765010" y="444500"/>
            <a:ext cx="1690389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שאלות הבנה ·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שאלה 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14500"/>
            <a:ext cx="10464800" cy="35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320"/>
              </a:lnSpc>
            </a:pPr>
            <a:r>
              <a:rPr sz="32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אילו הייתם מוסיפים היום עיקרון אחד לפסקת עקרונות היסוד – מה הוא היה? נמקו.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113565" y="444500"/>
            <a:ext cx="1341834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צופים ולומדים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סרטונים לנושא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93624" y="1968500"/>
            <a:ext cx="4853051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750"/>
              </a:lnSpc>
            </a:pPr>
            <a:r>
              <a:rPr sz="22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כאן תש"ח – הסיפור המטורף של מגילת העצמאות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93624" y="2743200"/>
            <a:ext cx="4853051" cy="5689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40"/>
              </a:lnSpc>
            </a:pPr>
            <a:r>
              <a:rPr sz="16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כאן דיגיטל</a:t>
            </a:r>
          </a:p>
          <a:p>
            <a:pPr algn="r" rtl="1">
              <a:lnSpc>
                <a:spcPts val="2240"/>
              </a:lnSpc>
            </a:pPr>
            <a:r>
              <a:rPr sz="16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אורך: </a:t>
            </a:r>
            <a:r>
              <a:rPr sz="16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5:50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32004" y="5969000"/>
            <a:ext cx="5376291" cy="2159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156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סרקו לצפייה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45324" y="1968500"/>
            <a:ext cx="4853051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750"/>
              </a:lnSpc>
            </a:pPr>
            <a:r>
              <a:rPr sz="22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בן גוריון מקריא את מגילת העצמאות, 14.5.1948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5324" y="2743200"/>
            <a:ext cx="4853051" cy="5689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40"/>
              </a:lnSpc>
            </a:pPr>
            <a:r>
              <a:rPr sz="16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ערוץ הכנסת</a:t>
            </a:r>
          </a:p>
          <a:p>
            <a:pPr algn="r" rtl="1">
              <a:lnSpc>
                <a:spcPts val="2240"/>
              </a:lnSpc>
            </a:pPr>
            <a:r>
              <a:rPr sz="16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אורך: </a:t>
            </a:r>
            <a:r>
              <a:rPr sz="16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11:04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3704" y="5969000"/>
            <a:ext cx="5376291" cy="2159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156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סרקו לצפייה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890250" y="444500"/>
            <a:ext cx="56515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סיכום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מפת מושגים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53305" y="3524250"/>
            <a:ext cx="2485390" cy="952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3105"/>
              </a:lnSpc>
            </a:pPr>
            <a:r>
              <a:rPr sz="2700" b="1" i="0" lang="he-IL">
                <a:solidFill>
                  <a:srgbClr val="FFFFFF"/>
                </a:solidFill>
                <a:latin typeface="Frank Ruhl Libre"/>
                <a:cs typeface="Frank Ruhl Libre"/>
                <a:ea typeface="Frank Ruhl Libre"/>
              </a:rPr>
              <a:t>מגילת העצמאות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91475" y="1828800"/>
            <a:ext cx="3270250" cy="1041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מסמך מכונן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9475" y="1828800"/>
            <a:ext cx="3270250" cy="1041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מועצת העם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91475" y="3479800"/>
            <a:ext cx="3270250" cy="1041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הצדקה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9475" y="3479800"/>
            <a:ext cx="3270250" cy="1041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קיבוץ גלויות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91475" y="5130800"/>
            <a:ext cx="3270250" cy="1041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שוויון זכויות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9475" y="5130800"/>
            <a:ext cx="3270250" cy="1041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חזון מול מציאות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706399" y="444500"/>
            <a:ext cx="174907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תרגול בסגנון מבחן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מקרה לניתוח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9005" y="1905000"/>
            <a:ext cx="10333990" cy="4191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45"/>
              </a:lnSpc>
            </a:pPr>
            <a:r>
              <a:rPr sz="21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בדיון בכיתה טען אליה: «מגילת העצמאות היא רק מסמך היסטורי, אין לה משמעות היום». נועם ענה: «היא עדיין משפיעה – בתי המשפט נעזרים בה, וחוק יסוד מפנה אליה».</a:t>
            </a:r>
          </a:p>
          <a:p>
            <a:pPr algn="r" rtl="1">
              <a:lnSpc>
                <a:spcPts val="3045"/>
              </a:lnSpc>
            </a:pPr>
            <a:r>
              <a:rPr sz="21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א. מי מהשניים צודק מבחינה משפטית? נמקו.</a:t>
            </a:r>
          </a:p>
          <a:p>
            <a:pPr algn="r" rtl="1">
              <a:lnSpc>
                <a:spcPts val="3045"/>
              </a:lnSpc>
            </a:pPr>
            <a:r>
              <a:rPr sz="21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ב. מה חלקי האמת בדבריו של אליה?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18006" y="444500"/>
            <a:ext cx="737393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תשובה לשאלה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700"/>
              </a:lnSpc>
            </a:pPr>
            <a:r>
              <a:rPr sz="20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הסבירו מדוע מגילת העצמאות נחשבת «מסמך מכונן», אף שאיננה חוק.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210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80"/>
              </a:lnSpc>
            </a:pPr>
            <a:r>
              <a:rPr sz="22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היא מגדירה את זהות המדינה ואת ערכי היסוד שלה (יהודית ודמוקרטית), מבטאת את כוונת המייסדים, משמשת מסד ערכי משותף, ובית המשפט וחוקי היסוד נעזרים בעקרונותיה.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18006" y="444500"/>
            <a:ext cx="737393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תשובה לשאלה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700"/>
              </a:lnSpc>
            </a:pPr>
            <a:r>
              <a:rPr sz="20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הסבירו איך באה לידי ביטוי במגילה ההגדרה של ישראל כמדינה יהודית וגם כמדינה דמוקרטית. הביאו ציטוט לכל צד.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210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80"/>
              </a:lnSpc>
            </a:pPr>
            <a:r>
              <a:rPr sz="22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יהודית: «מדינה יהודית בארץ־ישראל», «פתוחה לעליה יהודית ולקיבוץ גלויות». דמוקרטית: «שויון זכויות חברתי ומדיני גמור לכל אזרחיה בלי הבדל דת, גזע ומין», «חופש דת, מצפון, לשון, חינוך ותרבות». שני הצדדים מופיעים באותה פסקה, ומשלימים זה את זה.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18006" y="444500"/>
            <a:ext cx="737393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תשובה לשאלה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700"/>
              </a:lnSpc>
            </a:pPr>
            <a:r>
              <a:rPr sz="20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המגילה קוראת לבני העם הערבי, תושבי המדינה, «ליטול חלקם בבנין המדינה על יסוד אזרחות מלאה ושווה». מה הקריאה הזאת מלמדת על חזון המדינה?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210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80"/>
              </a:lnSpc>
            </a:pPr>
            <a:r>
              <a:rPr sz="22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היא מלמדת שהמדינה, אף שהיא יהודית, מתחייבת לשוויון אזרחי מלא לכל אזרחיה ולנציגות מתאימה במוסדותיה – ביטוי לאופי הדמוקרטי.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18006" y="444500"/>
            <a:ext cx="737393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תשובה לשאלה 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700"/>
              </a:lnSpc>
            </a:pPr>
            <a:r>
              <a:rPr sz="20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אילו הייתם מוסיפים היום עיקרון אחד לפסקת עקרונות היסוד – מה הוא היה? נמקו.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210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80"/>
              </a:lnSpc>
            </a:pPr>
            <a:r>
              <a:rPr sz="22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תשובה פתוחה: עיקרון מנוסח בבירור ונימוק הקשור לאתגר של החברה בישראל היום (למשל שמירה על הסביבה, חינוך שווה, שיח מכבד).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18006" y="444500"/>
            <a:ext cx="737393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המקרה לניתוח – תשובות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841500"/>
            <a:ext cx="10464800" cy="431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80"/>
              </a:lnSpc>
            </a:pPr>
            <a:r>
              <a:rPr sz="22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א. נועם: המגילה איננה חוק, אבל בג"ץ קבע שנעזרים בה בפירוש חוקים, וחוק יסוד: כבוד האדם וחירותו קובע שזכויות היסוד יכובדו ברוח עקרונותיה.</a:t>
            </a:r>
          </a:p>
          <a:p>
            <a:pPr algn="r" rtl="1">
              <a:lnSpc>
                <a:spcPts val="3080"/>
              </a:lnSpc>
            </a:pPr>
            <a:r>
              <a:rPr sz="22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ב. המגילה אינה חוק ואינה חוקה, ובתי המשפט לא פסלו חוקים בגללה.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2013-01-27T09:14:16Z</dcterms:created>
  <dcterms:modified xsi:type="dcterms:W3CDTF">2013-01-27T09:15:58Z</dcterms:modified>
  <cp:category/>
</cp:coreProperties>
</file>