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887085" y="1460500"/>
            <a:ext cx="5624830" cy="444500"/>
          </a:xfrm>
          <a:prstGeom prst="rect">
            <a:avLst/>
          </a:prstGeom>
          <a:noFill/>
        </p:spPr>
        <p:txBody>
          <a:bodyPr wrap="square" lIns="0" rIns="0" tIns="0" bIns="0" anchor="t"/>
          <a:lstStyle/>
          <a:p>
            <a:pPr algn="r" rtl="1">
              <a:lnSpc>
                <a:spcPts val="3500"/>
              </a:lnSpc>
            </a:pPr>
            <a:r>
              <a:rPr sz="2400" b="0" i="0" lang="he-IL">
                <a:solidFill>
                  <a:srgbClr val="C4665A"/>
                </a:solidFill>
                <a:latin typeface="Suez One"/>
                <a:cs typeface="Suez One"/>
                <a:ea typeface="Suez One"/>
              </a:rPr>
              <a:t>אזרחות · כיתה ט'</a:t>
            </a:r>
          </a:p>
        </p:txBody>
      </p:sp>
      <p:sp>
        <p:nvSpPr>
          <p:cNvPr id="4" name="TextBox 3"/>
          <p:cNvSpPr txBox="1"/>
          <p:nvPr/>
        </p:nvSpPr>
        <p:spPr>
          <a:xfrm>
            <a:off x="5887085" y="1905000"/>
            <a:ext cx="5624830" cy="2540000"/>
          </a:xfrm>
          <a:prstGeom prst="rect">
            <a:avLst/>
          </a:prstGeom>
          <a:noFill/>
        </p:spPr>
        <p:txBody>
          <a:bodyPr wrap="square" lIns="0" rIns="0" tIns="0" bIns="0" anchor="ctr"/>
          <a:lstStyle/>
          <a:p>
            <a:pPr algn="r" rtl="1">
              <a:lnSpc>
                <a:spcPts val="6695"/>
              </a:lnSpc>
            </a:pPr>
            <a:r>
              <a:rPr sz="6200" b="1" i="0" lang="he-IL">
                <a:solidFill>
                  <a:srgbClr val="3F6F6A"/>
                </a:solidFill>
                <a:latin typeface="Suez One"/>
                <a:cs typeface="Suez One"/>
                <a:ea typeface="Suez One"/>
              </a:rPr>
              <a:t>שלוש רשויות השלטון</a:t>
            </a:r>
          </a:p>
        </p:txBody>
      </p:sp>
      <p:sp>
        <p:nvSpPr>
          <p:cNvPr id="5" name="TextBox 4"/>
          <p:cNvSpPr txBox="1"/>
          <p:nvPr/>
        </p:nvSpPr>
        <p:spPr>
          <a:xfrm>
            <a:off x="5887085" y="4445000"/>
            <a:ext cx="5624830" cy="406400"/>
          </a:xfrm>
          <a:prstGeom prst="rect">
            <a:avLst/>
          </a:prstGeom>
          <a:noFill/>
        </p:spPr>
        <p:txBody>
          <a:bodyPr wrap="square" lIns="0" rIns="0" tIns="0" bIns="0" anchor="t"/>
          <a:lstStyle/>
          <a:p>
            <a:pPr algn="r" rtl="1">
              <a:lnSpc>
                <a:spcPts val="3200"/>
              </a:lnSpc>
            </a:pPr>
            <a:r>
              <a:rPr sz="1900" b="0" i="0" lang="he-IL">
                <a:solidFill>
                  <a:srgbClr val="3F4A52"/>
                </a:solidFill>
                <a:latin typeface="Suez One"/>
                <a:cs typeface="Suez One"/>
                <a:ea typeface="Suez One"/>
              </a:rPr>
              <a:t>נושא 3 מתוך 7 · נושא חובה</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Suez One"/>
                <a:cs typeface="Suez One"/>
                <a:ea typeface="Suez One"/>
              </a:rPr>
              <a:t>פתיחה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Suez One"/>
                <a:cs typeface="Suez One"/>
                <a:ea typeface="Suez One"/>
              </a:rPr>
              <a:t>מטרות השיעור</a:t>
            </a:r>
          </a:p>
        </p:txBody>
      </p:sp>
      <p:sp>
        <p:nvSpPr>
          <p:cNvPr id="5" name="TextBox 4"/>
          <p:cNvSpPr txBox="1"/>
          <p:nvPr/>
        </p:nvSpPr>
        <p:spPr>
          <a:xfrm>
            <a:off x="10706100" y="18415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Suez One"/>
                <a:cs typeface="Suez One"/>
                <a:ea typeface="Suez One"/>
              </a:rPr>
              <a:t>1</a:t>
            </a:r>
          </a:p>
        </p:txBody>
      </p:sp>
      <p:sp>
        <p:nvSpPr>
          <p:cNvPr id="6" name="TextBox 5"/>
          <p:cNvSpPr txBox="1"/>
          <p:nvPr/>
        </p:nvSpPr>
        <p:spPr>
          <a:xfrm>
            <a:off x="4611941" y="1746250"/>
            <a:ext cx="5978017" cy="889000"/>
          </a:xfrm>
          <a:prstGeom prst="rect">
            <a:avLst/>
          </a:prstGeom>
          <a:noFill/>
        </p:spPr>
        <p:txBody>
          <a:bodyPr wrap="square" lIns="0" rIns="0" tIns="0" bIns="0" anchor="ctr"/>
          <a:lstStyle/>
          <a:p>
            <a:pPr algn="r" rtl="1">
              <a:lnSpc>
                <a:spcPts val="3120"/>
              </a:lnSpc>
            </a:pPr>
            <a:r>
              <a:rPr sz="2400" b="0" i="0" lang="he-IL">
                <a:solidFill>
                  <a:srgbClr val="3F4A52"/>
                </a:solidFill>
                <a:latin typeface="David Libre"/>
                <a:cs typeface="David Libre"/>
                <a:ea typeface="David Libre"/>
              </a:rPr>
              <a:t>להכיר את שלוש רשויות השלטון בישראל ואת תפקידיהן</a:t>
            </a:r>
          </a:p>
        </p:txBody>
      </p:sp>
      <p:sp>
        <p:nvSpPr>
          <p:cNvPr id="7" name="TextBox 6"/>
          <p:cNvSpPr txBox="1"/>
          <p:nvPr/>
        </p:nvSpPr>
        <p:spPr>
          <a:xfrm>
            <a:off x="10706100" y="30099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Suez One"/>
                <a:cs typeface="Suez One"/>
                <a:ea typeface="Suez One"/>
              </a:rPr>
              <a:t>2</a:t>
            </a:r>
          </a:p>
        </p:txBody>
      </p:sp>
      <p:sp>
        <p:nvSpPr>
          <p:cNvPr id="8" name="TextBox 7"/>
          <p:cNvSpPr txBox="1"/>
          <p:nvPr/>
        </p:nvSpPr>
        <p:spPr>
          <a:xfrm>
            <a:off x="4611941" y="2914650"/>
            <a:ext cx="5978017" cy="889000"/>
          </a:xfrm>
          <a:prstGeom prst="rect">
            <a:avLst/>
          </a:prstGeom>
          <a:noFill/>
        </p:spPr>
        <p:txBody>
          <a:bodyPr wrap="square" lIns="0" rIns="0" tIns="0" bIns="0" anchor="ctr"/>
          <a:lstStyle/>
          <a:p>
            <a:pPr algn="r" rtl="1">
              <a:lnSpc>
                <a:spcPts val="3120"/>
              </a:lnSpc>
            </a:pPr>
            <a:r>
              <a:rPr sz="2400" b="0" i="0" lang="he-IL">
                <a:solidFill>
                  <a:srgbClr val="3F4A52"/>
                </a:solidFill>
                <a:latin typeface="David Libre"/>
                <a:cs typeface="David Libre"/>
                <a:ea typeface="David Libre"/>
              </a:rPr>
              <a:t>להבין את עקרון הפרדת הרשויות ואת חשיבותו לדמוקרטיה</a:t>
            </a:r>
          </a:p>
        </p:txBody>
      </p:sp>
      <p:sp>
        <p:nvSpPr>
          <p:cNvPr id="9" name="TextBox 8"/>
          <p:cNvSpPr txBox="1"/>
          <p:nvPr/>
        </p:nvSpPr>
        <p:spPr>
          <a:xfrm>
            <a:off x="10706100" y="41783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Suez One"/>
                <a:cs typeface="Suez One"/>
                <a:ea typeface="Suez One"/>
              </a:rPr>
              <a:t>3</a:t>
            </a:r>
          </a:p>
        </p:txBody>
      </p:sp>
      <p:sp>
        <p:nvSpPr>
          <p:cNvPr id="10" name="TextBox 9"/>
          <p:cNvSpPr txBox="1"/>
          <p:nvPr/>
        </p:nvSpPr>
        <p:spPr>
          <a:xfrm>
            <a:off x="4611941" y="4083050"/>
            <a:ext cx="5978017" cy="889000"/>
          </a:xfrm>
          <a:prstGeom prst="rect">
            <a:avLst/>
          </a:prstGeom>
          <a:noFill/>
        </p:spPr>
        <p:txBody>
          <a:bodyPr wrap="square" lIns="0" rIns="0" tIns="0" bIns="0" anchor="ctr"/>
          <a:lstStyle/>
          <a:p>
            <a:pPr algn="r" rtl="1">
              <a:lnSpc>
                <a:spcPts val="3120"/>
              </a:lnSpc>
            </a:pPr>
            <a:r>
              <a:rPr sz="2400" b="0" i="0" lang="he-IL">
                <a:solidFill>
                  <a:srgbClr val="3F4A52"/>
                </a:solidFill>
                <a:latin typeface="David Libre"/>
                <a:cs typeface="David Libre"/>
                <a:ea typeface="David Libre"/>
              </a:rPr>
              <a:t>להכיר דרכי פיקוח ואיזון בין הרשויות</a:t>
            </a:r>
          </a:p>
        </p:txBody>
      </p:sp>
      <p:sp>
        <p:nvSpPr>
          <p:cNvPr id="11" name="TextBox 10"/>
          <p:cNvSpPr txBox="1"/>
          <p:nvPr/>
        </p:nvSpPr>
        <p:spPr>
          <a:xfrm>
            <a:off x="10706100" y="53467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Suez One"/>
                <a:cs typeface="Suez One"/>
                <a:ea typeface="Suez One"/>
              </a:rPr>
              <a:t>4</a:t>
            </a:r>
          </a:p>
        </p:txBody>
      </p:sp>
      <p:sp>
        <p:nvSpPr>
          <p:cNvPr id="12" name="TextBox 11"/>
          <p:cNvSpPr txBox="1"/>
          <p:nvPr/>
        </p:nvSpPr>
        <p:spPr>
          <a:xfrm>
            <a:off x="4611941" y="5251450"/>
            <a:ext cx="5978017" cy="889000"/>
          </a:xfrm>
          <a:prstGeom prst="rect">
            <a:avLst/>
          </a:prstGeom>
          <a:noFill/>
        </p:spPr>
        <p:txBody>
          <a:bodyPr wrap="square" lIns="0" rIns="0" tIns="0" bIns="0" anchor="ctr"/>
          <a:lstStyle/>
          <a:p>
            <a:pPr algn="r" rtl="1">
              <a:lnSpc>
                <a:spcPts val="3120"/>
              </a:lnSpc>
            </a:pPr>
            <a:r>
              <a:rPr sz="2400" b="0" i="0" lang="he-IL">
                <a:solidFill>
                  <a:srgbClr val="3F4A52"/>
                </a:solidFill>
                <a:latin typeface="David Libre"/>
                <a:cs typeface="David Libre"/>
                <a:ea typeface="David Libre"/>
              </a:rPr>
              <a:t>לקשר בין חוקי היסוד לבין פעולת הרשויות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Suez One"/>
                <a:cs typeface="Suez One"/>
                <a:ea typeface="Suez One"/>
              </a:rPr>
              <a:t>שאלת פתיחה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Suez One"/>
                <a:cs typeface="Suez One"/>
                <a:ea typeface="Suez One"/>
              </a:rPr>
              <a:t>מה אתם חושבים?</a:t>
            </a:r>
          </a:p>
        </p:txBody>
      </p:sp>
      <p:sp>
        <p:nvSpPr>
          <p:cNvPr id="5" name="TextBox 4"/>
          <p:cNvSpPr txBox="1"/>
          <p:nvPr/>
        </p:nvSpPr>
        <p:spPr>
          <a:xfrm>
            <a:off x="4925060" y="1841500"/>
            <a:ext cx="6278880" cy="1460500"/>
          </a:xfrm>
          <a:prstGeom prst="rect">
            <a:avLst/>
          </a:prstGeom>
          <a:noFill/>
        </p:spPr>
        <p:txBody>
          <a:bodyPr wrap="square" lIns="0" rIns="0" tIns="0" bIns="0" anchor="ctr"/>
          <a:lstStyle/>
          <a:p>
            <a:pPr algn="r" rtl="1">
              <a:lnSpc>
                <a:spcPts val="3915"/>
              </a:lnSpc>
            </a:pPr>
            <a:r>
              <a:rPr sz="2900" b="0" i="0" lang="he-IL">
                <a:solidFill>
                  <a:srgbClr val="3F4A52"/>
                </a:solidFill>
                <a:latin typeface="David Libre"/>
                <a:cs typeface="David Libre"/>
                <a:ea typeface="David Libre"/>
              </a:rPr>
              <a:t>מה היה קורה אם אדם אחד היה גם מחוקק, גם מבצע וגם שופט?</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Suez One"/>
                <a:cs typeface="Suez One"/>
                <a:ea typeface="Suez One"/>
              </a:rPr>
              <a:t>לומדים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Suez One"/>
                <a:cs typeface="Suez One"/>
                <a:ea typeface="Suez One"/>
              </a:rPr>
              <a:t>שלוש הרשויות</a:t>
            </a:r>
          </a:p>
        </p:txBody>
      </p:sp>
      <p:sp>
        <p:nvSpPr>
          <p:cNvPr id="5" name="TextBox 4"/>
          <p:cNvSpPr txBox="1"/>
          <p:nvPr/>
        </p:nvSpPr>
        <p:spPr>
          <a:xfrm>
            <a:off x="8236966" y="1905000"/>
            <a:ext cx="2982468" cy="482600"/>
          </a:xfrm>
          <a:prstGeom prst="rect">
            <a:avLst/>
          </a:prstGeom>
          <a:noFill/>
        </p:spPr>
        <p:txBody>
          <a:bodyPr wrap="square" lIns="0" rIns="0" tIns="0" bIns="0" anchor="t"/>
          <a:lstStyle/>
          <a:p>
            <a:pPr algn="r" rtl="1">
              <a:lnSpc>
                <a:spcPts val="3565"/>
              </a:lnSpc>
            </a:pPr>
            <a:r>
              <a:rPr sz="3100" b="1" i="0" lang="he-IL">
                <a:solidFill>
                  <a:srgbClr val="3F6F6A"/>
                </a:solidFill>
                <a:latin typeface="Suez One"/>
                <a:cs typeface="Suez One"/>
                <a:ea typeface="Suez One"/>
              </a:rPr>
              <a:t>מחוקקת – הכנסת</a:t>
            </a:r>
          </a:p>
        </p:txBody>
      </p:sp>
      <p:sp>
        <p:nvSpPr>
          <p:cNvPr id="6" name="TextBox 5"/>
          <p:cNvSpPr txBox="1"/>
          <p:nvPr/>
        </p:nvSpPr>
        <p:spPr>
          <a:xfrm>
            <a:off x="8236966" y="2463800"/>
            <a:ext cx="2982468" cy="3632200"/>
          </a:xfrm>
          <a:prstGeom prst="rect">
            <a:avLst/>
          </a:prstGeom>
          <a:noFill/>
        </p:spPr>
        <p:txBody>
          <a:bodyPr wrap="square" lIns="0" rIns="0" tIns="0" bIns="0" anchor="t"/>
          <a:lstStyle/>
          <a:p>
            <a:pPr algn="r" rtl="1">
              <a:lnSpc>
                <a:spcPts val="2970"/>
              </a:lnSpc>
            </a:pPr>
            <a:r>
              <a:rPr sz="2200" b="0" i="0" lang="he-IL">
                <a:solidFill>
                  <a:srgbClr val="3F4A52"/>
                </a:solidFill>
                <a:latin typeface="David Libre"/>
                <a:cs typeface="David Libre"/>
                <a:ea typeface="David Libre"/>
              </a:rPr>
              <a:t>120 חברי כנסת · מחוקקת חוקים וחוקי יסוד ומפקחת על הממשלה</a:t>
            </a:r>
          </a:p>
        </p:txBody>
      </p:sp>
      <p:sp>
        <p:nvSpPr>
          <p:cNvPr id="7" name="TextBox 6"/>
          <p:cNvSpPr txBox="1"/>
          <p:nvPr/>
        </p:nvSpPr>
        <p:spPr>
          <a:xfrm>
            <a:off x="4604766" y="1905000"/>
            <a:ext cx="2982468" cy="482600"/>
          </a:xfrm>
          <a:prstGeom prst="rect">
            <a:avLst/>
          </a:prstGeom>
          <a:noFill/>
        </p:spPr>
        <p:txBody>
          <a:bodyPr wrap="square" lIns="0" rIns="0" tIns="0" bIns="0" anchor="t"/>
          <a:lstStyle/>
          <a:p>
            <a:pPr algn="r" rtl="1">
              <a:lnSpc>
                <a:spcPts val="3386"/>
              </a:lnSpc>
            </a:pPr>
            <a:r>
              <a:rPr sz="2950" b="1" i="0" lang="he-IL">
                <a:solidFill>
                  <a:srgbClr val="3F6F6A"/>
                </a:solidFill>
                <a:latin typeface="Suez One"/>
                <a:cs typeface="Suez One"/>
                <a:ea typeface="Suez One"/>
              </a:rPr>
              <a:t>מבצעת – הממשלה</a:t>
            </a:r>
          </a:p>
        </p:txBody>
      </p:sp>
      <p:sp>
        <p:nvSpPr>
          <p:cNvPr id="8" name="TextBox 7"/>
          <p:cNvSpPr txBox="1"/>
          <p:nvPr/>
        </p:nvSpPr>
        <p:spPr>
          <a:xfrm>
            <a:off x="4604766" y="2463800"/>
            <a:ext cx="2982468" cy="3632200"/>
          </a:xfrm>
          <a:prstGeom prst="rect">
            <a:avLst/>
          </a:prstGeom>
          <a:noFill/>
        </p:spPr>
        <p:txBody>
          <a:bodyPr wrap="square" lIns="0" rIns="0" tIns="0" bIns="0" anchor="t"/>
          <a:lstStyle/>
          <a:p>
            <a:pPr algn="r" rtl="1">
              <a:lnSpc>
                <a:spcPts val="2970"/>
              </a:lnSpc>
            </a:pPr>
            <a:r>
              <a:rPr sz="2200" b="0" i="0" lang="he-IL">
                <a:solidFill>
                  <a:srgbClr val="3F4A52"/>
                </a:solidFill>
                <a:latin typeface="David Libre"/>
                <a:cs typeface="David Libre"/>
                <a:ea typeface="David Libre"/>
              </a:rPr>
              <a:t>ראש הממשלה והשרים · מבצעת את המדיניות ומנהלת את שירותי המדינה</a:t>
            </a:r>
          </a:p>
        </p:txBody>
      </p:sp>
      <p:sp>
        <p:nvSpPr>
          <p:cNvPr id="9" name="TextBox 8"/>
          <p:cNvSpPr txBox="1"/>
          <p:nvPr/>
        </p:nvSpPr>
        <p:spPr>
          <a:xfrm>
            <a:off x="972566" y="1905000"/>
            <a:ext cx="2982468" cy="482600"/>
          </a:xfrm>
          <a:prstGeom prst="rect">
            <a:avLst/>
          </a:prstGeom>
          <a:noFill/>
        </p:spPr>
        <p:txBody>
          <a:bodyPr wrap="square" lIns="0" rIns="0" tIns="0" bIns="0" anchor="t"/>
          <a:lstStyle/>
          <a:p>
            <a:pPr algn="r" rtl="1">
              <a:lnSpc>
                <a:spcPts val="2903"/>
              </a:lnSpc>
            </a:pPr>
            <a:r>
              <a:rPr sz="2500" b="1" i="0" lang="he-IL">
                <a:solidFill>
                  <a:srgbClr val="3F6F6A"/>
                </a:solidFill>
                <a:latin typeface="Suez One"/>
                <a:cs typeface="Suez One"/>
                <a:ea typeface="Suez One"/>
              </a:rPr>
              <a:t>שופטת – בתי המשפט</a:t>
            </a:r>
          </a:p>
        </p:txBody>
      </p:sp>
      <p:sp>
        <p:nvSpPr>
          <p:cNvPr id="10" name="TextBox 9"/>
          <p:cNvSpPr txBox="1"/>
          <p:nvPr/>
        </p:nvSpPr>
        <p:spPr>
          <a:xfrm>
            <a:off x="972566" y="2463800"/>
            <a:ext cx="2982468" cy="3632200"/>
          </a:xfrm>
          <a:prstGeom prst="rect">
            <a:avLst/>
          </a:prstGeom>
          <a:noFill/>
        </p:spPr>
        <p:txBody>
          <a:bodyPr wrap="square" lIns="0" rIns="0" tIns="0" bIns="0" anchor="t"/>
          <a:lstStyle/>
          <a:p>
            <a:pPr algn="r" rtl="1">
              <a:lnSpc>
                <a:spcPts val="2970"/>
              </a:lnSpc>
            </a:pPr>
            <a:r>
              <a:rPr sz="2200" b="0" i="0" lang="he-IL">
                <a:solidFill>
                  <a:srgbClr val="3F4A52"/>
                </a:solidFill>
                <a:latin typeface="David Libre"/>
                <a:cs typeface="David Libre"/>
                <a:ea typeface="David Libre"/>
              </a:rPr>
              <a:t>שלום, מחוזי ועליון (בג"ץ) · מפרשת את החוק ומכריעה בסכסוכים</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Suez One"/>
                <a:cs typeface="Suez One"/>
                <a:ea typeface="Suez One"/>
              </a:rPr>
              <a:t>לומדים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Suez One"/>
                <a:cs typeface="Suez One"/>
                <a:ea typeface="Suez One"/>
              </a:rPr>
              <a:t>הכנסת</a:t>
            </a:r>
          </a:p>
        </p:txBody>
      </p:sp>
      <p:sp>
        <p:nvSpPr>
          <p:cNvPr id="5" name="TextBox 4"/>
          <p:cNvSpPr txBox="1"/>
          <p:nvPr/>
        </p:nvSpPr>
        <p:spPr>
          <a:xfrm>
            <a:off x="10706100" y="18415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Suez One"/>
                <a:cs typeface="Suez One"/>
                <a:ea typeface="Suez One"/>
              </a:rPr>
              <a:t>1</a:t>
            </a:r>
          </a:p>
        </p:txBody>
      </p:sp>
      <p:sp>
        <p:nvSpPr>
          <p:cNvPr id="6" name="TextBox 5"/>
          <p:cNvSpPr txBox="1"/>
          <p:nvPr/>
        </p:nvSpPr>
        <p:spPr>
          <a:xfrm>
            <a:off x="4611941" y="1746250"/>
            <a:ext cx="5978017" cy="889000"/>
          </a:xfrm>
          <a:prstGeom prst="rect">
            <a:avLst/>
          </a:prstGeom>
          <a:noFill/>
        </p:spPr>
        <p:txBody>
          <a:bodyPr wrap="square" lIns="0" rIns="0" tIns="0" bIns="0" anchor="ctr"/>
          <a:lstStyle/>
          <a:p>
            <a:pPr algn="r" rtl="1">
              <a:lnSpc>
                <a:spcPts val="3120"/>
              </a:lnSpc>
            </a:pPr>
            <a:r>
              <a:rPr sz="2400" b="0" i="0" lang="he-IL">
                <a:solidFill>
                  <a:srgbClr val="3F4A52"/>
                </a:solidFill>
                <a:latin typeface="David Libre"/>
                <a:cs typeface="David Libre"/>
                <a:ea typeface="David Libre"/>
              </a:rPr>
              <a:t>120 חברים, מושבה בירושלים</a:t>
            </a:r>
          </a:p>
        </p:txBody>
      </p:sp>
      <p:sp>
        <p:nvSpPr>
          <p:cNvPr id="7" name="TextBox 6"/>
          <p:cNvSpPr txBox="1"/>
          <p:nvPr/>
        </p:nvSpPr>
        <p:spPr>
          <a:xfrm>
            <a:off x="10706100" y="30099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Suez One"/>
                <a:cs typeface="Suez One"/>
                <a:ea typeface="Suez One"/>
              </a:rPr>
              <a:t>2</a:t>
            </a:r>
          </a:p>
        </p:txBody>
      </p:sp>
      <p:sp>
        <p:nvSpPr>
          <p:cNvPr id="8" name="TextBox 7"/>
          <p:cNvSpPr txBox="1"/>
          <p:nvPr/>
        </p:nvSpPr>
        <p:spPr>
          <a:xfrm>
            <a:off x="4611941" y="2914650"/>
            <a:ext cx="5978017" cy="889000"/>
          </a:xfrm>
          <a:prstGeom prst="rect">
            <a:avLst/>
          </a:prstGeom>
          <a:noFill/>
        </p:spPr>
        <p:txBody>
          <a:bodyPr wrap="square" lIns="0" rIns="0" tIns="0" bIns="0" anchor="ctr"/>
          <a:lstStyle/>
          <a:p>
            <a:pPr algn="r" rtl="1">
              <a:lnSpc>
                <a:spcPts val="3120"/>
              </a:lnSpc>
            </a:pPr>
            <a:r>
              <a:rPr sz="2400" b="0" i="0" lang="he-IL">
                <a:solidFill>
                  <a:srgbClr val="3F4A52"/>
                </a:solidFill>
                <a:latin typeface="David Libre"/>
                <a:cs typeface="David Libre"/>
                <a:ea typeface="David Libre"/>
              </a:rPr>
              <a:t>בחירות כלליות, ארציות, ישירות, שוות, חשאיות ויחסיות</a:t>
            </a:r>
          </a:p>
        </p:txBody>
      </p:sp>
      <p:sp>
        <p:nvSpPr>
          <p:cNvPr id="9" name="TextBox 8"/>
          <p:cNvSpPr txBox="1"/>
          <p:nvPr/>
        </p:nvSpPr>
        <p:spPr>
          <a:xfrm>
            <a:off x="10706100" y="41783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Suez One"/>
                <a:cs typeface="Suez One"/>
                <a:ea typeface="Suez One"/>
              </a:rPr>
              <a:t>3</a:t>
            </a:r>
          </a:p>
        </p:txBody>
      </p:sp>
      <p:sp>
        <p:nvSpPr>
          <p:cNvPr id="10" name="TextBox 9"/>
          <p:cNvSpPr txBox="1"/>
          <p:nvPr/>
        </p:nvSpPr>
        <p:spPr>
          <a:xfrm>
            <a:off x="4611941" y="4083050"/>
            <a:ext cx="5978017" cy="889000"/>
          </a:xfrm>
          <a:prstGeom prst="rect">
            <a:avLst/>
          </a:prstGeom>
          <a:noFill/>
        </p:spPr>
        <p:txBody>
          <a:bodyPr wrap="square" lIns="0" rIns="0" tIns="0" bIns="0" anchor="ctr"/>
          <a:lstStyle/>
          <a:p>
            <a:pPr algn="r" rtl="1">
              <a:lnSpc>
                <a:spcPts val="3120"/>
              </a:lnSpc>
            </a:pPr>
            <a:r>
              <a:rPr sz="2400" b="0" i="0" lang="he-IL">
                <a:solidFill>
                  <a:srgbClr val="3F4A52"/>
                </a:solidFill>
                <a:latin typeface="David Libre"/>
                <a:cs typeface="David Libre"/>
                <a:ea typeface="David Libre"/>
              </a:rPr>
              <a:t>כהונה של ארבע שנים</a:t>
            </a:r>
          </a:p>
        </p:txBody>
      </p:sp>
      <p:sp>
        <p:nvSpPr>
          <p:cNvPr id="11" name="TextBox 10"/>
          <p:cNvSpPr txBox="1"/>
          <p:nvPr/>
        </p:nvSpPr>
        <p:spPr>
          <a:xfrm>
            <a:off x="10706100" y="53467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Suez One"/>
                <a:cs typeface="Suez One"/>
                <a:ea typeface="Suez One"/>
              </a:rPr>
              <a:t>4</a:t>
            </a:r>
          </a:p>
        </p:txBody>
      </p:sp>
      <p:sp>
        <p:nvSpPr>
          <p:cNvPr id="12" name="TextBox 11"/>
          <p:cNvSpPr txBox="1"/>
          <p:nvPr/>
        </p:nvSpPr>
        <p:spPr>
          <a:xfrm>
            <a:off x="4611941" y="5251450"/>
            <a:ext cx="5978017" cy="889000"/>
          </a:xfrm>
          <a:prstGeom prst="rect">
            <a:avLst/>
          </a:prstGeom>
          <a:noFill/>
        </p:spPr>
        <p:txBody>
          <a:bodyPr wrap="square" lIns="0" rIns="0" tIns="0" bIns="0" anchor="ctr"/>
          <a:lstStyle/>
          <a:p>
            <a:pPr algn="r" rtl="1">
              <a:lnSpc>
                <a:spcPts val="3120"/>
              </a:lnSpc>
            </a:pPr>
            <a:r>
              <a:rPr sz="2400" b="0" i="0" lang="he-IL">
                <a:solidFill>
                  <a:srgbClr val="3F4A52"/>
                </a:solidFill>
                <a:latin typeface="David Libre"/>
                <a:cs typeface="David Libre"/>
                <a:ea typeface="David Libre"/>
              </a:rPr>
              <a:t>בוחרים מגיל 18, נבחרים מגיל 21</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Suez One"/>
                <a:cs typeface="Suez One"/>
                <a:ea typeface="Suez One"/>
              </a:rPr>
              <a:t>לומדים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Suez One"/>
                <a:cs typeface="Suez One"/>
                <a:ea typeface="Suez One"/>
              </a:rPr>
              <a:t>תפקידי הכנסת</a:t>
            </a:r>
          </a:p>
        </p:txBody>
      </p:sp>
      <p:sp>
        <p:nvSpPr>
          <p:cNvPr id="5" name="TextBox 4"/>
          <p:cNvSpPr txBox="1"/>
          <p:nvPr/>
        </p:nvSpPr>
        <p:spPr>
          <a:xfrm>
            <a:off x="10706100" y="18415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Suez One"/>
                <a:cs typeface="Suez One"/>
                <a:ea typeface="Suez One"/>
              </a:rPr>
              <a:t>1</a:t>
            </a:r>
          </a:p>
        </p:txBody>
      </p:sp>
      <p:sp>
        <p:nvSpPr>
          <p:cNvPr id="6" name="TextBox 5"/>
          <p:cNvSpPr txBox="1"/>
          <p:nvPr/>
        </p:nvSpPr>
        <p:spPr>
          <a:xfrm>
            <a:off x="4611941" y="1746250"/>
            <a:ext cx="5978017" cy="889000"/>
          </a:xfrm>
          <a:prstGeom prst="rect">
            <a:avLst/>
          </a:prstGeom>
          <a:noFill/>
        </p:spPr>
        <p:txBody>
          <a:bodyPr wrap="square" lIns="0" rIns="0" tIns="0" bIns="0" anchor="ctr"/>
          <a:lstStyle/>
          <a:p>
            <a:pPr algn="r" rtl="1">
              <a:lnSpc>
                <a:spcPts val="3120"/>
              </a:lnSpc>
            </a:pPr>
            <a:r>
              <a:rPr sz="2400" b="0" i="0" lang="he-IL">
                <a:solidFill>
                  <a:srgbClr val="3F4A52"/>
                </a:solidFill>
                <a:latin typeface="David Libre"/>
                <a:cs typeface="David Libre"/>
                <a:ea typeface="David Libre"/>
              </a:rPr>
              <a:t>חקיקת חוקים וחוקי יסוד</a:t>
            </a:r>
          </a:p>
        </p:txBody>
      </p:sp>
      <p:sp>
        <p:nvSpPr>
          <p:cNvPr id="7" name="TextBox 6"/>
          <p:cNvSpPr txBox="1"/>
          <p:nvPr/>
        </p:nvSpPr>
        <p:spPr>
          <a:xfrm>
            <a:off x="10706100" y="30099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Suez One"/>
                <a:cs typeface="Suez One"/>
                <a:ea typeface="Suez One"/>
              </a:rPr>
              <a:t>2</a:t>
            </a:r>
          </a:p>
        </p:txBody>
      </p:sp>
      <p:sp>
        <p:nvSpPr>
          <p:cNvPr id="8" name="TextBox 7"/>
          <p:cNvSpPr txBox="1"/>
          <p:nvPr/>
        </p:nvSpPr>
        <p:spPr>
          <a:xfrm>
            <a:off x="4611941" y="2914650"/>
            <a:ext cx="5978017" cy="889000"/>
          </a:xfrm>
          <a:prstGeom prst="rect">
            <a:avLst/>
          </a:prstGeom>
          <a:noFill/>
        </p:spPr>
        <p:txBody>
          <a:bodyPr wrap="square" lIns="0" rIns="0" tIns="0" bIns="0" anchor="ctr"/>
          <a:lstStyle/>
          <a:p>
            <a:pPr algn="r" rtl="1">
              <a:lnSpc>
                <a:spcPts val="3120"/>
              </a:lnSpc>
            </a:pPr>
            <a:r>
              <a:rPr sz="2400" b="0" i="0" lang="he-IL">
                <a:solidFill>
                  <a:srgbClr val="3F4A52"/>
                </a:solidFill>
                <a:latin typeface="David Libre"/>
                <a:cs typeface="David Libre"/>
                <a:ea typeface="David Libre"/>
              </a:rPr>
              <a:t>פיקוח על הממשלה: שאילתות, ועדות, תקציב</a:t>
            </a:r>
          </a:p>
        </p:txBody>
      </p:sp>
      <p:sp>
        <p:nvSpPr>
          <p:cNvPr id="9" name="TextBox 8"/>
          <p:cNvSpPr txBox="1"/>
          <p:nvPr/>
        </p:nvSpPr>
        <p:spPr>
          <a:xfrm>
            <a:off x="10706100" y="41783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Suez One"/>
                <a:cs typeface="Suez One"/>
                <a:ea typeface="Suez One"/>
              </a:rPr>
              <a:t>3</a:t>
            </a:r>
          </a:p>
        </p:txBody>
      </p:sp>
      <p:sp>
        <p:nvSpPr>
          <p:cNvPr id="10" name="TextBox 9"/>
          <p:cNvSpPr txBox="1"/>
          <p:nvPr/>
        </p:nvSpPr>
        <p:spPr>
          <a:xfrm>
            <a:off x="4611941" y="4083050"/>
            <a:ext cx="5978017" cy="889000"/>
          </a:xfrm>
          <a:prstGeom prst="rect">
            <a:avLst/>
          </a:prstGeom>
          <a:noFill/>
        </p:spPr>
        <p:txBody>
          <a:bodyPr wrap="square" lIns="0" rIns="0" tIns="0" bIns="0" anchor="ctr"/>
          <a:lstStyle/>
          <a:p>
            <a:pPr algn="r" rtl="1">
              <a:lnSpc>
                <a:spcPts val="3120"/>
              </a:lnSpc>
            </a:pPr>
            <a:r>
              <a:rPr sz="2400" b="0" i="0" lang="he-IL">
                <a:solidFill>
                  <a:srgbClr val="3F4A52"/>
                </a:solidFill>
                <a:latin typeface="David Libre"/>
                <a:cs typeface="David Libre"/>
                <a:ea typeface="David Libre"/>
              </a:rPr>
              <a:t>הבעת אמון בממשלה – והחלפתה</a:t>
            </a:r>
          </a:p>
        </p:txBody>
      </p:sp>
      <p:sp>
        <p:nvSpPr>
          <p:cNvPr id="11" name="TextBox 10"/>
          <p:cNvSpPr txBox="1"/>
          <p:nvPr/>
        </p:nvSpPr>
        <p:spPr>
          <a:xfrm>
            <a:off x="10706100" y="53467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Suez One"/>
                <a:cs typeface="Suez One"/>
                <a:ea typeface="Suez One"/>
              </a:rPr>
              <a:t>4</a:t>
            </a:r>
          </a:p>
        </p:txBody>
      </p:sp>
      <p:sp>
        <p:nvSpPr>
          <p:cNvPr id="12" name="TextBox 11"/>
          <p:cNvSpPr txBox="1"/>
          <p:nvPr/>
        </p:nvSpPr>
        <p:spPr>
          <a:xfrm>
            <a:off x="4611941" y="5251450"/>
            <a:ext cx="5978017" cy="889000"/>
          </a:xfrm>
          <a:prstGeom prst="rect">
            <a:avLst/>
          </a:prstGeom>
          <a:noFill/>
        </p:spPr>
        <p:txBody>
          <a:bodyPr wrap="square" lIns="0" rIns="0" tIns="0" bIns="0" anchor="ctr"/>
          <a:lstStyle/>
          <a:p>
            <a:pPr algn="r" rtl="1">
              <a:lnSpc>
                <a:spcPts val="3120"/>
              </a:lnSpc>
            </a:pPr>
            <a:r>
              <a:rPr sz="2400" b="0" i="0" lang="he-IL">
                <a:solidFill>
                  <a:srgbClr val="3F4A52"/>
                </a:solidFill>
                <a:latin typeface="David Libre"/>
                <a:cs typeface="David Libre"/>
                <a:ea typeface="David Libre"/>
              </a:rPr>
              <a:t>בחירת נשיא המדינה</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Suez One"/>
                <a:cs typeface="Suez One"/>
                <a:ea typeface="Suez One"/>
              </a:rPr>
              <a:t>לומדים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Suez One"/>
                <a:cs typeface="Suez One"/>
                <a:ea typeface="Suez One"/>
              </a:rPr>
              <a:t>הממשלה</a:t>
            </a:r>
          </a:p>
        </p:txBody>
      </p:sp>
      <p:sp>
        <p:nvSpPr>
          <p:cNvPr id="5" name="TextBox 4"/>
          <p:cNvSpPr txBox="1"/>
          <p:nvPr/>
        </p:nvSpPr>
        <p:spPr>
          <a:xfrm>
            <a:off x="10706100" y="18415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Suez One"/>
                <a:cs typeface="Suez One"/>
                <a:ea typeface="Suez One"/>
              </a:rPr>
              <a:t>1</a:t>
            </a:r>
          </a:p>
        </p:txBody>
      </p:sp>
      <p:sp>
        <p:nvSpPr>
          <p:cNvPr id="6" name="TextBox 5"/>
          <p:cNvSpPr txBox="1"/>
          <p:nvPr/>
        </p:nvSpPr>
        <p:spPr>
          <a:xfrm>
            <a:off x="4611941" y="1746250"/>
            <a:ext cx="5978017" cy="889000"/>
          </a:xfrm>
          <a:prstGeom prst="rect">
            <a:avLst/>
          </a:prstGeom>
          <a:noFill/>
        </p:spPr>
        <p:txBody>
          <a:bodyPr wrap="square" lIns="0" rIns="0" tIns="0" bIns="0" anchor="ctr"/>
          <a:lstStyle/>
          <a:p>
            <a:pPr algn="r" rtl="1">
              <a:lnSpc>
                <a:spcPts val="3120"/>
              </a:lnSpc>
            </a:pPr>
            <a:r>
              <a:rPr sz="2400" b="0" i="0" lang="he-IL">
                <a:solidFill>
                  <a:srgbClr val="3F4A52"/>
                </a:solidFill>
                <a:latin typeface="David Libre"/>
                <a:cs typeface="David Libre"/>
                <a:ea typeface="David Libre"/>
              </a:rPr>
              <a:t>«הממשלה היא הרשות המבצעת של המדינה»</a:t>
            </a:r>
          </a:p>
        </p:txBody>
      </p:sp>
      <p:sp>
        <p:nvSpPr>
          <p:cNvPr id="7" name="TextBox 6"/>
          <p:cNvSpPr txBox="1"/>
          <p:nvPr/>
        </p:nvSpPr>
        <p:spPr>
          <a:xfrm>
            <a:off x="10706100" y="30099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Suez One"/>
                <a:cs typeface="Suez One"/>
                <a:ea typeface="Suez One"/>
              </a:rPr>
              <a:t>2</a:t>
            </a:r>
          </a:p>
        </p:txBody>
      </p:sp>
      <p:sp>
        <p:nvSpPr>
          <p:cNvPr id="8" name="TextBox 7"/>
          <p:cNvSpPr txBox="1"/>
          <p:nvPr/>
        </p:nvSpPr>
        <p:spPr>
          <a:xfrm>
            <a:off x="4611941" y="2914650"/>
            <a:ext cx="5978017" cy="889000"/>
          </a:xfrm>
          <a:prstGeom prst="rect">
            <a:avLst/>
          </a:prstGeom>
          <a:noFill/>
        </p:spPr>
        <p:txBody>
          <a:bodyPr wrap="square" lIns="0" rIns="0" tIns="0" bIns="0" anchor="ctr"/>
          <a:lstStyle/>
          <a:p>
            <a:pPr algn="r" rtl="1">
              <a:lnSpc>
                <a:spcPts val="3120"/>
              </a:lnSpc>
            </a:pPr>
            <a:r>
              <a:rPr sz="2400" b="0" i="0" lang="he-IL">
                <a:solidFill>
                  <a:srgbClr val="3F4A52"/>
                </a:solidFill>
                <a:latin typeface="David Libre"/>
                <a:cs typeface="David Libre"/>
                <a:ea typeface="David Libre"/>
              </a:rPr>
              <a:t>ראש הממשלה והשרים, כל שר על משרד</a:t>
            </a:r>
          </a:p>
        </p:txBody>
      </p:sp>
      <p:sp>
        <p:nvSpPr>
          <p:cNvPr id="9" name="TextBox 8"/>
          <p:cNvSpPr txBox="1"/>
          <p:nvPr/>
        </p:nvSpPr>
        <p:spPr>
          <a:xfrm>
            <a:off x="10706100" y="41783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Suez One"/>
                <a:cs typeface="Suez One"/>
                <a:ea typeface="Suez One"/>
              </a:rPr>
              <a:t>3</a:t>
            </a:r>
          </a:p>
        </p:txBody>
      </p:sp>
      <p:sp>
        <p:nvSpPr>
          <p:cNvPr id="10" name="TextBox 9"/>
          <p:cNvSpPr txBox="1"/>
          <p:nvPr/>
        </p:nvSpPr>
        <p:spPr>
          <a:xfrm>
            <a:off x="4611941" y="4083050"/>
            <a:ext cx="5978017" cy="889000"/>
          </a:xfrm>
          <a:prstGeom prst="rect">
            <a:avLst/>
          </a:prstGeom>
          <a:noFill/>
        </p:spPr>
        <p:txBody>
          <a:bodyPr wrap="square" lIns="0" rIns="0" tIns="0" bIns="0" anchor="ctr"/>
          <a:lstStyle/>
          <a:p>
            <a:pPr algn="r" rtl="1">
              <a:lnSpc>
                <a:spcPts val="3120"/>
              </a:lnSpc>
            </a:pPr>
            <a:r>
              <a:rPr sz="2400" b="0" i="0" lang="he-IL">
                <a:solidFill>
                  <a:srgbClr val="3F4A52"/>
                </a:solidFill>
                <a:latin typeface="David Libre"/>
                <a:cs typeface="David Libre"/>
                <a:ea typeface="David Libre"/>
              </a:rPr>
              <a:t>מכהנת מכוח אמון הכנסת</a:t>
            </a:r>
          </a:p>
        </p:txBody>
      </p:sp>
      <p:sp>
        <p:nvSpPr>
          <p:cNvPr id="11" name="TextBox 10"/>
          <p:cNvSpPr txBox="1"/>
          <p:nvPr/>
        </p:nvSpPr>
        <p:spPr>
          <a:xfrm>
            <a:off x="10706100" y="53467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Suez One"/>
                <a:cs typeface="Suez One"/>
                <a:ea typeface="Suez One"/>
              </a:rPr>
              <a:t>4</a:t>
            </a:r>
          </a:p>
        </p:txBody>
      </p:sp>
      <p:sp>
        <p:nvSpPr>
          <p:cNvPr id="12" name="TextBox 11"/>
          <p:cNvSpPr txBox="1"/>
          <p:nvPr/>
        </p:nvSpPr>
        <p:spPr>
          <a:xfrm>
            <a:off x="4611941" y="5251450"/>
            <a:ext cx="5978017" cy="889000"/>
          </a:xfrm>
          <a:prstGeom prst="rect">
            <a:avLst/>
          </a:prstGeom>
          <a:noFill/>
        </p:spPr>
        <p:txBody>
          <a:bodyPr wrap="square" lIns="0" rIns="0" tIns="0" bIns="0" anchor="ctr"/>
          <a:lstStyle/>
          <a:p>
            <a:pPr algn="r" rtl="1">
              <a:lnSpc>
                <a:spcPts val="3120"/>
              </a:lnSpc>
            </a:pPr>
            <a:r>
              <a:rPr sz="2400" b="0" i="0" lang="he-IL">
                <a:solidFill>
                  <a:srgbClr val="3F4A52"/>
                </a:solidFill>
                <a:latin typeface="David Libre"/>
                <a:cs typeface="David Libre"/>
                <a:ea typeface="David Libre"/>
              </a:rPr>
              <a:t>אחריות משותפת בפני הכנסת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Suez One"/>
                <a:cs typeface="Suez One"/>
                <a:ea typeface="Suez One"/>
              </a:rPr>
              <a:t>לומדים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Suez One"/>
                <a:cs typeface="Suez One"/>
                <a:ea typeface="Suez One"/>
              </a:rPr>
              <a:t>בתי המשפט</a:t>
            </a:r>
          </a:p>
        </p:txBody>
      </p:sp>
      <p:sp>
        <p:nvSpPr>
          <p:cNvPr id="5" name="TextBox 4"/>
          <p:cNvSpPr txBox="1"/>
          <p:nvPr/>
        </p:nvSpPr>
        <p:spPr>
          <a:xfrm>
            <a:off x="10706100" y="18415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Suez One"/>
                <a:cs typeface="Suez One"/>
                <a:ea typeface="Suez One"/>
              </a:rPr>
              <a:t>1</a:t>
            </a:r>
          </a:p>
        </p:txBody>
      </p:sp>
      <p:sp>
        <p:nvSpPr>
          <p:cNvPr id="6" name="TextBox 5"/>
          <p:cNvSpPr txBox="1"/>
          <p:nvPr/>
        </p:nvSpPr>
        <p:spPr>
          <a:xfrm>
            <a:off x="4611941" y="1746250"/>
            <a:ext cx="5978017" cy="889000"/>
          </a:xfrm>
          <a:prstGeom prst="rect">
            <a:avLst/>
          </a:prstGeom>
          <a:noFill/>
        </p:spPr>
        <p:txBody>
          <a:bodyPr wrap="square" lIns="0" rIns="0" tIns="0" bIns="0" anchor="ctr"/>
          <a:lstStyle/>
          <a:p>
            <a:pPr algn="r" rtl="1">
              <a:lnSpc>
                <a:spcPts val="3120"/>
              </a:lnSpc>
            </a:pPr>
            <a:r>
              <a:rPr sz="2400" b="0" i="0" lang="he-IL">
                <a:solidFill>
                  <a:srgbClr val="3F4A52"/>
                </a:solidFill>
                <a:latin typeface="David Libre"/>
                <a:cs typeface="David Libre"/>
                <a:ea typeface="David Libre"/>
              </a:rPr>
              <a:t>שלום – מחוזי – עליון</a:t>
            </a:r>
          </a:p>
        </p:txBody>
      </p:sp>
      <p:sp>
        <p:nvSpPr>
          <p:cNvPr id="7" name="TextBox 6"/>
          <p:cNvSpPr txBox="1"/>
          <p:nvPr/>
        </p:nvSpPr>
        <p:spPr>
          <a:xfrm>
            <a:off x="10706100" y="30099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Suez One"/>
                <a:cs typeface="Suez One"/>
                <a:ea typeface="Suez One"/>
              </a:rPr>
              <a:t>2</a:t>
            </a:r>
          </a:p>
        </p:txBody>
      </p:sp>
      <p:sp>
        <p:nvSpPr>
          <p:cNvPr id="8" name="TextBox 7"/>
          <p:cNvSpPr txBox="1"/>
          <p:nvPr/>
        </p:nvSpPr>
        <p:spPr>
          <a:xfrm>
            <a:off x="4611941" y="2914650"/>
            <a:ext cx="5978017" cy="889000"/>
          </a:xfrm>
          <a:prstGeom prst="rect">
            <a:avLst/>
          </a:prstGeom>
          <a:noFill/>
        </p:spPr>
        <p:txBody>
          <a:bodyPr wrap="square" lIns="0" rIns="0" tIns="0" bIns="0" anchor="ctr"/>
          <a:lstStyle/>
          <a:p>
            <a:pPr algn="r" rtl="1">
              <a:lnSpc>
                <a:spcPts val="3120"/>
              </a:lnSpc>
            </a:pPr>
            <a:r>
              <a:rPr sz="2400" b="0" i="0" lang="he-IL">
                <a:solidFill>
                  <a:srgbClr val="3F4A52"/>
                </a:solidFill>
                <a:latin typeface="David Libre"/>
                <a:cs typeface="David Libre"/>
                <a:ea typeface="David Libre"/>
              </a:rPr>
              <a:t>העליון יושב גם כבג"ץ</a:t>
            </a:r>
          </a:p>
        </p:txBody>
      </p:sp>
      <p:sp>
        <p:nvSpPr>
          <p:cNvPr id="9" name="TextBox 8"/>
          <p:cNvSpPr txBox="1"/>
          <p:nvPr/>
        </p:nvSpPr>
        <p:spPr>
          <a:xfrm>
            <a:off x="10706100" y="41783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Suez One"/>
                <a:cs typeface="Suez One"/>
                <a:ea typeface="Suez One"/>
              </a:rPr>
              <a:t>3</a:t>
            </a:r>
          </a:p>
        </p:txBody>
      </p:sp>
      <p:sp>
        <p:nvSpPr>
          <p:cNvPr id="10" name="TextBox 9"/>
          <p:cNvSpPr txBox="1"/>
          <p:nvPr/>
        </p:nvSpPr>
        <p:spPr>
          <a:xfrm>
            <a:off x="4611941" y="4083050"/>
            <a:ext cx="5978017" cy="889000"/>
          </a:xfrm>
          <a:prstGeom prst="rect">
            <a:avLst/>
          </a:prstGeom>
          <a:noFill/>
        </p:spPr>
        <p:txBody>
          <a:bodyPr wrap="square" lIns="0" rIns="0" tIns="0" bIns="0" anchor="ctr"/>
          <a:lstStyle/>
          <a:p>
            <a:pPr algn="r" rtl="1">
              <a:lnSpc>
                <a:spcPts val="3120"/>
              </a:lnSpc>
            </a:pPr>
            <a:r>
              <a:rPr sz="2400" b="0" i="0" lang="he-IL">
                <a:solidFill>
                  <a:srgbClr val="3F4A52"/>
                </a:solidFill>
                <a:latin typeface="David Libre"/>
                <a:cs typeface="David Libre"/>
                <a:ea typeface="David Libre"/>
              </a:rPr>
              <a:t>«אין מרות... זולת מרותו של הדין»</a:t>
            </a:r>
          </a:p>
        </p:txBody>
      </p:sp>
      <p:sp>
        <p:nvSpPr>
          <p:cNvPr id="11" name="TextBox 10"/>
          <p:cNvSpPr txBox="1"/>
          <p:nvPr/>
        </p:nvSpPr>
        <p:spPr>
          <a:xfrm>
            <a:off x="10706100" y="53467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Suez One"/>
                <a:cs typeface="Suez One"/>
                <a:ea typeface="Suez One"/>
              </a:rPr>
              <a:t>4</a:t>
            </a:r>
          </a:p>
        </p:txBody>
      </p:sp>
      <p:sp>
        <p:nvSpPr>
          <p:cNvPr id="12" name="TextBox 11"/>
          <p:cNvSpPr txBox="1"/>
          <p:nvPr/>
        </p:nvSpPr>
        <p:spPr>
          <a:xfrm>
            <a:off x="4611941" y="5251450"/>
            <a:ext cx="5978017" cy="889000"/>
          </a:xfrm>
          <a:prstGeom prst="rect">
            <a:avLst/>
          </a:prstGeom>
          <a:noFill/>
        </p:spPr>
        <p:txBody>
          <a:bodyPr wrap="square" lIns="0" rIns="0" tIns="0" bIns="0" anchor="ctr"/>
          <a:lstStyle/>
          <a:p>
            <a:pPr algn="r" rtl="1">
              <a:lnSpc>
                <a:spcPts val="3120"/>
              </a:lnSpc>
            </a:pPr>
            <a:r>
              <a:rPr sz="2400" b="0" i="0" lang="he-IL">
                <a:solidFill>
                  <a:srgbClr val="3F4A52"/>
                </a:solidFill>
                <a:latin typeface="David Libre"/>
                <a:cs typeface="David Libre"/>
                <a:ea typeface="David Libre"/>
              </a:rPr>
              <a:t>דיון פומבי, שופטים בלתי תלויים</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Suez One"/>
                <a:cs typeface="Suez One"/>
                <a:ea typeface="Suez One"/>
              </a:rPr>
              <a:t>מקור</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Suez One"/>
                <a:cs typeface="Suez One"/>
                <a:ea typeface="Suez One"/>
              </a:rPr>
              <a:t>חוק יסוד: השפיטה, סעיף 2</a:t>
            </a:r>
          </a:p>
        </p:txBody>
      </p:sp>
      <p:sp>
        <p:nvSpPr>
          <p:cNvPr id="5" name="TextBox 4"/>
          <p:cNvSpPr txBox="1"/>
          <p:nvPr/>
        </p:nvSpPr>
        <p:spPr>
          <a:xfrm>
            <a:off x="1059815" y="3266082"/>
            <a:ext cx="10072370" cy="452755"/>
          </a:xfrm>
          <a:prstGeom prst="rect">
            <a:avLst/>
          </a:prstGeom>
          <a:noFill/>
        </p:spPr>
        <p:txBody>
          <a:bodyPr wrap="square" lIns="0" rIns="0" tIns="0" bIns="0" anchor="t"/>
          <a:lstStyle/>
          <a:p>
            <a:pPr algn="ctr" rtl="1">
              <a:lnSpc>
                <a:spcPts val="3565"/>
              </a:lnSpc>
            </a:pPr>
            <a:r>
              <a:rPr sz="2300" b="0" i="0" lang="he-IL">
                <a:solidFill>
                  <a:srgbClr val="33414A"/>
                </a:solidFill>
                <a:latin typeface="Frank Ruhl Libre"/>
                <a:cs typeface="Frank Ruhl Libre"/>
                <a:ea typeface="Frank Ruhl Libre"/>
              </a:rPr>
              <a:t>«אין מרות על מי שבידו סמכות שפיטה, זולת מרותו של הדין.»</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295"/>
              </a:lnSpc>
            </a:pPr>
            <a:r>
              <a:rPr sz="1700" b="0" i="0" lang="he-IL">
                <a:solidFill>
                  <a:srgbClr val="3F6F6A"/>
                </a:solidFill>
                <a:latin typeface="Suez One"/>
                <a:cs typeface="Suez One"/>
                <a:ea typeface="Suez One"/>
              </a:rPr>
              <a:t>למה לדעתכם חשוב שהשופטים לא יהיו כפופים לממשלה או לכנסת?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Suez One"/>
                <a:cs typeface="Suez One"/>
                <a:ea typeface="Suez One"/>
              </a:rPr>
              <a:t>משווים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Suez One"/>
                <a:cs typeface="Suez One"/>
                <a:ea typeface="Suez One"/>
              </a:rPr>
              <a:t>הפרדה מול איזון</a:t>
            </a:r>
          </a:p>
        </p:txBody>
      </p:sp>
      <p:sp>
        <p:nvSpPr>
          <p:cNvPr id="5" name="TextBox 4"/>
          <p:cNvSpPr txBox="1"/>
          <p:nvPr/>
        </p:nvSpPr>
        <p:spPr>
          <a:xfrm>
            <a:off x="6393624" y="1905000"/>
            <a:ext cx="4853051" cy="482600"/>
          </a:xfrm>
          <a:prstGeom prst="rect">
            <a:avLst/>
          </a:prstGeom>
          <a:noFill/>
        </p:spPr>
        <p:txBody>
          <a:bodyPr wrap="square" lIns="0" rIns="0" tIns="0" bIns="0" anchor="t"/>
          <a:lstStyle/>
          <a:p>
            <a:pPr algn="r" rtl="1">
              <a:lnSpc>
                <a:spcPts val="3565"/>
              </a:lnSpc>
            </a:pPr>
            <a:r>
              <a:rPr sz="3100" b="1" i="0" lang="he-IL">
                <a:solidFill>
                  <a:srgbClr val="3F6F6A"/>
                </a:solidFill>
                <a:latin typeface="Suez One"/>
                <a:cs typeface="Suez One"/>
                <a:ea typeface="Suez One"/>
              </a:rPr>
              <a:t>הפרדת רשויות</a:t>
            </a:r>
          </a:p>
        </p:txBody>
      </p:sp>
      <p:sp>
        <p:nvSpPr>
          <p:cNvPr id="6" name="TextBox 5"/>
          <p:cNvSpPr txBox="1"/>
          <p:nvPr/>
        </p:nvSpPr>
        <p:spPr>
          <a:xfrm>
            <a:off x="6393624" y="2463800"/>
            <a:ext cx="4853051" cy="3632200"/>
          </a:xfrm>
          <a:prstGeom prst="rect">
            <a:avLst/>
          </a:prstGeom>
          <a:noFill/>
        </p:spPr>
        <p:txBody>
          <a:bodyPr wrap="square" lIns="0" rIns="0" tIns="0" bIns="0" anchor="t"/>
          <a:lstStyle/>
          <a:p>
            <a:pPr algn="r" rtl="1">
              <a:lnSpc>
                <a:spcPts val="2970"/>
              </a:lnSpc>
            </a:pPr>
            <a:r>
              <a:rPr sz="2200" b="0" i="0" lang="he-IL">
                <a:solidFill>
                  <a:srgbClr val="3F4A52"/>
                </a:solidFill>
                <a:latin typeface="David Libre"/>
                <a:cs typeface="David Libre"/>
                <a:ea typeface="David Libre"/>
              </a:rPr>
              <a:t>• לכל רשות תפקיד משלה</a:t>
            </a:r>
          </a:p>
          <a:p>
            <a:pPr algn="r" rtl="1">
              <a:lnSpc>
                <a:spcPts val="2970"/>
              </a:lnSpc>
            </a:pPr>
            <a:r>
              <a:rPr sz="2200" b="0" i="0" lang="he-IL">
                <a:solidFill>
                  <a:srgbClr val="3F4A52"/>
                </a:solidFill>
                <a:latin typeface="David Libre"/>
                <a:cs typeface="David Libre"/>
                <a:ea typeface="David Libre"/>
              </a:rPr>
              <a:t>• אין רשות ששולטת לבד</a:t>
            </a:r>
          </a:p>
          <a:p>
            <a:pPr algn="r" rtl="1">
              <a:lnSpc>
                <a:spcPts val="2970"/>
              </a:lnSpc>
            </a:pPr>
            <a:r>
              <a:rPr sz="2200" b="0" i="0" lang="he-IL">
                <a:solidFill>
                  <a:srgbClr val="3F4A52"/>
                </a:solidFill>
                <a:latin typeface="David Libre"/>
                <a:cs typeface="David Libre"/>
                <a:ea typeface="David Libre"/>
              </a:rPr>
              <a:t>• מונעת ריכוז כוח</a:t>
            </a:r>
          </a:p>
        </p:txBody>
      </p:sp>
      <p:sp>
        <p:nvSpPr>
          <p:cNvPr id="7" name="TextBox 6"/>
          <p:cNvSpPr txBox="1"/>
          <p:nvPr/>
        </p:nvSpPr>
        <p:spPr>
          <a:xfrm>
            <a:off x="945324" y="1905000"/>
            <a:ext cx="4853051" cy="482600"/>
          </a:xfrm>
          <a:prstGeom prst="rect">
            <a:avLst/>
          </a:prstGeom>
          <a:noFill/>
        </p:spPr>
        <p:txBody>
          <a:bodyPr wrap="square" lIns="0" rIns="0" tIns="0" bIns="0" anchor="t"/>
          <a:lstStyle/>
          <a:p>
            <a:pPr algn="r" rtl="1">
              <a:lnSpc>
                <a:spcPts val="3565"/>
              </a:lnSpc>
            </a:pPr>
            <a:r>
              <a:rPr sz="3100" b="1" i="0" lang="he-IL">
                <a:solidFill>
                  <a:srgbClr val="3F6F6A"/>
                </a:solidFill>
                <a:latin typeface="Suez One"/>
                <a:cs typeface="Suez One"/>
                <a:ea typeface="Suez One"/>
              </a:rPr>
              <a:t>בלמים ואיזונים</a:t>
            </a:r>
          </a:p>
        </p:txBody>
      </p:sp>
      <p:sp>
        <p:nvSpPr>
          <p:cNvPr id="8" name="TextBox 7"/>
          <p:cNvSpPr txBox="1"/>
          <p:nvPr/>
        </p:nvSpPr>
        <p:spPr>
          <a:xfrm>
            <a:off x="945324" y="2463800"/>
            <a:ext cx="4853051" cy="3632200"/>
          </a:xfrm>
          <a:prstGeom prst="rect">
            <a:avLst/>
          </a:prstGeom>
          <a:noFill/>
        </p:spPr>
        <p:txBody>
          <a:bodyPr wrap="square" lIns="0" rIns="0" tIns="0" bIns="0" anchor="t"/>
          <a:lstStyle/>
          <a:p>
            <a:pPr algn="r" rtl="1">
              <a:lnSpc>
                <a:spcPts val="2970"/>
              </a:lnSpc>
            </a:pPr>
            <a:r>
              <a:rPr sz="2200" b="0" i="0" lang="he-IL">
                <a:solidFill>
                  <a:srgbClr val="3F4A52"/>
                </a:solidFill>
                <a:latin typeface="David Libre"/>
                <a:cs typeface="David Libre"/>
                <a:ea typeface="David Libre"/>
              </a:rPr>
              <a:t>• כל רשות מפקחת על האחרות</a:t>
            </a:r>
          </a:p>
          <a:p>
            <a:pPr algn="r" rtl="1">
              <a:lnSpc>
                <a:spcPts val="2970"/>
              </a:lnSpc>
            </a:pPr>
            <a:r>
              <a:rPr sz="2200" b="0" i="0" lang="he-IL">
                <a:solidFill>
                  <a:srgbClr val="3F4A52"/>
                </a:solidFill>
                <a:latin typeface="David Libre"/>
                <a:cs typeface="David Libre"/>
                <a:ea typeface="David Libre"/>
              </a:rPr>
              <a:t>• הכנסת ← הממשלה ← בג"ץ</a:t>
            </a:r>
          </a:p>
          <a:p>
            <a:pPr algn="r" rtl="1">
              <a:lnSpc>
                <a:spcPts val="2970"/>
              </a:lnSpc>
            </a:pPr>
            <a:r>
              <a:rPr sz="2200" b="0" i="0" lang="he-IL">
                <a:solidFill>
                  <a:srgbClr val="3F4A52"/>
                </a:solidFill>
                <a:latin typeface="David Libre"/>
                <a:cs typeface="David Libre"/>
                <a:ea typeface="David Libre"/>
              </a:rPr>
              <a:t>• מגנים על זכויות האזרח</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Suez One"/>
                <a:cs typeface="Suez One"/>
                <a:ea typeface="Suez One"/>
              </a:rPr>
              <a:t>פעילות בכיתה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Suez One"/>
                <a:cs typeface="Suez One"/>
                <a:ea typeface="Suez One"/>
              </a:rPr>
              <a:t>פעילות: מי אחראי?</a:t>
            </a:r>
          </a:p>
        </p:txBody>
      </p:sp>
      <p:sp>
        <p:nvSpPr>
          <p:cNvPr id="5" name="TextBox 4"/>
          <p:cNvSpPr txBox="1"/>
          <p:nvPr/>
        </p:nvSpPr>
        <p:spPr>
          <a:xfrm>
            <a:off x="10706100" y="18415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Suez One"/>
                <a:cs typeface="Suez One"/>
                <a:ea typeface="Suez One"/>
              </a:rPr>
              <a:t>1</a:t>
            </a:r>
          </a:p>
        </p:txBody>
      </p:sp>
      <p:sp>
        <p:nvSpPr>
          <p:cNvPr id="6" name="TextBox 5"/>
          <p:cNvSpPr txBox="1"/>
          <p:nvPr/>
        </p:nvSpPr>
        <p:spPr>
          <a:xfrm>
            <a:off x="4611941" y="1746250"/>
            <a:ext cx="5978017" cy="889000"/>
          </a:xfrm>
          <a:prstGeom prst="rect">
            <a:avLst/>
          </a:prstGeom>
          <a:noFill/>
        </p:spPr>
        <p:txBody>
          <a:bodyPr wrap="square" lIns="0" rIns="0" tIns="0" bIns="0" anchor="ctr"/>
          <a:lstStyle/>
          <a:p>
            <a:pPr algn="r" rtl="1">
              <a:lnSpc>
                <a:spcPts val="3120"/>
              </a:lnSpc>
            </a:pPr>
            <a:r>
              <a:rPr sz="2400" b="0" i="0" lang="he-IL">
                <a:solidFill>
                  <a:srgbClr val="3F4A52"/>
                </a:solidFill>
                <a:latin typeface="David Libre"/>
                <a:cs typeface="David Libre"/>
                <a:ea typeface="David Libre"/>
              </a:rPr>
              <a:t>כל קבוצה מקבלת כותרת עיתון אמיתית</a:t>
            </a:r>
          </a:p>
        </p:txBody>
      </p:sp>
      <p:sp>
        <p:nvSpPr>
          <p:cNvPr id="7" name="TextBox 6"/>
          <p:cNvSpPr txBox="1"/>
          <p:nvPr/>
        </p:nvSpPr>
        <p:spPr>
          <a:xfrm>
            <a:off x="10706100" y="30099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Suez One"/>
                <a:cs typeface="Suez One"/>
                <a:ea typeface="Suez One"/>
              </a:rPr>
              <a:t>2</a:t>
            </a:r>
          </a:p>
        </p:txBody>
      </p:sp>
      <p:sp>
        <p:nvSpPr>
          <p:cNvPr id="8" name="TextBox 7"/>
          <p:cNvSpPr txBox="1"/>
          <p:nvPr/>
        </p:nvSpPr>
        <p:spPr>
          <a:xfrm>
            <a:off x="4611941" y="2914650"/>
            <a:ext cx="5978017" cy="889000"/>
          </a:xfrm>
          <a:prstGeom prst="rect">
            <a:avLst/>
          </a:prstGeom>
          <a:noFill/>
        </p:spPr>
        <p:txBody>
          <a:bodyPr wrap="square" lIns="0" rIns="0" tIns="0" bIns="0" anchor="ctr"/>
          <a:lstStyle/>
          <a:p>
            <a:pPr algn="r" rtl="1">
              <a:lnSpc>
                <a:spcPts val="3120"/>
              </a:lnSpc>
            </a:pPr>
            <a:r>
              <a:rPr sz="2400" b="0" i="0" lang="he-IL">
                <a:solidFill>
                  <a:srgbClr val="3F4A52"/>
                </a:solidFill>
                <a:latin typeface="David Libre"/>
                <a:cs typeface="David Libre"/>
                <a:ea typeface="David Libre"/>
              </a:rPr>
              <a:t>זהו איזו רשות פעלה בידיעה</a:t>
            </a:r>
          </a:p>
        </p:txBody>
      </p:sp>
      <p:sp>
        <p:nvSpPr>
          <p:cNvPr id="9" name="TextBox 8"/>
          <p:cNvSpPr txBox="1"/>
          <p:nvPr/>
        </p:nvSpPr>
        <p:spPr>
          <a:xfrm>
            <a:off x="10706100" y="41783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Suez One"/>
                <a:cs typeface="Suez One"/>
                <a:ea typeface="Suez One"/>
              </a:rPr>
              <a:t>3</a:t>
            </a:r>
          </a:p>
        </p:txBody>
      </p:sp>
      <p:sp>
        <p:nvSpPr>
          <p:cNvPr id="10" name="TextBox 9"/>
          <p:cNvSpPr txBox="1"/>
          <p:nvPr/>
        </p:nvSpPr>
        <p:spPr>
          <a:xfrm>
            <a:off x="4611941" y="4083050"/>
            <a:ext cx="5978017" cy="889000"/>
          </a:xfrm>
          <a:prstGeom prst="rect">
            <a:avLst/>
          </a:prstGeom>
          <a:noFill/>
        </p:spPr>
        <p:txBody>
          <a:bodyPr wrap="square" lIns="0" rIns="0" tIns="0" bIns="0" anchor="ctr"/>
          <a:lstStyle/>
          <a:p>
            <a:pPr algn="r" rtl="1">
              <a:lnSpc>
                <a:spcPts val="3120"/>
              </a:lnSpc>
            </a:pPr>
            <a:r>
              <a:rPr sz="2400" b="0" i="0" lang="he-IL">
                <a:solidFill>
                  <a:srgbClr val="3F4A52"/>
                </a:solidFill>
                <a:latin typeface="David Libre"/>
                <a:cs typeface="David Libre"/>
                <a:ea typeface="David Libre"/>
              </a:rPr>
              <a:t>האם רשות אחרת פיקחה או יכולה לפקח?</a:t>
            </a:r>
          </a:p>
        </p:txBody>
      </p:sp>
      <p:sp>
        <p:nvSpPr>
          <p:cNvPr id="11" name="TextBox 10"/>
          <p:cNvSpPr txBox="1"/>
          <p:nvPr/>
        </p:nvSpPr>
        <p:spPr>
          <a:xfrm>
            <a:off x="10706100" y="53467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Suez One"/>
                <a:cs typeface="Suez One"/>
                <a:ea typeface="Suez One"/>
              </a:rPr>
              <a:t>4</a:t>
            </a:r>
          </a:p>
        </p:txBody>
      </p:sp>
      <p:sp>
        <p:nvSpPr>
          <p:cNvPr id="12" name="TextBox 11"/>
          <p:cNvSpPr txBox="1"/>
          <p:nvPr/>
        </p:nvSpPr>
        <p:spPr>
          <a:xfrm>
            <a:off x="4611941" y="5251450"/>
            <a:ext cx="5978017" cy="889000"/>
          </a:xfrm>
          <a:prstGeom prst="rect">
            <a:avLst/>
          </a:prstGeom>
          <a:noFill/>
        </p:spPr>
        <p:txBody>
          <a:bodyPr wrap="square" lIns="0" rIns="0" tIns="0" bIns="0" anchor="ctr"/>
          <a:lstStyle/>
          <a:p>
            <a:pPr algn="r" rtl="1">
              <a:lnSpc>
                <a:spcPts val="3120"/>
              </a:lnSpc>
            </a:pPr>
            <a:r>
              <a:rPr sz="2400" b="0" i="0" lang="he-IL">
                <a:solidFill>
                  <a:srgbClr val="3F4A52"/>
                </a:solidFill>
                <a:latin typeface="David Libre"/>
                <a:cs typeface="David Libre"/>
                <a:ea typeface="David Libre"/>
              </a:rPr>
              <a:t>הציגו לכיתה בדקה אחת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Suez One"/>
                <a:cs typeface="Suez One"/>
                <a:ea typeface="Suez One"/>
              </a:rPr>
              <a:t>מילים ומושגים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Suez One"/>
                <a:cs typeface="Suez One"/>
                <a:ea typeface="Suez One"/>
              </a:rPr>
              <a:t>מושגי מפתח (1/2)</a:t>
            </a:r>
          </a:p>
        </p:txBody>
      </p:sp>
      <p:sp>
        <p:nvSpPr>
          <p:cNvPr id="5" name="TextBox 4"/>
          <p:cNvSpPr txBox="1"/>
          <p:nvPr/>
        </p:nvSpPr>
        <p:spPr>
          <a:xfrm>
            <a:off x="8145780" y="1879600"/>
            <a:ext cx="3139440" cy="406400"/>
          </a:xfrm>
          <a:prstGeom prst="rect">
            <a:avLst/>
          </a:prstGeom>
          <a:noFill/>
        </p:spPr>
        <p:txBody>
          <a:bodyPr wrap="square" lIns="0" rIns="0" tIns="0" bIns="0" anchor="t"/>
          <a:lstStyle/>
          <a:p>
            <a:pPr algn="r" rtl="1">
              <a:lnSpc>
                <a:spcPts val="3200"/>
              </a:lnSpc>
            </a:pPr>
            <a:r>
              <a:rPr sz="2550" b="1" i="0" lang="he-IL">
                <a:solidFill>
                  <a:srgbClr val="3F6F6A"/>
                </a:solidFill>
                <a:latin typeface="Suez One"/>
                <a:cs typeface="Suez One"/>
                <a:ea typeface="Suez One"/>
              </a:rPr>
              <a:t>רשות מחוקקת</a:t>
            </a:r>
          </a:p>
        </p:txBody>
      </p:sp>
      <p:sp>
        <p:nvSpPr>
          <p:cNvPr id="6" name="TextBox 5"/>
          <p:cNvSpPr txBox="1"/>
          <p:nvPr/>
        </p:nvSpPr>
        <p:spPr>
          <a:xfrm>
            <a:off x="8145780" y="2349500"/>
            <a:ext cx="3139440" cy="1390650"/>
          </a:xfrm>
          <a:prstGeom prst="rect">
            <a:avLst/>
          </a:prstGeom>
          <a:noFill/>
        </p:spPr>
        <p:txBody>
          <a:bodyPr wrap="square" lIns="0" rIns="0" tIns="0" bIns="0" anchor="t"/>
          <a:lstStyle/>
          <a:p>
            <a:pPr algn="r" rtl="1">
              <a:lnSpc>
                <a:spcPts val="2600"/>
              </a:lnSpc>
            </a:pPr>
            <a:r>
              <a:rPr sz="2000" b="0" i="0" lang="he-IL">
                <a:solidFill>
                  <a:srgbClr val="3F4A52"/>
                </a:solidFill>
                <a:latin typeface="David Libre"/>
                <a:cs typeface="David Libre"/>
                <a:ea typeface="David Libre"/>
              </a:rPr>
              <a:t>הכנסת – הגוף שמחוקק חוקים ומפקח על הממשלה.</a:t>
            </a:r>
          </a:p>
        </p:txBody>
      </p:sp>
      <p:sp>
        <p:nvSpPr>
          <p:cNvPr id="7" name="TextBox 6"/>
          <p:cNvSpPr txBox="1"/>
          <p:nvPr/>
        </p:nvSpPr>
        <p:spPr>
          <a:xfrm>
            <a:off x="4526280" y="1879600"/>
            <a:ext cx="3139440" cy="406400"/>
          </a:xfrm>
          <a:prstGeom prst="rect">
            <a:avLst/>
          </a:prstGeom>
          <a:noFill/>
        </p:spPr>
        <p:txBody>
          <a:bodyPr wrap="square" lIns="0" rIns="0" tIns="0" bIns="0" anchor="t"/>
          <a:lstStyle/>
          <a:p>
            <a:pPr algn="r" rtl="1">
              <a:lnSpc>
                <a:spcPts val="3200"/>
              </a:lnSpc>
            </a:pPr>
            <a:r>
              <a:rPr sz="2550" b="1" i="0" lang="he-IL">
                <a:solidFill>
                  <a:srgbClr val="3F6F6A"/>
                </a:solidFill>
                <a:latin typeface="Suez One"/>
                <a:cs typeface="Suez One"/>
                <a:ea typeface="Suez One"/>
              </a:rPr>
              <a:t>רשות מבצעת</a:t>
            </a:r>
          </a:p>
        </p:txBody>
      </p:sp>
      <p:sp>
        <p:nvSpPr>
          <p:cNvPr id="8" name="TextBox 7"/>
          <p:cNvSpPr txBox="1"/>
          <p:nvPr/>
        </p:nvSpPr>
        <p:spPr>
          <a:xfrm>
            <a:off x="4526280" y="2349500"/>
            <a:ext cx="3139440" cy="1390650"/>
          </a:xfrm>
          <a:prstGeom prst="rect">
            <a:avLst/>
          </a:prstGeom>
          <a:noFill/>
        </p:spPr>
        <p:txBody>
          <a:bodyPr wrap="square" lIns="0" rIns="0" tIns="0" bIns="0" anchor="t"/>
          <a:lstStyle/>
          <a:p>
            <a:pPr algn="r" rtl="1">
              <a:lnSpc>
                <a:spcPts val="2600"/>
              </a:lnSpc>
            </a:pPr>
            <a:r>
              <a:rPr sz="2000" b="0" i="0" lang="he-IL">
                <a:solidFill>
                  <a:srgbClr val="3F4A52"/>
                </a:solidFill>
                <a:latin typeface="David Libre"/>
                <a:cs typeface="David Libre"/>
                <a:ea typeface="David Libre"/>
              </a:rPr>
              <a:t>הממשלה – הגוף שמבצע את החוקים ומנהל את המדינה.</a:t>
            </a:r>
          </a:p>
        </p:txBody>
      </p:sp>
      <p:sp>
        <p:nvSpPr>
          <p:cNvPr id="9" name="TextBox 8"/>
          <p:cNvSpPr txBox="1"/>
          <p:nvPr/>
        </p:nvSpPr>
        <p:spPr>
          <a:xfrm>
            <a:off x="906780" y="1879600"/>
            <a:ext cx="3139440" cy="406400"/>
          </a:xfrm>
          <a:prstGeom prst="rect">
            <a:avLst/>
          </a:prstGeom>
          <a:noFill/>
        </p:spPr>
        <p:txBody>
          <a:bodyPr wrap="square" lIns="0" rIns="0" tIns="0" bIns="0" anchor="t"/>
          <a:lstStyle/>
          <a:p>
            <a:pPr algn="r" rtl="1">
              <a:lnSpc>
                <a:spcPts val="3200"/>
              </a:lnSpc>
            </a:pPr>
            <a:r>
              <a:rPr sz="2550" b="1" i="0" lang="he-IL">
                <a:solidFill>
                  <a:srgbClr val="3F6F6A"/>
                </a:solidFill>
                <a:latin typeface="Suez One"/>
                <a:cs typeface="Suez One"/>
                <a:ea typeface="Suez One"/>
              </a:rPr>
              <a:t>רשות שופטת</a:t>
            </a:r>
          </a:p>
        </p:txBody>
      </p:sp>
      <p:sp>
        <p:nvSpPr>
          <p:cNvPr id="10" name="TextBox 9"/>
          <p:cNvSpPr txBox="1"/>
          <p:nvPr/>
        </p:nvSpPr>
        <p:spPr>
          <a:xfrm>
            <a:off x="906780" y="2349500"/>
            <a:ext cx="3139440" cy="1390650"/>
          </a:xfrm>
          <a:prstGeom prst="rect">
            <a:avLst/>
          </a:prstGeom>
          <a:noFill/>
        </p:spPr>
        <p:txBody>
          <a:bodyPr wrap="square" lIns="0" rIns="0" tIns="0" bIns="0" anchor="t"/>
          <a:lstStyle/>
          <a:p>
            <a:pPr algn="r" rtl="1">
              <a:lnSpc>
                <a:spcPts val="2600"/>
              </a:lnSpc>
            </a:pPr>
            <a:r>
              <a:rPr sz="2000" b="0" i="0" lang="he-IL">
                <a:solidFill>
                  <a:srgbClr val="3F4A52"/>
                </a:solidFill>
                <a:latin typeface="David Libre"/>
                <a:cs typeface="David Libre"/>
                <a:ea typeface="David Libre"/>
              </a:rPr>
              <a:t>בתי המשפט – מכריעים בסכסוכים ומפרשים את החוק.</a:t>
            </a:r>
          </a:p>
        </p:txBody>
      </p:sp>
      <p:sp>
        <p:nvSpPr>
          <p:cNvPr id="11" name="TextBox 10"/>
          <p:cNvSpPr txBox="1"/>
          <p:nvPr/>
        </p:nvSpPr>
        <p:spPr>
          <a:xfrm>
            <a:off x="8145780" y="4260850"/>
            <a:ext cx="3139440" cy="406400"/>
          </a:xfrm>
          <a:prstGeom prst="rect">
            <a:avLst/>
          </a:prstGeom>
          <a:noFill/>
        </p:spPr>
        <p:txBody>
          <a:bodyPr wrap="square" lIns="0" rIns="0" tIns="0" bIns="0" anchor="t"/>
          <a:lstStyle/>
          <a:p>
            <a:pPr algn="r" rtl="1">
              <a:lnSpc>
                <a:spcPts val="3200"/>
              </a:lnSpc>
            </a:pPr>
            <a:r>
              <a:rPr sz="2550" b="1" i="0" lang="he-IL">
                <a:solidFill>
                  <a:srgbClr val="3F6F6A"/>
                </a:solidFill>
                <a:latin typeface="Suez One"/>
                <a:cs typeface="Suez One"/>
                <a:ea typeface="Suez One"/>
              </a:rPr>
              <a:t>הפרדת רשויות</a:t>
            </a:r>
          </a:p>
        </p:txBody>
      </p:sp>
      <p:sp>
        <p:nvSpPr>
          <p:cNvPr id="12" name="TextBox 11"/>
          <p:cNvSpPr txBox="1"/>
          <p:nvPr/>
        </p:nvSpPr>
        <p:spPr>
          <a:xfrm>
            <a:off x="8145780" y="4730750"/>
            <a:ext cx="3139440" cy="1390650"/>
          </a:xfrm>
          <a:prstGeom prst="rect">
            <a:avLst/>
          </a:prstGeom>
          <a:noFill/>
        </p:spPr>
        <p:txBody>
          <a:bodyPr wrap="square" lIns="0" rIns="0" tIns="0" bIns="0" anchor="t"/>
          <a:lstStyle/>
          <a:p>
            <a:pPr algn="r" rtl="1">
              <a:lnSpc>
                <a:spcPts val="2600"/>
              </a:lnSpc>
            </a:pPr>
            <a:r>
              <a:rPr sz="2000" b="0" i="0" lang="he-IL">
                <a:solidFill>
                  <a:srgbClr val="3F4A52"/>
                </a:solidFill>
                <a:latin typeface="David Libre"/>
                <a:cs typeface="David Libre"/>
                <a:ea typeface="David Libre"/>
              </a:rPr>
              <a:t>חלוקת הכוח השלטוני בין שלוש רשויות נפרדות.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Suez One"/>
                <a:cs typeface="Suez One"/>
                <a:ea typeface="Suez One"/>
              </a:rPr>
              <a:t>מילים ומושגים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Suez One"/>
                <a:cs typeface="Suez One"/>
                <a:ea typeface="Suez One"/>
              </a:rPr>
              <a:t>מושגי מפתח (2/2)</a:t>
            </a:r>
          </a:p>
        </p:txBody>
      </p:sp>
      <p:sp>
        <p:nvSpPr>
          <p:cNvPr id="5" name="TextBox 4"/>
          <p:cNvSpPr txBox="1"/>
          <p:nvPr/>
        </p:nvSpPr>
        <p:spPr>
          <a:xfrm>
            <a:off x="8145780" y="1879600"/>
            <a:ext cx="3139440" cy="406400"/>
          </a:xfrm>
          <a:prstGeom prst="rect">
            <a:avLst/>
          </a:prstGeom>
          <a:noFill/>
        </p:spPr>
        <p:txBody>
          <a:bodyPr wrap="square" lIns="0" rIns="0" tIns="0" bIns="0" anchor="t"/>
          <a:lstStyle/>
          <a:p>
            <a:pPr algn="r" rtl="1">
              <a:lnSpc>
                <a:spcPts val="3200"/>
              </a:lnSpc>
            </a:pPr>
            <a:r>
              <a:rPr sz="2550" b="1" i="0" lang="he-IL">
                <a:solidFill>
                  <a:srgbClr val="3F6F6A"/>
                </a:solidFill>
                <a:latin typeface="Suez One"/>
                <a:cs typeface="Suez One"/>
                <a:ea typeface="Suez One"/>
              </a:rPr>
              <a:t>בלמים ואיזונים</a:t>
            </a:r>
          </a:p>
        </p:txBody>
      </p:sp>
      <p:sp>
        <p:nvSpPr>
          <p:cNvPr id="6" name="TextBox 5"/>
          <p:cNvSpPr txBox="1"/>
          <p:nvPr/>
        </p:nvSpPr>
        <p:spPr>
          <a:xfrm>
            <a:off x="8145780" y="2349500"/>
            <a:ext cx="3139440" cy="1390650"/>
          </a:xfrm>
          <a:prstGeom prst="rect">
            <a:avLst/>
          </a:prstGeom>
          <a:noFill/>
        </p:spPr>
        <p:txBody>
          <a:bodyPr wrap="square" lIns="0" rIns="0" tIns="0" bIns="0" anchor="t"/>
          <a:lstStyle/>
          <a:p>
            <a:pPr algn="r" rtl="1">
              <a:lnSpc>
                <a:spcPts val="2600"/>
              </a:lnSpc>
            </a:pPr>
            <a:r>
              <a:rPr sz="2000" b="0" i="0" lang="he-IL">
                <a:solidFill>
                  <a:srgbClr val="3F4A52"/>
                </a:solidFill>
                <a:latin typeface="David Libre"/>
                <a:cs typeface="David Libre"/>
                <a:ea typeface="David Libre"/>
              </a:rPr>
              <a:t>פיקוח הדדי של הרשויות זו על זו כדי למנוע ריכוז כוח.</a:t>
            </a:r>
          </a:p>
        </p:txBody>
      </p:sp>
      <p:sp>
        <p:nvSpPr>
          <p:cNvPr id="7" name="TextBox 6"/>
          <p:cNvSpPr txBox="1"/>
          <p:nvPr/>
        </p:nvSpPr>
        <p:spPr>
          <a:xfrm>
            <a:off x="4526280" y="1879600"/>
            <a:ext cx="3139440" cy="406400"/>
          </a:xfrm>
          <a:prstGeom prst="rect">
            <a:avLst/>
          </a:prstGeom>
          <a:noFill/>
        </p:spPr>
        <p:txBody>
          <a:bodyPr wrap="square" lIns="0" rIns="0" tIns="0" bIns="0" anchor="t"/>
          <a:lstStyle/>
          <a:p>
            <a:pPr algn="r" rtl="1">
              <a:lnSpc>
                <a:spcPts val="3200"/>
              </a:lnSpc>
            </a:pPr>
            <a:r>
              <a:rPr sz="2550" b="1" i="0" lang="he-IL">
                <a:solidFill>
                  <a:srgbClr val="3F6F6A"/>
                </a:solidFill>
                <a:latin typeface="Suez One"/>
                <a:cs typeface="Suez One"/>
                <a:ea typeface="Suez One"/>
              </a:rPr>
              <a:t>חוק יסוד</a:t>
            </a:r>
          </a:p>
        </p:txBody>
      </p:sp>
      <p:sp>
        <p:nvSpPr>
          <p:cNvPr id="8" name="TextBox 7"/>
          <p:cNvSpPr txBox="1"/>
          <p:nvPr/>
        </p:nvSpPr>
        <p:spPr>
          <a:xfrm>
            <a:off x="4526280" y="2349500"/>
            <a:ext cx="3139440" cy="1390650"/>
          </a:xfrm>
          <a:prstGeom prst="rect">
            <a:avLst/>
          </a:prstGeom>
          <a:noFill/>
        </p:spPr>
        <p:txBody>
          <a:bodyPr wrap="square" lIns="0" rIns="0" tIns="0" bIns="0" anchor="t"/>
          <a:lstStyle/>
          <a:p>
            <a:pPr algn="r" rtl="1">
              <a:lnSpc>
                <a:spcPts val="2600"/>
              </a:lnSpc>
            </a:pPr>
            <a:r>
              <a:rPr sz="2000" b="0" i="0" lang="he-IL">
                <a:solidFill>
                  <a:srgbClr val="3F4A52"/>
                </a:solidFill>
                <a:latin typeface="David Libre"/>
                <a:cs typeface="David Libre"/>
                <a:ea typeface="David Libre"/>
              </a:rPr>
              <a:t>חוק בעל מעמד מיוחד שקובע את מבנה השלטון ואת זכויות היסוד.</a:t>
            </a:r>
          </a:p>
        </p:txBody>
      </p:sp>
      <p:sp>
        <p:nvSpPr>
          <p:cNvPr id="9" name="TextBox 8"/>
          <p:cNvSpPr txBox="1"/>
          <p:nvPr/>
        </p:nvSpPr>
        <p:spPr>
          <a:xfrm>
            <a:off x="906780" y="1879600"/>
            <a:ext cx="3139440" cy="406400"/>
          </a:xfrm>
          <a:prstGeom prst="rect">
            <a:avLst/>
          </a:prstGeom>
          <a:noFill/>
        </p:spPr>
        <p:txBody>
          <a:bodyPr wrap="square" lIns="0" rIns="0" tIns="0" bIns="0" anchor="t"/>
          <a:lstStyle/>
          <a:p>
            <a:pPr algn="r" rtl="1">
              <a:lnSpc>
                <a:spcPts val="3200"/>
              </a:lnSpc>
            </a:pPr>
            <a:r>
              <a:rPr sz="2550" b="1" i="0" lang="he-IL">
                <a:solidFill>
                  <a:srgbClr val="3F6F6A"/>
                </a:solidFill>
                <a:latin typeface="Suez One"/>
                <a:cs typeface="Suez One"/>
                <a:ea typeface="Suez One"/>
              </a:rPr>
              <a:t>אמון הכנסת</a:t>
            </a:r>
          </a:p>
        </p:txBody>
      </p:sp>
      <p:sp>
        <p:nvSpPr>
          <p:cNvPr id="10" name="TextBox 9"/>
          <p:cNvSpPr txBox="1"/>
          <p:nvPr/>
        </p:nvSpPr>
        <p:spPr>
          <a:xfrm>
            <a:off x="906780" y="2349500"/>
            <a:ext cx="3139440" cy="1390650"/>
          </a:xfrm>
          <a:prstGeom prst="rect">
            <a:avLst/>
          </a:prstGeom>
          <a:noFill/>
        </p:spPr>
        <p:txBody>
          <a:bodyPr wrap="square" lIns="0" rIns="0" tIns="0" bIns="0" anchor="t"/>
          <a:lstStyle/>
          <a:p>
            <a:pPr algn="r" rtl="1">
              <a:lnSpc>
                <a:spcPts val="2600"/>
              </a:lnSpc>
            </a:pPr>
            <a:r>
              <a:rPr sz="2000" b="0" i="0" lang="he-IL">
                <a:solidFill>
                  <a:srgbClr val="3F4A52"/>
                </a:solidFill>
                <a:latin typeface="David Libre"/>
                <a:cs typeface="David Libre"/>
                <a:ea typeface="David Libre"/>
              </a:rPr>
              <a:t>תמיכת רוב חברי הכנסת שעליה נשענת כהונת הממשלה.</a:t>
            </a:r>
          </a:p>
        </p:txBody>
      </p:sp>
      <p:sp>
        <p:nvSpPr>
          <p:cNvPr id="11" name="TextBox 10"/>
          <p:cNvSpPr txBox="1"/>
          <p:nvPr/>
        </p:nvSpPr>
        <p:spPr>
          <a:xfrm>
            <a:off x="8145780" y="4260850"/>
            <a:ext cx="3139440" cy="406400"/>
          </a:xfrm>
          <a:prstGeom prst="rect">
            <a:avLst/>
          </a:prstGeom>
          <a:noFill/>
        </p:spPr>
        <p:txBody>
          <a:bodyPr wrap="square" lIns="0" rIns="0" tIns="0" bIns="0" anchor="t"/>
          <a:lstStyle/>
          <a:p>
            <a:pPr algn="r" rtl="1">
              <a:lnSpc>
                <a:spcPts val="3200"/>
              </a:lnSpc>
            </a:pPr>
            <a:r>
              <a:rPr sz="2550" b="1" i="0" lang="he-IL">
                <a:solidFill>
                  <a:srgbClr val="3F6F6A"/>
                </a:solidFill>
                <a:latin typeface="Suez One"/>
                <a:cs typeface="Suez One"/>
                <a:ea typeface="Suez One"/>
              </a:rPr>
              <a:t>בג"ץ</a:t>
            </a:r>
          </a:p>
        </p:txBody>
      </p:sp>
      <p:sp>
        <p:nvSpPr>
          <p:cNvPr id="12" name="TextBox 11"/>
          <p:cNvSpPr txBox="1"/>
          <p:nvPr/>
        </p:nvSpPr>
        <p:spPr>
          <a:xfrm>
            <a:off x="8145780" y="4730750"/>
            <a:ext cx="3139440" cy="1390650"/>
          </a:xfrm>
          <a:prstGeom prst="rect">
            <a:avLst/>
          </a:prstGeom>
          <a:noFill/>
        </p:spPr>
        <p:txBody>
          <a:bodyPr wrap="square" lIns="0" rIns="0" tIns="0" bIns="0" anchor="t"/>
          <a:lstStyle/>
          <a:p>
            <a:pPr algn="r" rtl="1">
              <a:lnSpc>
                <a:spcPts val="2600"/>
              </a:lnSpc>
            </a:pPr>
            <a:r>
              <a:rPr sz="2000" b="0" i="0" lang="he-IL">
                <a:solidFill>
                  <a:srgbClr val="3F4A52"/>
                </a:solidFill>
                <a:latin typeface="David Libre"/>
                <a:cs typeface="David Libre"/>
                <a:ea typeface="David Libre"/>
              </a:rPr>
              <a:t>בית המשפט העליון בשבתו כבית משפט גבוה לצדק.</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Suez One"/>
                <a:cs typeface="Suez One"/>
                <a:ea typeface="Suez One"/>
              </a:rPr>
              <a:t>שאלות הבנה · 1/4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Suez One"/>
                <a:cs typeface="Suez One"/>
                <a:ea typeface="Suez One"/>
              </a:rPr>
              <a:t>שאלה 1</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320"/>
              </a:lnSpc>
            </a:pPr>
            <a:r>
              <a:rPr sz="3200" b="0" i="0" lang="he-IL">
                <a:solidFill>
                  <a:srgbClr val="3F4A52"/>
                </a:solidFill>
                <a:latin typeface="David Libre"/>
                <a:cs typeface="David Libre"/>
                <a:ea typeface="David Libre"/>
              </a:rPr>
              <a:t>הסבירו במילים שלכם מהו עקרון הפרדת הרשויות, ומדוע הוא חשוב בדמוקרטיה.</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Suez One"/>
                <a:cs typeface="Suez One"/>
                <a:ea typeface="Suez One"/>
              </a:rPr>
              <a:t>שאלות הבנה · 2/4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Suez One"/>
                <a:cs typeface="Suez One"/>
                <a:ea typeface="Suez One"/>
              </a:rPr>
              <a:t>שאלה 2</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320"/>
              </a:lnSpc>
            </a:pPr>
            <a:r>
              <a:rPr sz="3200" b="0" i="0" lang="he-IL">
                <a:solidFill>
                  <a:srgbClr val="3F4A52"/>
                </a:solidFill>
                <a:latin typeface="David Libre"/>
                <a:cs typeface="David Libre"/>
                <a:ea typeface="David Libre"/>
              </a:rPr>
              <a:t>בחרו אחד מדרכי הפיקוח של הכנסת על הממשלה, והסבירו איך הוא שומר על האיזון בין הרשויות.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Suez One"/>
                <a:cs typeface="Suez One"/>
                <a:ea typeface="Suez One"/>
              </a:rPr>
              <a:t>שאלות הבנה · 3/4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Suez One"/>
                <a:cs typeface="Suez One"/>
                <a:ea typeface="Suez One"/>
              </a:rPr>
              <a:t>שאלה 3</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320"/>
              </a:lnSpc>
            </a:pPr>
            <a:r>
              <a:rPr sz="3200" b="0" i="0" lang="he-IL">
                <a:solidFill>
                  <a:srgbClr val="3F4A52"/>
                </a:solidFill>
                <a:latin typeface="David Libre"/>
                <a:cs typeface="David Libre"/>
                <a:ea typeface="David Libre"/>
              </a:rPr>
              <a:t>הסבירו מדוע חשוב שהשופטים יהיו בלתי תלויים ברשות המבצעת. השתמשו במושג «שלטון החוק».</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Suez One"/>
                <a:cs typeface="Suez One"/>
                <a:ea typeface="Suez One"/>
              </a:rPr>
              <a:t>שאלות הבנה · 4/4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Suez One"/>
                <a:cs typeface="Suez One"/>
                <a:ea typeface="Suez One"/>
              </a:rPr>
              <a:t>שאלה 4</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320"/>
              </a:lnSpc>
            </a:pPr>
            <a:r>
              <a:rPr sz="3200" b="0" i="0" lang="he-IL">
                <a:solidFill>
                  <a:srgbClr val="3F4A52"/>
                </a:solidFill>
                <a:latin typeface="David Libre"/>
                <a:cs typeface="David Libre"/>
                <a:ea typeface="David Libre"/>
              </a:rPr>
              <a:t>«הכנסת היא הרשות החשובה ביותר, כי העם בחר בה». האם אתם מסכימים? נמקו בעזרת עקרון הפרדת הרשויות.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Suez One"/>
                <a:cs typeface="Suez One"/>
                <a:ea typeface="Suez One"/>
              </a:rPr>
              <a:t>צופים ולומדים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Suez One"/>
                <a:cs typeface="Suez One"/>
                <a:ea typeface="Suez One"/>
              </a:rPr>
              <a:t>סרטונים לנושא</a:t>
            </a:r>
          </a:p>
        </p:txBody>
      </p:sp>
      <p:sp>
        <p:nvSpPr>
          <p:cNvPr id="5" name="TextBox 4"/>
          <p:cNvSpPr txBox="1"/>
          <p:nvPr/>
        </p:nvSpPr>
        <p:spPr>
          <a:xfrm>
            <a:off x="8236966" y="1905000"/>
            <a:ext cx="2982468" cy="349250"/>
          </a:xfrm>
          <a:prstGeom prst="rect">
            <a:avLst/>
          </a:prstGeom>
          <a:noFill/>
        </p:spPr>
        <p:txBody>
          <a:bodyPr wrap="square" lIns="0" rIns="0" tIns="0" bIns="0" anchor="t"/>
          <a:lstStyle/>
          <a:p>
            <a:pPr algn="r" rtl="1">
              <a:lnSpc>
                <a:spcPts val="2750"/>
              </a:lnSpc>
            </a:pPr>
            <a:r>
              <a:rPr sz="2200" b="1" i="0" lang="he-IL">
                <a:solidFill>
                  <a:srgbClr val="3F6F6A"/>
                </a:solidFill>
                <a:latin typeface="Suez One"/>
                <a:cs typeface="Suez One"/>
                <a:ea typeface="Suez One"/>
              </a:rPr>
              <a:t>איך מחוקקים חוק בכנסת?</a:t>
            </a:r>
          </a:p>
        </p:txBody>
      </p:sp>
      <p:sp>
        <p:nvSpPr>
          <p:cNvPr id="6" name="TextBox 5"/>
          <p:cNvSpPr txBox="1"/>
          <p:nvPr/>
        </p:nvSpPr>
        <p:spPr>
          <a:xfrm>
            <a:off x="8236966" y="2330450"/>
            <a:ext cx="2982468" cy="568920"/>
          </a:xfrm>
          <a:prstGeom prst="rect">
            <a:avLst/>
          </a:prstGeom>
          <a:noFill/>
        </p:spPr>
        <p:txBody>
          <a:bodyPr wrap="square" lIns="0" rIns="0" tIns="0" bIns="0" anchor="t"/>
          <a:lstStyle/>
          <a:p>
            <a:pPr algn="r" rtl="1">
              <a:lnSpc>
                <a:spcPts val="2240"/>
              </a:lnSpc>
            </a:pPr>
            <a:r>
              <a:rPr sz="1600" b="0" i="0" lang="he-IL">
                <a:solidFill>
                  <a:srgbClr val="3F4A52"/>
                </a:solidFill>
                <a:latin typeface="David Libre"/>
                <a:cs typeface="David Libre"/>
                <a:ea typeface="David Libre"/>
              </a:rPr>
              <a:t>כאן דיגיטל</a:t>
            </a:r>
          </a:p>
          <a:p>
            <a:pPr algn="r" rtl="1">
              <a:lnSpc>
                <a:spcPts val="2240"/>
              </a:lnSpc>
            </a:pPr>
            <a:r>
              <a:rPr sz="1600" b="0" i="0" lang="he-IL">
                <a:solidFill>
                  <a:srgbClr val="3F4A52"/>
                </a:solidFill>
                <a:latin typeface="David Libre"/>
                <a:cs typeface="David Libre"/>
                <a:ea typeface="David Libre"/>
              </a:rPr>
              <a:t>אורך: </a:t>
            </a:r>
            <a:r>
              <a:rPr sz="1600" b="0" i="0" lang="he-IL">
                <a:solidFill>
                  <a:srgbClr val="3F4A52"/>
                </a:solidFill>
                <a:latin typeface="David Libre"/>
                <a:cs typeface="David Libre"/>
                <a:ea typeface="David Libre"/>
              </a:rPr>
              <a:t>3:49</a:t>
            </a:r>
          </a:p>
        </p:txBody>
      </p:sp>
      <p:sp>
        <p:nvSpPr>
          <p:cNvPr id="7" name="TextBox 6"/>
          <p:cNvSpPr txBox="1"/>
          <p:nvPr/>
        </p:nvSpPr>
        <p:spPr>
          <a:xfrm>
            <a:off x="7975346" y="6019800"/>
            <a:ext cx="3505708" cy="198120"/>
          </a:xfrm>
          <a:prstGeom prst="rect">
            <a:avLst/>
          </a:prstGeom>
          <a:noFill/>
        </p:spPr>
        <p:txBody>
          <a:bodyPr wrap="square" lIns="0" rIns="0" tIns="0" bIns="0" anchor="t"/>
          <a:lstStyle/>
          <a:p>
            <a:pPr algn="ctr" rtl="1">
              <a:lnSpc>
                <a:spcPts val="1560"/>
              </a:lnSpc>
            </a:pPr>
            <a:r>
              <a:rPr sz="1300" b="0" i="0" lang="he-IL">
                <a:solidFill>
                  <a:srgbClr val="3F4A52"/>
                </a:solidFill>
                <a:latin typeface="David Libre"/>
                <a:cs typeface="David Libre"/>
                <a:ea typeface="David Libre"/>
              </a:rPr>
              <a:t>סרקו לצפייה</a:t>
            </a:r>
          </a:p>
        </p:txBody>
      </p:sp>
      <p:sp>
        <p:nvSpPr>
          <p:cNvPr id="8" name="TextBox 7"/>
          <p:cNvSpPr txBox="1"/>
          <p:nvPr/>
        </p:nvSpPr>
        <p:spPr>
          <a:xfrm>
            <a:off x="4604766" y="1905000"/>
            <a:ext cx="2982468" cy="349250"/>
          </a:xfrm>
          <a:prstGeom prst="rect">
            <a:avLst/>
          </a:prstGeom>
          <a:noFill/>
        </p:spPr>
        <p:txBody>
          <a:bodyPr wrap="square" lIns="0" rIns="0" tIns="0" bIns="0" anchor="t"/>
          <a:lstStyle/>
          <a:p>
            <a:pPr algn="r" rtl="1">
              <a:lnSpc>
                <a:spcPts val="2750"/>
              </a:lnSpc>
            </a:pPr>
            <a:r>
              <a:rPr sz="2200" b="1" i="0" lang="he-IL">
                <a:solidFill>
                  <a:srgbClr val="3F6F6A"/>
                </a:solidFill>
                <a:latin typeface="Suez One"/>
                <a:cs typeface="Suez One"/>
                <a:ea typeface="Suez One"/>
              </a:rPr>
              <a:t>הפרדת רשויות</a:t>
            </a:r>
          </a:p>
        </p:txBody>
      </p:sp>
      <p:sp>
        <p:nvSpPr>
          <p:cNvPr id="9" name="TextBox 8"/>
          <p:cNvSpPr txBox="1"/>
          <p:nvPr/>
        </p:nvSpPr>
        <p:spPr>
          <a:xfrm>
            <a:off x="4604766" y="2330450"/>
            <a:ext cx="2982468" cy="568920"/>
          </a:xfrm>
          <a:prstGeom prst="rect">
            <a:avLst/>
          </a:prstGeom>
          <a:noFill/>
        </p:spPr>
        <p:txBody>
          <a:bodyPr wrap="square" lIns="0" rIns="0" tIns="0" bIns="0" anchor="t"/>
          <a:lstStyle/>
          <a:p>
            <a:pPr algn="r" rtl="1">
              <a:lnSpc>
                <a:spcPts val="2240"/>
              </a:lnSpc>
            </a:pPr>
            <a:r>
              <a:rPr sz="1600" b="0" i="0" lang="he-IL">
                <a:solidFill>
                  <a:srgbClr val="3F4A52"/>
                </a:solidFill>
                <a:latin typeface="David Libre"/>
                <a:cs typeface="David Libre"/>
                <a:ea typeface="David Libre"/>
              </a:rPr>
              <a:t>המכון הישראלי לדמוקרטיה</a:t>
            </a:r>
          </a:p>
          <a:p>
            <a:pPr algn="r" rtl="1">
              <a:lnSpc>
                <a:spcPts val="2240"/>
              </a:lnSpc>
            </a:pPr>
            <a:r>
              <a:rPr sz="1600" b="0" i="0" lang="he-IL">
                <a:solidFill>
                  <a:srgbClr val="3F4A52"/>
                </a:solidFill>
                <a:latin typeface="David Libre"/>
                <a:cs typeface="David Libre"/>
                <a:ea typeface="David Libre"/>
              </a:rPr>
              <a:t>אורך: </a:t>
            </a:r>
            <a:r>
              <a:rPr sz="1600" b="0" i="0" lang="he-IL">
                <a:solidFill>
                  <a:srgbClr val="3F4A52"/>
                </a:solidFill>
                <a:latin typeface="David Libre"/>
                <a:cs typeface="David Libre"/>
                <a:ea typeface="David Libre"/>
              </a:rPr>
              <a:t>1:26</a:t>
            </a:r>
          </a:p>
        </p:txBody>
      </p:sp>
      <p:sp>
        <p:nvSpPr>
          <p:cNvPr id="10" name="TextBox 9"/>
          <p:cNvSpPr txBox="1"/>
          <p:nvPr/>
        </p:nvSpPr>
        <p:spPr>
          <a:xfrm>
            <a:off x="4343146" y="6019800"/>
            <a:ext cx="3505708" cy="198120"/>
          </a:xfrm>
          <a:prstGeom prst="rect">
            <a:avLst/>
          </a:prstGeom>
          <a:noFill/>
        </p:spPr>
        <p:txBody>
          <a:bodyPr wrap="square" lIns="0" rIns="0" tIns="0" bIns="0" anchor="t"/>
          <a:lstStyle/>
          <a:p>
            <a:pPr algn="ctr" rtl="1">
              <a:lnSpc>
                <a:spcPts val="1560"/>
              </a:lnSpc>
            </a:pPr>
            <a:r>
              <a:rPr sz="1300" b="0" i="0" lang="he-IL">
                <a:solidFill>
                  <a:srgbClr val="3F4A52"/>
                </a:solidFill>
                <a:latin typeface="David Libre"/>
                <a:cs typeface="David Libre"/>
                <a:ea typeface="David Libre"/>
              </a:rPr>
              <a:t>סרקו לצפייה</a:t>
            </a:r>
          </a:p>
        </p:txBody>
      </p:sp>
      <p:sp>
        <p:nvSpPr>
          <p:cNvPr id="11" name="TextBox 10"/>
          <p:cNvSpPr txBox="1"/>
          <p:nvPr/>
        </p:nvSpPr>
        <p:spPr>
          <a:xfrm>
            <a:off x="972566" y="1905000"/>
            <a:ext cx="2982468" cy="1047750"/>
          </a:xfrm>
          <a:prstGeom prst="rect">
            <a:avLst/>
          </a:prstGeom>
          <a:noFill/>
        </p:spPr>
        <p:txBody>
          <a:bodyPr wrap="square" lIns="0" rIns="0" tIns="0" bIns="0" anchor="t"/>
          <a:lstStyle/>
          <a:p>
            <a:pPr algn="r" rtl="1">
              <a:lnSpc>
                <a:spcPts val="2750"/>
              </a:lnSpc>
            </a:pPr>
            <a:r>
              <a:rPr sz="2200" b="1" i="0" lang="he-IL">
                <a:solidFill>
                  <a:srgbClr val="3F6F6A"/>
                </a:solidFill>
                <a:latin typeface="Suez One"/>
                <a:cs typeface="Suez One"/>
                <a:ea typeface="Suez One"/>
              </a:rPr>
              <a:t>עקרון הפרדת רשויות ורשות שופטת – אזרחות לכיתות ט'</a:t>
            </a:r>
          </a:p>
        </p:txBody>
      </p:sp>
      <p:sp>
        <p:nvSpPr>
          <p:cNvPr id="12" name="TextBox 11"/>
          <p:cNvSpPr txBox="1"/>
          <p:nvPr/>
        </p:nvSpPr>
        <p:spPr>
          <a:xfrm>
            <a:off x="972566" y="3028950"/>
            <a:ext cx="2982468" cy="568920"/>
          </a:xfrm>
          <a:prstGeom prst="rect">
            <a:avLst/>
          </a:prstGeom>
          <a:noFill/>
        </p:spPr>
        <p:txBody>
          <a:bodyPr wrap="square" lIns="0" rIns="0" tIns="0" bIns="0" anchor="t"/>
          <a:lstStyle/>
          <a:p>
            <a:pPr algn="r" rtl="1">
              <a:lnSpc>
                <a:spcPts val="2240"/>
              </a:lnSpc>
            </a:pPr>
            <a:r>
              <a:rPr sz="1600" b="0" i="0" lang="he-IL">
                <a:solidFill>
                  <a:srgbClr val="3F4A52"/>
                </a:solidFill>
                <a:latin typeface="David Libre"/>
                <a:cs typeface="David Libre"/>
                <a:ea typeface="David Libre"/>
              </a:rPr>
              <a:t>משרד החינוך – שידורים לאומיים</a:t>
            </a:r>
          </a:p>
          <a:p>
            <a:pPr algn="r" rtl="1">
              <a:lnSpc>
                <a:spcPts val="2240"/>
              </a:lnSpc>
            </a:pPr>
            <a:r>
              <a:rPr sz="1600" b="0" i="0" lang="he-IL">
                <a:solidFill>
                  <a:srgbClr val="3F4A52"/>
                </a:solidFill>
                <a:latin typeface="David Libre"/>
                <a:cs typeface="David Libre"/>
                <a:ea typeface="David Libre"/>
              </a:rPr>
              <a:t>אורך: </a:t>
            </a:r>
            <a:r>
              <a:rPr sz="1600" b="0" i="0" lang="he-IL">
                <a:solidFill>
                  <a:srgbClr val="3F4A52"/>
                </a:solidFill>
                <a:latin typeface="David Libre"/>
                <a:cs typeface="David Libre"/>
                <a:ea typeface="David Libre"/>
              </a:rPr>
              <a:t>49:30</a:t>
            </a:r>
          </a:p>
        </p:txBody>
      </p:sp>
      <p:sp>
        <p:nvSpPr>
          <p:cNvPr id="13" name="TextBox 12"/>
          <p:cNvSpPr txBox="1"/>
          <p:nvPr/>
        </p:nvSpPr>
        <p:spPr>
          <a:xfrm>
            <a:off x="710946" y="6019800"/>
            <a:ext cx="3505708" cy="198120"/>
          </a:xfrm>
          <a:prstGeom prst="rect">
            <a:avLst/>
          </a:prstGeom>
          <a:noFill/>
        </p:spPr>
        <p:txBody>
          <a:bodyPr wrap="square" lIns="0" rIns="0" tIns="0" bIns="0" anchor="t"/>
          <a:lstStyle/>
          <a:p>
            <a:pPr algn="ctr" rtl="1">
              <a:lnSpc>
                <a:spcPts val="1560"/>
              </a:lnSpc>
            </a:pPr>
            <a:r>
              <a:rPr sz="1300" b="0" i="0" lang="he-IL">
                <a:solidFill>
                  <a:srgbClr val="3F4A52"/>
                </a:solidFill>
                <a:latin typeface="David Libre"/>
                <a:cs typeface="David Libre"/>
                <a:ea typeface="David Libre"/>
              </a:rPr>
              <a:t>סרקו לצפייה</a:t>
            </a:r>
          </a:p>
        </p:txBody>
      </p:sp>
      <p:sp>
        <p:nvSpPr>
          <p:cNvPr id="14" name="TextBox 13"/>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Suez One"/>
                <a:cs typeface="Suez One"/>
                <a:ea typeface="Suez One"/>
              </a:rPr>
              <a:t>סיכום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Suez One"/>
                <a:cs typeface="Suez One"/>
                <a:ea typeface="Suez One"/>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5A2A24"/>
                </a:solidFill>
                <a:latin typeface="Suez One"/>
                <a:cs typeface="Suez One"/>
                <a:ea typeface="Suez One"/>
              </a:rPr>
              <a:t>שלוש רשויות השלטון</a:t>
            </a:r>
          </a:p>
        </p:txBody>
      </p:sp>
      <p:sp>
        <p:nvSpPr>
          <p:cNvPr id="6" name="TextBox 5"/>
          <p:cNvSpPr txBox="1"/>
          <p:nvPr/>
        </p:nvSpPr>
        <p:spPr>
          <a:xfrm>
            <a:off x="7990713" y="1828800"/>
            <a:ext cx="3322574" cy="1041400"/>
          </a:xfrm>
          <a:prstGeom prst="rect">
            <a:avLst/>
          </a:prstGeom>
          <a:noFill/>
        </p:spPr>
        <p:txBody>
          <a:bodyPr wrap="square" lIns="0" rIns="0" tIns="0" bIns="0" anchor="ctr"/>
          <a:lstStyle/>
          <a:p>
            <a:pPr algn="r" rtl="1">
              <a:lnSpc>
                <a:spcPts val="2014"/>
              </a:lnSpc>
            </a:pPr>
            <a:r>
              <a:rPr sz="1550" b="0" i="0" lang="he-IL">
                <a:solidFill>
                  <a:srgbClr val="3F4A52"/>
                </a:solidFill>
                <a:latin typeface="David Libre"/>
                <a:cs typeface="David Libre"/>
                <a:ea typeface="David Libre"/>
              </a:rPr>
              <a:t>רשות מחוקקת</a:t>
            </a:r>
          </a:p>
        </p:txBody>
      </p:sp>
      <p:sp>
        <p:nvSpPr>
          <p:cNvPr id="7" name="TextBox 6"/>
          <p:cNvSpPr txBox="1"/>
          <p:nvPr/>
        </p:nvSpPr>
        <p:spPr>
          <a:xfrm>
            <a:off x="878713" y="1828800"/>
            <a:ext cx="3322574" cy="1041400"/>
          </a:xfrm>
          <a:prstGeom prst="rect">
            <a:avLst/>
          </a:prstGeom>
          <a:noFill/>
        </p:spPr>
        <p:txBody>
          <a:bodyPr wrap="square" lIns="0" rIns="0" tIns="0" bIns="0" anchor="ctr"/>
          <a:lstStyle/>
          <a:p>
            <a:pPr algn="r" rtl="1">
              <a:lnSpc>
                <a:spcPts val="2014"/>
              </a:lnSpc>
            </a:pPr>
            <a:r>
              <a:rPr sz="1550" b="0" i="0" lang="he-IL">
                <a:solidFill>
                  <a:srgbClr val="3F4A52"/>
                </a:solidFill>
                <a:latin typeface="David Libre"/>
                <a:cs typeface="David Libre"/>
                <a:ea typeface="David Libre"/>
              </a:rPr>
              <a:t>רשות מבצעת</a:t>
            </a:r>
          </a:p>
        </p:txBody>
      </p:sp>
      <p:sp>
        <p:nvSpPr>
          <p:cNvPr id="8" name="TextBox 7"/>
          <p:cNvSpPr txBox="1"/>
          <p:nvPr/>
        </p:nvSpPr>
        <p:spPr>
          <a:xfrm>
            <a:off x="7990713" y="3479800"/>
            <a:ext cx="3322574" cy="1041400"/>
          </a:xfrm>
          <a:prstGeom prst="rect">
            <a:avLst/>
          </a:prstGeom>
          <a:noFill/>
        </p:spPr>
        <p:txBody>
          <a:bodyPr wrap="square" lIns="0" rIns="0" tIns="0" bIns="0" anchor="ctr"/>
          <a:lstStyle/>
          <a:p>
            <a:pPr algn="r" rtl="1">
              <a:lnSpc>
                <a:spcPts val="2014"/>
              </a:lnSpc>
            </a:pPr>
            <a:r>
              <a:rPr sz="1550" b="0" i="0" lang="he-IL">
                <a:solidFill>
                  <a:srgbClr val="3F4A52"/>
                </a:solidFill>
                <a:latin typeface="David Libre"/>
                <a:cs typeface="David Libre"/>
                <a:ea typeface="David Libre"/>
              </a:rPr>
              <a:t>רשות שופטת</a:t>
            </a:r>
          </a:p>
        </p:txBody>
      </p:sp>
      <p:sp>
        <p:nvSpPr>
          <p:cNvPr id="9" name="TextBox 8"/>
          <p:cNvSpPr txBox="1"/>
          <p:nvPr/>
        </p:nvSpPr>
        <p:spPr>
          <a:xfrm>
            <a:off x="878713" y="3479800"/>
            <a:ext cx="3322574" cy="1041400"/>
          </a:xfrm>
          <a:prstGeom prst="rect">
            <a:avLst/>
          </a:prstGeom>
          <a:noFill/>
        </p:spPr>
        <p:txBody>
          <a:bodyPr wrap="square" lIns="0" rIns="0" tIns="0" bIns="0" anchor="ctr"/>
          <a:lstStyle/>
          <a:p>
            <a:pPr algn="r" rtl="1">
              <a:lnSpc>
                <a:spcPts val="2014"/>
              </a:lnSpc>
            </a:pPr>
            <a:r>
              <a:rPr sz="1550" b="0" i="0" lang="he-IL">
                <a:solidFill>
                  <a:srgbClr val="3F4A52"/>
                </a:solidFill>
                <a:latin typeface="David Libre"/>
                <a:cs typeface="David Libre"/>
                <a:ea typeface="David Libre"/>
              </a:rPr>
              <a:t>הפרדת רשויות</a:t>
            </a:r>
          </a:p>
        </p:txBody>
      </p:sp>
      <p:sp>
        <p:nvSpPr>
          <p:cNvPr id="10" name="TextBox 9"/>
          <p:cNvSpPr txBox="1"/>
          <p:nvPr/>
        </p:nvSpPr>
        <p:spPr>
          <a:xfrm>
            <a:off x="7990713" y="5130800"/>
            <a:ext cx="3322574" cy="1041400"/>
          </a:xfrm>
          <a:prstGeom prst="rect">
            <a:avLst/>
          </a:prstGeom>
          <a:noFill/>
        </p:spPr>
        <p:txBody>
          <a:bodyPr wrap="square" lIns="0" rIns="0" tIns="0" bIns="0" anchor="ctr"/>
          <a:lstStyle/>
          <a:p>
            <a:pPr algn="r" rtl="1">
              <a:lnSpc>
                <a:spcPts val="2014"/>
              </a:lnSpc>
            </a:pPr>
            <a:r>
              <a:rPr sz="1550" b="0" i="0" lang="he-IL">
                <a:solidFill>
                  <a:srgbClr val="3F4A52"/>
                </a:solidFill>
                <a:latin typeface="David Libre"/>
                <a:cs typeface="David Libre"/>
                <a:ea typeface="David Libre"/>
              </a:rPr>
              <a:t>בלמים ואיזונים</a:t>
            </a:r>
          </a:p>
        </p:txBody>
      </p:sp>
      <p:sp>
        <p:nvSpPr>
          <p:cNvPr id="11" name="TextBox 10"/>
          <p:cNvSpPr txBox="1"/>
          <p:nvPr/>
        </p:nvSpPr>
        <p:spPr>
          <a:xfrm>
            <a:off x="878713" y="5130800"/>
            <a:ext cx="3322574" cy="1041400"/>
          </a:xfrm>
          <a:prstGeom prst="rect">
            <a:avLst/>
          </a:prstGeom>
          <a:noFill/>
        </p:spPr>
        <p:txBody>
          <a:bodyPr wrap="square" lIns="0" rIns="0" tIns="0" bIns="0" anchor="ctr"/>
          <a:lstStyle/>
          <a:p>
            <a:pPr algn="r" rtl="1">
              <a:lnSpc>
                <a:spcPts val="2014"/>
              </a:lnSpc>
            </a:pPr>
            <a:r>
              <a:rPr sz="1550" b="0" i="0" lang="he-IL">
                <a:solidFill>
                  <a:srgbClr val="3F4A52"/>
                </a:solidFill>
                <a:latin typeface="David Libre"/>
                <a:cs typeface="David Libre"/>
                <a:ea typeface="David Libre"/>
              </a:rPr>
              <a:t>חוק יסוד</a:t>
            </a:r>
          </a:p>
        </p:txBody>
      </p:sp>
      <p:sp>
        <p:nvSpPr>
          <p:cNvPr id="12" name="TextBox 11"/>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Suez One"/>
                <a:cs typeface="Suez One"/>
                <a:ea typeface="Suez One"/>
              </a:rPr>
              <a:t>תרגול בסגנון מבחן</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Suez One"/>
                <a:cs typeface="Suez One"/>
                <a:ea typeface="Suez One"/>
              </a:rPr>
              <a:t>מקרה לניתוח</a:t>
            </a:r>
          </a:p>
        </p:txBody>
      </p:sp>
      <p:sp>
        <p:nvSpPr>
          <p:cNvPr id="5" name="TextBox 4"/>
          <p:cNvSpPr txBox="1"/>
          <p:nvPr/>
        </p:nvSpPr>
        <p:spPr>
          <a:xfrm>
            <a:off x="929005" y="1905000"/>
            <a:ext cx="10333990" cy="4191000"/>
          </a:xfrm>
          <a:prstGeom prst="rect">
            <a:avLst/>
          </a:prstGeom>
          <a:noFill/>
        </p:spPr>
        <p:txBody>
          <a:bodyPr wrap="square" lIns="0" rIns="0" tIns="0" bIns="0" anchor="t"/>
          <a:lstStyle/>
          <a:p>
            <a:pPr algn="r" rtl="1">
              <a:lnSpc>
                <a:spcPts val="3045"/>
              </a:lnSpc>
            </a:pPr>
            <a:r>
              <a:rPr sz="2100" b="0" i="0" lang="he-IL">
                <a:solidFill>
                  <a:srgbClr val="3F4A52"/>
                </a:solidFill>
                <a:latin typeface="David Libre"/>
                <a:cs typeface="David Libre"/>
                <a:ea typeface="David Libre"/>
              </a:rPr>
              <a:t>בעקבות תאונות רבות בכביש מסוים, חברת כנסת העלתה את הנושא בוועדת הכלכלה של הכנסת. משרד התחבורה הודיע שיציב מצלמות מהירות. נהג שנקנס ערער לבית המשפט, וטען שהשלט על המהירות המותרת לא נראה.</a:t>
            </a:r>
          </a:p>
          <a:p>
            <a:pPr algn="r" rtl="1">
              <a:lnSpc>
                <a:spcPts val="3045"/>
              </a:lnSpc>
            </a:pPr>
            <a:r>
              <a:rPr sz="2100" b="0" i="0" lang="he-IL">
                <a:solidFill>
                  <a:srgbClr val="3F4A52"/>
                </a:solidFill>
                <a:latin typeface="David Libre"/>
                <a:cs typeface="David Libre"/>
                <a:ea typeface="David Libre"/>
              </a:rPr>
              <a:t>א. איזו רשות פעלה בכל אחד משלושת השלבים במקרה?</a:t>
            </a:r>
          </a:p>
          <a:p>
            <a:pPr algn="r" rtl="1">
              <a:lnSpc>
                <a:spcPts val="3045"/>
              </a:lnSpc>
            </a:pPr>
            <a:r>
              <a:rPr sz="2100" b="0" i="0" lang="he-IL">
                <a:solidFill>
                  <a:srgbClr val="3F4A52"/>
                </a:solidFill>
                <a:latin typeface="David Libre"/>
                <a:cs typeface="David Libre"/>
                <a:ea typeface="David Libre"/>
              </a:rPr>
              <a:t>ב. איך המקרה מדגים את עקרון הבלמים והאיזונים?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Suez One"/>
                <a:cs typeface="Suez One"/>
                <a:ea typeface="Suez On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Suez One"/>
                <a:cs typeface="Suez One"/>
                <a:ea typeface="Suez One"/>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700"/>
              </a:lnSpc>
            </a:pPr>
            <a:r>
              <a:rPr sz="2000" b="0" i="0" lang="he-IL">
                <a:solidFill>
                  <a:srgbClr val="C4665A"/>
                </a:solidFill>
                <a:latin typeface="David Libre"/>
                <a:cs typeface="David Libre"/>
                <a:ea typeface="David Libre"/>
              </a:rPr>
              <a:t>הסבירו במילים שלכם מהו עקרון הפרדת הרשויות, ומדוע הוא חשוב בדמוקרטיה.</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3080"/>
              </a:lnSpc>
            </a:pPr>
            <a:r>
              <a:rPr sz="2200" b="0" i="0" lang="he-IL">
                <a:solidFill>
                  <a:srgbClr val="3F4A52"/>
                </a:solidFill>
                <a:latin typeface="David Libre"/>
                <a:cs typeface="David Libre"/>
                <a:ea typeface="David Libre"/>
              </a:rPr>
              <a:t>הפרדת רשויות היא חלוקת הכוח השלטוני בין שלוש רשויות – מחוקקת, מבצעת ושופטת – שלכל אחת תפקיד משלה. העיקרון חשוב כי הוא מונע ריכוז כוח בידי גוף אחד, מאפשר פיקוח הדדי ומגן על זכויות האזרחים מפני שימוש לרעה בכוח.</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Suez One"/>
                <a:cs typeface="Suez One"/>
                <a:ea typeface="Suez On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Suez One"/>
                <a:cs typeface="Suez One"/>
                <a:ea typeface="Suez One"/>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700"/>
              </a:lnSpc>
            </a:pPr>
            <a:r>
              <a:rPr sz="2000" b="0" i="0" lang="he-IL">
                <a:solidFill>
                  <a:srgbClr val="C4665A"/>
                </a:solidFill>
                <a:latin typeface="David Libre"/>
                <a:cs typeface="David Libre"/>
                <a:ea typeface="David Libre"/>
              </a:rPr>
              <a:t>בחרו אחד מדרכי הפיקוח של הכנסת על הממשלה, והסבירו איך הוא שומר על האיזון בין הרשויות.</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3080"/>
              </a:lnSpc>
            </a:pPr>
            <a:r>
              <a:rPr sz="2200" b="0" i="0" lang="he-IL">
                <a:solidFill>
                  <a:srgbClr val="3F4A52"/>
                </a:solidFill>
                <a:latin typeface="David Libre"/>
                <a:cs typeface="David Libre"/>
                <a:ea typeface="David Libre"/>
              </a:rPr>
              <a:t>דוגמה: שאילתות – חברי כנסת שואלים שרים ודורשים הסבר, וכך הממשלה נדרשת לתת דין וחשבון. דרכים נוספות: ועדות הכנסת, אישור התקציב, הבעת אי־אמון בהצבעה על ממשלה חלופית.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Suez One"/>
                <a:cs typeface="Suez One"/>
                <a:ea typeface="Suez On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Suez One"/>
                <a:cs typeface="Suez One"/>
                <a:ea typeface="Suez One"/>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700"/>
              </a:lnSpc>
            </a:pPr>
            <a:r>
              <a:rPr sz="2000" b="0" i="0" lang="he-IL">
                <a:solidFill>
                  <a:srgbClr val="C4665A"/>
                </a:solidFill>
                <a:latin typeface="David Libre"/>
                <a:cs typeface="David Libre"/>
                <a:ea typeface="David Libre"/>
              </a:rPr>
              <a:t>הסבירו מדוע חשוב שהשופטים יהיו בלתי תלויים ברשות המבצעת. השתמשו במושג «שלטון החוק».</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3080"/>
              </a:lnSpc>
            </a:pPr>
            <a:r>
              <a:rPr sz="2200" b="0" i="0" lang="he-IL">
                <a:solidFill>
                  <a:srgbClr val="3F4A52"/>
                </a:solidFill>
                <a:latin typeface="David Libre"/>
                <a:cs typeface="David Libre"/>
                <a:ea typeface="David Libre"/>
              </a:rPr>
              <a:t>שופט בלתי תלוי פוסק לפי החוק בלבד, גם כשהשלטון הוא צד בתיק. כך כולם, כולל השלטון, כפופים לחוק – זה שלטון החוק – והאזרח יכול לקבל הגנה מפני פגיעה שלא כדין.</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Suez One"/>
                <a:cs typeface="Suez One"/>
                <a:ea typeface="Suez On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Suez One"/>
                <a:cs typeface="Suez One"/>
                <a:ea typeface="Suez One"/>
              </a:rPr>
              <a:t>תשובה לשאלה 4</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700"/>
              </a:lnSpc>
            </a:pPr>
            <a:r>
              <a:rPr sz="2000" b="0" i="0" lang="he-IL">
                <a:solidFill>
                  <a:srgbClr val="C4665A"/>
                </a:solidFill>
                <a:latin typeface="David Libre"/>
                <a:cs typeface="David Libre"/>
                <a:ea typeface="David Libre"/>
              </a:rPr>
              <a:t>«הכנסת היא הרשות החשובה ביותר, כי העם בחר בה». האם אתם מסכימים? נמקו בעזרת עקרון הפרדת הרשויות.</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3080"/>
              </a:lnSpc>
            </a:pPr>
            <a:r>
              <a:rPr sz="2200" b="0" i="0" lang="he-IL">
                <a:solidFill>
                  <a:srgbClr val="3F4A52"/>
                </a:solidFill>
                <a:latin typeface="David Libre"/>
                <a:cs typeface="David Libre"/>
                <a:ea typeface="David Libre"/>
              </a:rPr>
              <a:t>תשובה פתוחה. תשובה מלאה: הכנסת נבחרת בידי העם ומחוקקת, אבל בדמוקרטיה אין רשות עליונה בלי פיקוח – כל רשות מגבילה את האחרות כדי למנוע ריכוז כוח ולהגן על זכויות.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24</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Suez One"/>
                <a:cs typeface="Suez One"/>
                <a:ea typeface="Suez On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Suez One"/>
                <a:cs typeface="Suez One"/>
                <a:ea typeface="Suez One"/>
              </a:rPr>
              <a:t>המקרה לניתוח – תשובות</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3080"/>
              </a:lnSpc>
            </a:pPr>
            <a:r>
              <a:rPr sz="2200" b="0" i="0" lang="he-IL">
                <a:solidFill>
                  <a:srgbClr val="3F4A52"/>
                </a:solidFill>
                <a:latin typeface="David Libre"/>
                <a:cs typeface="David Libre"/>
                <a:ea typeface="David Libre"/>
              </a:rPr>
              <a:t>א. הכנסת (ועדת הכלכלה) – מחוקקת ומפקחת; משרד התחבורה – מבצעת; בית המשפט – שופטת.</a:t>
            </a:r>
          </a:p>
          <a:p>
            <a:pPr algn="r" rtl="1">
              <a:lnSpc>
                <a:spcPts val="3080"/>
              </a:lnSpc>
            </a:pPr>
            <a:r>
              <a:rPr sz="2200" b="0" i="0" lang="he-IL">
                <a:solidFill>
                  <a:srgbClr val="3F4A52"/>
                </a:solidFill>
                <a:latin typeface="David Libre"/>
                <a:cs typeface="David Libre"/>
                <a:ea typeface="David Libre"/>
              </a:rPr>
              <a:t>ב. הכנסת פיקחה ודרבנה את הממשלה, הממשלה ביצעה, ובית המשפט בודק אם הפעולה נעשתה כחוק ובהגינות כלפי האזרח.</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2013-01-27T09:14:16Z</dcterms:created>
  <dcterms:modified xsi:type="dcterms:W3CDTF">2013-01-27T09:15:58Z</dcterms:modified>
  <cp:category/>
</cp:coreProperties>
</file>