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793230" y="1587500"/>
            <a:ext cx="4447540" cy="444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500"/>
              </a:lnSpc>
            </a:pPr>
            <a:r>
              <a:rPr sz="2400" b="0" i="0" lang="he-IL">
                <a:solidFill>
                  <a:srgbClr val="7A3B1D"/>
                </a:solidFill>
                <a:latin typeface="Bellefair"/>
                <a:cs typeface="Bellefair"/>
                <a:ea typeface="Bellefair"/>
              </a:rPr>
              <a:t>אזרחות · כיתה ט'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793230" y="2032000"/>
            <a:ext cx="4447540" cy="1905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5848"/>
              </a:lnSpc>
            </a:pPr>
            <a:r>
              <a:rPr sz="5400" b="0" i="0" lang="he-IL">
                <a:solidFill>
                  <a:srgbClr val="2C2418"/>
                </a:solidFill>
                <a:latin typeface="Bellefair"/>
                <a:cs typeface="Bellefair"/>
                <a:ea typeface="Bellefair"/>
              </a:rPr>
              <a:t>מאפיינים יהודיים מרכזיים של המדינה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93230" y="3949700"/>
            <a:ext cx="4447540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1800" b="0" i="0" lang="he-IL">
                <a:solidFill>
                  <a:srgbClr val="5B4A30"/>
                </a:solidFill>
                <a:latin typeface="David Libre"/>
                <a:cs typeface="David Libre"/>
                <a:ea typeface="David Libre"/>
              </a:rPr>
              <a:t>נושא 4 מתוך 7 · נושא חובה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D9B46A"/>
                </a:solidFill>
                <a:latin typeface="Bellefair"/>
                <a:cs typeface="Bellefair"/>
                <a:ea typeface="Bellefair"/>
              </a:rPr>
              <a:t>פתיחה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600" b="0" i="0" lang="he-IL">
                <a:solidFill>
                  <a:srgbClr val="F3EAD6"/>
                </a:solidFill>
                <a:latin typeface="Bellefair"/>
                <a:cs typeface="Bellefair"/>
                <a:ea typeface="Bellefair"/>
              </a:rPr>
              <a:t>מטרות השיעור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452100" y="187325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22403A"/>
                </a:solidFill>
                <a:latin typeface="Bellefair"/>
                <a:cs typeface="Bellefair"/>
                <a:ea typeface="Bellefair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73561" y="1778000"/>
            <a:ext cx="545477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964"/>
              </a:lnSpc>
            </a:pPr>
            <a:r>
              <a:rPr sz="23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להכיר את המאפיינים היהודיים המרכזיים של מדינת ישראל ואת החוקים שמעגנים אותם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452100" y="297815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22403A"/>
                </a:solidFill>
                <a:latin typeface="Bellefair"/>
                <a:cs typeface="Bellefair"/>
                <a:ea typeface="Bellefair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73561" y="2882900"/>
            <a:ext cx="545477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0"/>
              </a:lnSpc>
            </a:pPr>
            <a:r>
              <a:rPr sz="24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להבין את חוק השבות ואת תיקון 1970 לחוק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52100" y="408305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22403A"/>
                </a:solidFill>
                <a:latin typeface="Bellefair"/>
                <a:cs typeface="Bellefair"/>
                <a:ea typeface="Bellefair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73561" y="3987800"/>
            <a:ext cx="545477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0"/>
              </a:lnSpc>
            </a:pPr>
            <a:r>
              <a:rPr sz="24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לפרש את סמלי המדינה ואת המשמעות שלהם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452100" y="518795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22403A"/>
                </a:solidFill>
                <a:latin typeface="Bellefair"/>
                <a:cs typeface="Bellefair"/>
                <a:ea typeface="Bellefair"/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73561" y="5092700"/>
            <a:ext cx="545477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0"/>
              </a:lnSpc>
            </a:pPr>
            <a:r>
              <a:rPr sz="24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לדון בוויכוח הציבורי על המאפיינים היהודיים ובזכויות המיעוטים לצדם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3EAD6"/>
                </a:solidFill>
                <a:latin typeface="David Libre"/>
                <a:cs typeface="David Libre"/>
                <a:ea typeface="David Libre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D9B46A"/>
                </a:solidFill>
                <a:latin typeface="Bellefair"/>
                <a:cs typeface="Bellefair"/>
                <a:ea typeface="Bellefair"/>
              </a:rPr>
              <a:t>שאלת פתיחה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600" b="0" i="0" lang="he-IL">
                <a:solidFill>
                  <a:srgbClr val="F3EAD6"/>
                </a:solidFill>
                <a:latin typeface="Bellefair"/>
                <a:cs typeface="Bellefair"/>
                <a:ea typeface="Bellefair"/>
              </a:rPr>
              <a:t>מה אתם חושבים?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26012" y="1905000"/>
            <a:ext cx="6213475" cy="1460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915"/>
              </a:lnSpc>
            </a:pPr>
            <a:r>
              <a:rPr sz="29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מה הופך מדינה ל«יהודית»? מצאו שלוש דוגמאות מחיי היום־יום.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3EAD6"/>
                </a:solidFill>
                <a:latin typeface="David Libre"/>
                <a:cs typeface="David Libre"/>
                <a:ea typeface="David Libre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D9B46A"/>
                </a:solidFill>
                <a:latin typeface="Bellefair"/>
                <a:cs typeface="Bellefair"/>
                <a:ea typeface="Bellefair"/>
              </a:rPr>
              <a:t>לומדים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600" b="0" i="0" lang="he-IL">
                <a:solidFill>
                  <a:srgbClr val="F3EAD6"/>
                </a:solidFill>
                <a:latin typeface="Bellefair"/>
                <a:cs typeface="Bellefair"/>
                <a:ea typeface="Bellefair"/>
              </a:rPr>
              <a:t>חוק השבות (1950)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452100" y="187325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22403A"/>
                </a:solidFill>
                <a:latin typeface="Bellefair"/>
                <a:cs typeface="Bellefair"/>
                <a:ea typeface="Bellefair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73561" y="1778000"/>
            <a:ext cx="545477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0"/>
              </a:lnSpc>
            </a:pPr>
            <a:r>
              <a:rPr sz="24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«כל יהודי זכאי לעלות ארצה»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452100" y="297815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22403A"/>
                </a:solidFill>
                <a:latin typeface="Bellefair"/>
                <a:cs typeface="Bellefair"/>
                <a:ea typeface="Bellefair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73561" y="2882900"/>
            <a:ext cx="545477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0"/>
              </a:lnSpc>
            </a:pPr>
            <a:r>
              <a:rPr sz="24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עולה מקבל אזרחות כמעט מיד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52100" y="408305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22403A"/>
                </a:solidFill>
                <a:latin typeface="Bellefair"/>
                <a:cs typeface="Bellefair"/>
                <a:ea typeface="Bellefair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73561" y="3987800"/>
            <a:ext cx="545477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0"/>
              </a:lnSpc>
            </a:pPr>
            <a:r>
              <a:rPr sz="24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ישראל כבית וכמקלט לכל יהודי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452100" y="518795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22403A"/>
                </a:solidFill>
                <a:latin typeface="Bellefair"/>
                <a:cs typeface="Bellefair"/>
                <a:ea typeface="Bellefair"/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73561" y="5092700"/>
            <a:ext cx="545477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0"/>
              </a:lnSpc>
            </a:pPr>
            <a:r>
              <a:rPr sz="24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מגשים את חזון קיבוץ הגלויות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3EAD6"/>
                </a:solidFill>
                <a:latin typeface="David Libre"/>
                <a:cs typeface="David Libre"/>
                <a:ea typeface="David Libre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D9B46A"/>
                </a:solidFill>
                <a:latin typeface="Bellefair"/>
                <a:cs typeface="Bellefair"/>
                <a:ea typeface="Bellefair"/>
              </a:rPr>
              <a:t>לומדים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600" b="0" i="0" lang="he-IL">
                <a:solidFill>
                  <a:srgbClr val="F3EAD6"/>
                </a:solidFill>
                <a:latin typeface="Bellefair"/>
                <a:cs typeface="Bellefair"/>
                <a:ea typeface="Bellefair"/>
              </a:rPr>
              <a:t>תיקון 1970 לחוק השבות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452100" y="187325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22403A"/>
                </a:solidFill>
                <a:latin typeface="Bellefair"/>
                <a:cs typeface="Bellefair"/>
                <a:ea typeface="Bellefair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73561" y="1778000"/>
            <a:ext cx="545477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0"/>
              </a:lnSpc>
            </a:pPr>
            <a:r>
              <a:rPr sz="24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הגדרה: נולד לאם יהודייה או התגייר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452100" y="297815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22403A"/>
                </a:solidFill>
                <a:latin typeface="Bellefair"/>
                <a:cs typeface="Bellefair"/>
                <a:ea typeface="Bellefair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73561" y="2882900"/>
            <a:ext cx="545477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0"/>
              </a:lnSpc>
            </a:pPr>
            <a:r>
              <a:rPr sz="24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בתנאי שאינו בן דת אחרת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52100" y="408305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22403A"/>
                </a:solidFill>
                <a:latin typeface="Bellefair"/>
                <a:cs typeface="Bellefair"/>
                <a:ea typeface="Bellefair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73561" y="3987800"/>
            <a:ext cx="545477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0"/>
              </a:lnSpc>
            </a:pPr>
            <a:r>
              <a:rPr sz="24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הזכות הורחבה לילדים, לנכדים ולבני זוג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452100" y="518795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22403A"/>
                </a:solidFill>
                <a:latin typeface="Bellefair"/>
                <a:cs typeface="Bellefair"/>
                <a:ea typeface="Bellefair"/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73561" y="5092700"/>
            <a:ext cx="545477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0"/>
              </a:lnSpc>
            </a:pPr>
            <a:r>
              <a:rPr sz="24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ויכוח מתמשך: מיהו יהודי?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3EAD6"/>
                </a:solidFill>
                <a:latin typeface="David Libre"/>
                <a:cs typeface="David Libre"/>
                <a:ea typeface="David Libre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D9B46A"/>
                </a:solidFill>
                <a:latin typeface="Bellefair"/>
                <a:cs typeface="Bellefair"/>
                <a:ea typeface="Bellefair"/>
              </a:rPr>
              <a:t>לומדים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600" b="0" i="0" lang="he-IL">
                <a:solidFill>
                  <a:srgbClr val="F3EAD6"/>
                </a:solidFill>
                <a:latin typeface="Bellefair"/>
                <a:cs typeface="Bellefair"/>
                <a:ea typeface="Bellefair"/>
              </a:rPr>
              <a:t>סמלי המדינה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28533" y="2057400"/>
            <a:ext cx="2799334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565"/>
              </a:lnSpc>
            </a:pPr>
            <a:r>
              <a:rPr sz="3100" b="0" i="0" lang="he-IL">
                <a:solidFill>
                  <a:srgbClr val="7A3B1D"/>
                </a:solidFill>
                <a:latin typeface="Bellefair"/>
                <a:cs typeface="Bellefair"/>
                <a:ea typeface="Bellefair"/>
              </a:rPr>
              <a:t>הדגל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28533" y="2616200"/>
            <a:ext cx="2799334" cy="30099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970"/>
              </a:lnSpc>
            </a:pPr>
            <a:r>
              <a:rPr sz="22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שני פסי תכלת ומגן דוד, בהשראת הטלית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96333" y="2057400"/>
            <a:ext cx="2799334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565"/>
              </a:lnSpc>
            </a:pPr>
            <a:r>
              <a:rPr sz="3100" b="0" i="0" lang="he-IL">
                <a:solidFill>
                  <a:srgbClr val="7A3B1D"/>
                </a:solidFill>
                <a:latin typeface="Bellefair"/>
                <a:cs typeface="Bellefair"/>
                <a:ea typeface="Bellefair"/>
              </a:rPr>
              <a:t>הסמל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96333" y="2616200"/>
            <a:ext cx="2799334" cy="30099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970"/>
              </a:lnSpc>
            </a:pPr>
            <a:r>
              <a:rPr sz="22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מנורת שבעת הקנים וענפי זית משני צדיה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4133" y="2057400"/>
            <a:ext cx="2799334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565"/>
              </a:lnSpc>
            </a:pPr>
            <a:r>
              <a:rPr sz="3100" b="0" i="0" lang="he-IL">
                <a:solidFill>
                  <a:srgbClr val="7A3B1D"/>
                </a:solidFill>
                <a:latin typeface="Bellefair"/>
                <a:cs typeface="Bellefair"/>
                <a:ea typeface="Bellefair"/>
              </a:rPr>
              <a:t>ההמנון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4133" y="2616200"/>
            <a:ext cx="2799334" cy="30099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970"/>
              </a:lnSpc>
            </a:pPr>
            <a:r>
              <a:rPr sz="22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«התקווה» – להיות עם חופשי בארצנו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3EAD6"/>
                </a:solidFill>
                <a:latin typeface="David Libre"/>
                <a:cs typeface="David Libre"/>
                <a:ea typeface="David Libre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D9B46A"/>
                </a:solidFill>
                <a:latin typeface="Bellefair"/>
                <a:cs typeface="Bellefair"/>
                <a:ea typeface="Bellefair"/>
              </a:rPr>
              <a:t>רקע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600" b="0" i="0" lang="he-IL">
                <a:solidFill>
                  <a:srgbClr val="F3EAD6"/>
                </a:solidFill>
                <a:latin typeface="Bellefair"/>
                <a:cs typeface="Bellefair"/>
                <a:ea typeface="Bellefair"/>
              </a:rPr>
              <a:t>הסמלים והחוקים לאורך השנים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457332" y="1930400"/>
            <a:ext cx="5334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100" b="0" i="0" lang="he-IL">
                <a:solidFill>
                  <a:srgbClr val="D9B46A"/>
                </a:solidFill>
                <a:latin typeface="Bellefair"/>
                <a:cs typeface="Bellefair"/>
                <a:ea typeface="Bellefair"/>
              </a:rPr>
              <a:t>1949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23757" y="2489200"/>
            <a:ext cx="3200450" cy="10731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חוק הדגל והסמל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829399" y="1930400"/>
            <a:ext cx="5334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100" b="0" i="0" lang="he-IL">
                <a:solidFill>
                  <a:srgbClr val="D9B46A"/>
                </a:solidFill>
                <a:latin typeface="Bellefair"/>
                <a:cs typeface="Bellefair"/>
                <a:ea typeface="Bellefair"/>
              </a:rPr>
              <a:t>1950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95824" y="2489200"/>
            <a:ext cx="3200450" cy="10731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חוק השבות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01465" y="1930400"/>
            <a:ext cx="5334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100" b="0" i="0" lang="he-IL">
                <a:solidFill>
                  <a:srgbClr val="D9B46A"/>
                </a:solidFill>
                <a:latin typeface="Bellefair"/>
                <a:cs typeface="Bellefair"/>
                <a:ea typeface="Bellefair"/>
              </a:rPr>
              <a:t>1970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7890" y="2489200"/>
            <a:ext cx="3200450" cy="10731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תיקון לחוק השבות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457332" y="4121150"/>
            <a:ext cx="5334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100" b="0" i="0" lang="he-IL">
                <a:solidFill>
                  <a:srgbClr val="D9B46A"/>
                </a:solidFill>
                <a:latin typeface="Bellefair"/>
                <a:cs typeface="Bellefair"/>
                <a:ea typeface="Bellefair"/>
              </a:rPr>
              <a:t>2004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23757" y="4679950"/>
            <a:ext cx="3200450" cy="10731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ההמנון «התקווה» מעוגן בחוק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829399" y="4121150"/>
            <a:ext cx="5334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100" b="0" i="0" lang="he-IL">
                <a:solidFill>
                  <a:srgbClr val="D9B46A"/>
                </a:solidFill>
                <a:latin typeface="Bellefair"/>
                <a:cs typeface="Bellefair"/>
                <a:ea typeface="Bellefair"/>
              </a:rPr>
              <a:t>2018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95824" y="4679950"/>
            <a:ext cx="3200450" cy="10731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חוק יסוד: הלאום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3EAD6"/>
                </a:solidFill>
                <a:latin typeface="David Libre"/>
                <a:cs typeface="David Libre"/>
                <a:ea typeface="David Libre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D9B46A"/>
                </a:solidFill>
                <a:latin typeface="Bellefair"/>
                <a:cs typeface="Bellefair"/>
                <a:ea typeface="Bellefair"/>
              </a:rPr>
              <a:t>לומדים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600" b="0" i="0" lang="he-IL">
                <a:solidFill>
                  <a:srgbClr val="F3EAD6"/>
                </a:solidFill>
                <a:latin typeface="Bellefair"/>
                <a:cs typeface="Bellefair"/>
                <a:ea typeface="Bellefair"/>
              </a:rPr>
              <a:t>שבת, חגים והלוח העברי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452100" y="187325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22403A"/>
                </a:solidFill>
                <a:latin typeface="Bellefair"/>
                <a:cs typeface="Bellefair"/>
                <a:ea typeface="Bellefair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73561" y="1778000"/>
            <a:ext cx="545477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0"/>
              </a:lnSpc>
            </a:pPr>
            <a:r>
              <a:rPr sz="24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השבת וחגי ישראל – ימי מנוחה רשמיים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452100" y="297815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22403A"/>
                </a:solidFill>
                <a:latin typeface="Bellefair"/>
                <a:cs typeface="Bellefair"/>
                <a:ea typeface="Bellefair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73561" y="2882900"/>
            <a:ext cx="545477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0"/>
              </a:lnSpc>
            </a:pPr>
            <a:r>
              <a:rPr sz="24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לבני דתות אחרות – ימי המנוחה שלהם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52100" y="408305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22403A"/>
                </a:solidFill>
                <a:latin typeface="Bellefair"/>
                <a:cs typeface="Bellefair"/>
                <a:ea typeface="Bellefair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73561" y="3987800"/>
            <a:ext cx="545477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0"/>
              </a:lnSpc>
            </a:pPr>
            <a:r>
              <a:rPr sz="24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לכל עובד יום מנוחה שבועי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452100" y="518795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22403A"/>
                </a:solidFill>
                <a:latin typeface="Bellefair"/>
                <a:cs typeface="Bellefair"/>
                <a:ea typeface="Bellefair"/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73561" y="5092700"/>
            <a:ext cx="545477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0"/>
              </a:lnSpc>
            </a:pPr>
            <a:r>
              <a:rPr sz="24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הלוח העברי – לוח רשמי, לצד הלועזי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3EAD6"/>
                </a:solidFill>
                <a:latin typeface="David Libre"/>
                <a:cs typeface="David Libre"/>
                <a:ea typeface="David Libre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D9B46A"/>
                </a:solidFill>
                <a:latin typeface="Bellefair"/>
                <a:cs typeface="Bellefair"/>
                <a:ea typeface="Bellefair"/>
              </a:rPr>
              <a:t>משווים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600" b="0" i="0" lang="he-IL">
                <a:solidFill>
                  <a:srgbClr val="F3EAD6"/>
                </a:solidFill>
                <a:latin typeface="Bellefair"/>
                <a:cs typeface="Bellefair"/>
                <a:ea typeface="Bellefair"/>
              </a:rPr>
              <a:t>השפה: עברית וערבית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85191" y="2057400"/>
            <a:ext cx="4669917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565"/>
              </a:lnSpc>
            </a:pPr>
            <a:r>
              <a:rPr sz="3100" b="0" i="0" lang="he-IL">
                <a:solidFill>
                  <a:srgbClr val="7A3B1D"/>
                </a:solidFill>
                <a:latin typeface="Bellefair"/>
                <a:cs typeface="Bellefair"/>
                <a:ea typeface="Bellefair"/>
              </a:rPr>
              <a:t>עברית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85191" y="2616200"/>
            <a:ext cx="4669917" cy="30099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970"/>
              </a:lnSpc>
            </a:pPr>
            <a:r>
              <a:rPr sz="22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• שפת המדינה לפי חוק יסוד: הלאום</a:t>
            </a:r>
          </a:p>
          <a:p>
            <a:pPr algn="r" rtl="1">
              <a:lnSpc>
                <a:spcPts val="2970"/>
              </a:lnSpc>
            </a:pPr>
            <a:r>
              <a:rPr sz="22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• שפת התנ"ך שקמה לתחייה</a:t>
            </a:r>
          </a:p>
          <a:p>
            <a:pPr algn="r" rtl="1">
              <a:lnSpc>
                <a:spcPts val="2970"/>
              </a:lnSpc>
            </a:pPr>
            <a:r>
              <a:rPr sz="22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• שפת המוסדות והצבא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891" y="2057400"/>
            <a:ext cx="4669917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565"/>
              </a:lnSpc>
            </a:pPr>
            <a:r>
              <a:rPr sz="3100" b="0" i="0" lang="he-IL">
                <a:solidFill>
                  <a:srgbClr val="7A3B1D"/>
                </a:solidFill>
                <a:latin typeface="Bellefair"/>
                <a:cs typeface="Bellefair"/>
                <a:ea typeface="Bellefair"/>
              </a:rPr>
              <a:t>ערבית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36891" y="2616200"/>
            <a:ext cx="4669917" cy="30099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970"/>
              </a:lnSpc>
            </a:pPr>
            <a:r>
              <a:rPr sz="22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• מעמד מיוחד במדינה</a:t>
            </a:r>
          </a:p>
          <a:p>
            <a:pPr algn="r" rtl="1">
              <a:lnSpc>
                <a:spcPts val="2970"/>
              </a:lnSpc>
            </a:pPr>
            <a:r>
              <a:rPr sz="22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• על שלטים, שטרות ומסמכים רשמיים</a:t>
            </a:r>
          </a:p>
          <a:p>
            <a:pPr algn="r" rtl="1">
              <a:lnSpc>
                <a:spcPts val="2970"/>
              </a:lnSpc>
            </a:pPr>
            <a:r>
              <a:rPr sz="22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• שפת הלימוד בבתי הספר הערביים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3EAD6"/>
                </a:solidFill>
                <a:latin typeface="David Libre"/>
                <a:cs typeface="David Libre"/>
                <a:ea typeface="David Libre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D9B46A"/>
                </a:solidFill>
                <a:latin typeface="Bellefair"/>
                <a:cs typeface="Bellefair"/>
                <a:ea typeface="Bellefair"/>
              </a:rPr>
              <a:t>לומדים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600" b="0" i="0" lang="he-IL">
                <a:solidFill>
                  <a:srgbClr val="F3EAD6"/>
                </a:solidFill>
                <a:latin typeface="Bellefair"/>
                <a:cs typeface="Bellefair"/>
                <a:ea typeface="Bellefair"/>
              </a:rPr>
              <a:t>ויכוח ציבורי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452100" y="187325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22403A"/>
                </a:solidFill>
                <a:latin typeface="Bellefair"/>
                <a:cs typeface="Bellefair"/>
                <a:ea typeface="Bellefair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73561" y="1778000"/>
            <a:ext cx="545477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0"/>
              </a:lnSpc>
            </a:pPr>
            <a:r>
              <a:rPr sz="24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האם ההמנון מבטא את כל האזרחים?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452100" y="297815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22403A"/>
                </a:solidFill>
                <a:latin typeface="Bellefair"/>
                <a:cs typeface="Bellefair"/>
                <a:ea typeface="Bellefair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73561" y="2882900"/>
            <a:ext cx="545477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0"/>
              </a:lnSpc>
            </a:pPr>
            <a:r>
              <a:rPr sz="24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מה צריך להיות פתוח בשבת?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52100" y="408305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22403A"/>
                </a:solidFill>
                <a:latin typeface="Bellefair"/>
                <a:cs typeface="Bellefair"/>
                <a:ea typeface="Bellefair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73561" y="3987800"/>
            <a:ext cx="545477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0"/>
              </a:lnSpc>
            </a:pPr>
            <a:r>
              <a:rPr sz="24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מי ייחשב יהודי לעניין חוק השבות?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452100" y="518795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22403A"/>
                </a:solidFill>
                <a:latin typeface="Bellefair"/>
                <a:cs typeface="Bellefair"/>
                <a:ea typeface="Bellefair"/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73561" y="5092700"/>
            <a:ext cx="545477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0"/>
              </a:lnSpc>
            </a:pPr>
            <a:r>
              <a:rPr sz="24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איך שומרים יחד על זהות ועל שוויון?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3EAD6"/>
                </a:solidFill>
                <a:latin typeface="David Libre"/>
                <a:cs typeface="David Libre"/>
                <a:ea typeface="David Libre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D9B46A"/>
                </a:solidFill>
                <a:latin typeface="Bellefair"/>
                <a:cs typeface="Bellefair"/>
                <a:ea typeface="Bellefair"/>
              </a:rPr>
              <a:t>פעילות בכיתה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600" b="0" i="0" lang="he-IL">
                <a:solidFill>
                  <a:srgbClr val="F3EAD6"/>
                </a:solidFill>
                <a:latin typeface="Bellefair"/>
                <a:cs typeface="Bellefair"/>
                <a:ea typeface="Bellefair"/>
              </a:rPr>
              <a:t>פעילות: סמל משלנו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452100" y="187325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22403A"/>
                </a:solidFill>
                <a:latin typeface="Bellefair"/>
                <a:cs typeface="Bellefair"/>
                <a:ea typeface="Bellefair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73561" y="1778000"/>
            <a:ext cx="545477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0"/>
              </a:lnSpc>
            </a:pPr>
            <a:r>
              <a:rPr sz="24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כל קבוצה בוחרת סמל אחד של המדינה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452100" y="297815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22403A"/>
                </a:solidFill>
                <a:latin typeface="Bellefair"/>
                <a:cs typeface="Bellefair"/>
                <a:ea typeface="Bellefair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73561" y="2882900"/>
            <a:ext cx="545477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0"/>
              </a:lnSpc>
            </a:pPr>
            <a:r>
              <a:rPr sz="24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הסבירו מה הוא מבטא ולמי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52100" y="408305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22403A"/>
                </a:solidFill>
                <a:latin typeface="Bellefair"/>
                <a:cs typeface="Bellefair"/>
                <a:ea typeface="Bellefair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73561" y="3987800"/>
            <a:ext cx="545477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0"/>
              </a:lnSpc>
            </a:pPr>
            <a:r>
              <a:rPr sz="24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הציעו דרך שבה כל האזרחים ירגישו שייכים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452100" y="518795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22403A"/>
                </a:solidFill>
                <a:latin typeface="Bellefair"/>
                <a:cs typeface="Bellefair"/>
                <a:ea typeface="Bellefair"/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73561" y="5092700"/>
            <a:ext cx="545477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0"/>
              </a:lnSpc>
            </a:pPr>
            <a:r>
              <a:rPr sz="24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הציגו לכיתה בשתי דקות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3EAD6"/>
                </a:solidFill>
                <a:latin typeface="David Libre"/>
                <a:cs typeface="David Libre"/>
                <a:ea typeface="David Libre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D9B46A"/>
                </a:solidFill>
                <a:latin typeface="Bellefair"/>
                <a:cs typeface="Bellefair"/>
                <a:ea typeface="Bellefair"/>
              </a:rPr>
              <a:t>מילים ומושגים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600" b="0" i="0" lang="he-IL">
                <a:solidFill>
                  <a:srgbClr val="F3EAD6"/>
                </a:solidFill>
                <a:latin typeface="Bellefair"/>
                <a:cs typeface="Bellefair"/>
                <a:ea typeface="Bellefair"/>
              </a:rPr>
              <a:t>מושגי מפתח (1/2)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37347" y="2032000"/>
            <a:ext cx="2956306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700" b="0" i="0" lang="he-IL">
                <a:solidFill>
                  <a:srgbClr val="7A3B1D"/>
                </a:solidFill>
                <a:latin typeface="Bellefair"/>
                <a:cs typeface="Bellefair"/>
                <a:ea typeface="Bellefair"/>
              </a:rPr>
              <a:t>חוק השבות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37347" y="2501900"/>
            <a:ext cx="2956306" cy="990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600"/>
              </a:lnSpc>
            </a:pPr>
            <a:r>
              <a:rPr sz="20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חוק משנת 1950 שמעניק לכל יהודי את הזכות לעלות לישראל.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17847" y="2032000"/>
            <a:ext cx="2956306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700" b="0" i="0" lang="he-IL">
                <a:solidFill>
                  <a:srgbClr val="7A3B1D"/>
                </a:solidFill>
                <a:latin typeface="Bellefair"/>
                <a:cs typeface="Bellefair"/>
                <a:ea typeface="Bellefair"/>
              </a:rPr>
              <a:t>עולה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17847" y="2501900"/>
            <a:ext cx="2956306" cy="990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600"/>
              </a:lnSpc>
            </a:pPr>
            <a:r>
              <a:rPr sz="20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יהודי (או בן משפחה זכאי) שעלה לישראל לפי חוק השבות.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98347" y="2032000"/>
            <a:ext cx="2956306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700" b="0" i="0" lang="he-IL">
                <a:solidFill>
                  <a:srgbClr val="7A3B1D"/>
                </a:solidFill>
                <a:latin typeface="Bellefair"/>
                <a:cs typeface="Bellefair"/>
                <a:ea typeface="Bellefair"/>
              </a:rPr>
              <a:t>סמלי המדינה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98347" y="2501900"/>
            <a:ext cx="2956306" cy="990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600"/>
              </a:lnSpc>
            </a:pPr>
            <a:r>
              <a:rPr sz="20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הדגל, הסמל וההמנון – המבטאים את זהותה של המדינה.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37347" y="4191000"/>
            <a:ext cx="2956306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700" b="0" i="0" lang="he-IL">
                <a:solidFill>
                  <a:srgbClr val="7A3B1D"/>
                </a:solidFill>
                <a:latin typeface="Bellefair"/>
                <a:cs typeface="Bellefair"/>
                <a:ea typeface="Bellefair"/>
              </a:rPr>
              <a:t>יום מנוחה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37347" y="4660900"/>
            <a:ext cx="2956306" cy="990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117"/>
              </a:lnSpc>
            </a:pPr>
            <a:r>
              <a:rPr sz="165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יום שבו העבודה אסורה כברירת מחדל: השבת וחגי ישראל, ולבני דתות אחרות – ימי המנוחה שלהם.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3EAD6"/>
                </a:solidFill>
                <a:latin typeface="David Libre"/>
                <a:cs typeface="David Libre"/>
                <a:ea typeface="David Libre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D9B46A"/>
                </a:solidFill>
                <a:latin typeface="Bellefair"/>
                <a:cs typeface="Bellefair"/>
                <a:ea typeface="Bellefair"/>
              </a:rPr>
              <a:t>מילים ומושגים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600" b="0" i="0" lang="he-IL">
                <a:solidFill>
                  <a:srgbClr val="F3EAD6"/>
                </a:solidFill>
                <a:latin typeface="Bellefair"/>
                <a:cs typeface="Bellefair"/>
                <a:ea typeface="Bellefair"/>
              </a:rPr>
              <a:t>מושגי מפתח (2/2)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37347" y="2032000"/>
            <a:ext cx="2956306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700" b="0" i="0" lang="he-IL">
                <a:solidFill>
                  <a:srgbClr val="7A3B1D"/>
                </a:solidFill>
                <a:latin typeface="Bellefair"/>
                <a:cs typeface="Bellefair"/>
                <a:ea typeface="Bellefair"/>
              </a:rPr>
              <a:t>הלוח העברי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37347" y="2501900"/>
            <a:ext cx="2956306" cy="990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600"/>
              </a:lnSpc>
            </a:pPr>
            <a:r>
              <a:rPr sz="20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לוח שנה ירחי־שמשי, שהוא לוח רשמי של המדינה.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17847" y="2032000"/>
            <a:ext cx="2956306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700" b="0" i="0" lang="he-IL">
                <a:solidFill>
                  <a:srgbClr val="7A3B1D"/>
                </a:solidFill>
                <a:latin typeface="Bellefair"/>
                <a:cs typeface="Bellefair"/>
                <a:ea typeface="Bellefair"/>
              </a:rPr>
              <a:t>תפוצות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17847" y="2501900"/>
            <a:ext cx="2956306" cy="990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600"/>
              </a:lnSpc>
            </a:pPr>
            <a:r>
              <a:rPr sz="20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קהילות יהודיות שחיות מחוץ לארץ ישראל.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98347" y="2032000"/>
            <a:ext cx="2956306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700" b="0" i="0" lang="he-IL">
                <a:solidFill>
                  <a:srgbClr val="7A3B1D"/>
                </a:solidFill>
                <a:latin typeface="Bellefair"/>
                <a:cs typeface="Bellefair"/>
                <a:ea typeface="Bellefair"/>
              </a:rPr>
              <a:t>קיבוץ גלויות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98347" y="2501900"/>
            <a:ext cx="2956306" cy="990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600"/>
              </a:lnSpc>
            </a:pPr>
            <a:r>
              <a:rPr sz="20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קליטה בישראל של יהודים שעולים מכל ארצות העולם.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37347" y="4191000"/>
            <a:ext cx="2956306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700" b="0" i="0" lang="he-IL">
                <a:solidFill>
                  <a:srgbClr val="7A3B1D"/>
                </a:solidFill>
                <a:latin typeface="Bellefair"/>
                <a:cs typeface="Bellefair"/>
                <a:ea typeface="Bellefair"/>
              </a:rPr>
              <a:t>מיעוט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37347" y="4660900"/>
            <a:ext cx="2956306" cy="990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600"/>
              </a:lnSpc>
            </a:pPr>
            <a:r>
              <a:rPr sz="20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קבוצה קטנה יותר באוכלוסייה, שזכויותיה מוגנות בחוק.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3EAD6"/>
                </a:solidFill>
                <a:latin typeface="David Libre"/>
                <a:cs typeface="David Libre"/>
                <a:ea typeface="David Libre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D9B46A"/>
                </a:solidFill>
                <a:latin typeface="Bellefair"/>
                <a:cs typeface="Bellefair"/>
                <a:ea typeface="Bellefair"/>
              </a:rPr>
              <a:t>שאלות הבנה · 1/4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600" b="0" i="0" lang="he-IL">
                <a:solidFill>
                  <a:srgbClr val="F3EAD6"/>
                </a:solidFill>
                <a:latin typeface="Bellefair"/>
                <a:cs typeface="Bellefair"/>
                <a:ea typeface="Bellefair"/>
              </a:rPr>
              <a:t>שאלה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778000"/>
            <a:ext cx="10464800" cy="3365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320"/>
              </a:lnSpc>
            </a:pPr>
            <a:r>
              <a:rPr sz="32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הסבירו מדוע חוק השבות נחשב לאחד החוקים שמבטאים יותר מכול את היותה של ישראל מדינה יהודית.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3EAD6"/>
                </a:solidFill>
                <a:latin typeface="David Libre"/>
                <a:cs typeface="David Libre"/>
                <a:ea typeface="David Libre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D9B46A"/>
                </a:solidFill>
                <a:latin typeface="Bellefair"/>
                <a:cs typeface="Bellefair"/>
                <a:ea typeface="Bellefair"/>
              </a:rPr>
              <a:t>שאלות הבנה · 2/4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600" b="0" i="0" lang="he-IL">
                <a:solidFill>
                  <a:srgbClr val="F3EAD6"/>
                </a:solidFill>
                <a:latin typeface="Bellefair"/>
                <a:cs typeface="Bellefair"/>
                <a:ea typeface="Bellefair"/>
              </a:rPr>
              <a:t>שאלה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778000"/>
            <a:ext cx="10464800" cy="3365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320"/>
              </a:lnSpc>
            </a:pPr>
            <a:r>
              <a:rPr sz="32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הסבירו כיצד חוק השבות מבטא את היותה של ישראל «מדינת הלאום של העם היהודי».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3EAD6"/>
                </a:solidFill>
                <a:latin typeface="David Libre"/>
                <a:cs typeface="David Libre"/>
                <a:ea typeface="David Libre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D9B46A"/>
                </a:solidFill>
                <a:latin typeface="Bellefair"/>
                <a:cs typeface="Bellefair"/>
                <a:ea typeface="Bellefair"/>
              </a:rPr>
              <a:t>שאלות הבנה · 3/4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600" b="0" i="0" lang="he-IL">
                <a:solidFill>
                  <a:srgbClr val="F3EAD6"/>
                </a:solidFill>
                <a:latin typeface="Bellefair"/>
                <a:cs typeface="Bellefair"/>
                <a:ea typeface="Bellefair"/>
              </a:rPr>
              <a:t>שאלה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778000"/>
            <a:ext cx="10464800" cy="3365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320"/>
              </a:lnSpc>
            </a:pPr>
            <a:r>
              <a:rPr sz="32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הביאו שתי דוגמאות לביטוי של הלוח העברי בחיים הציבוריים בישראל.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3EAD6"/>
                </a:solidFill>
                <a:latin typeface="David Libre"/>
                <a:cs typeface="David Libre"/>
                <a:ea typeface="David Libre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D9B46A"/>
                </a:solidFill>
                <a:latin typeface="Bellefair"/>
                <a:cs typeface="Bellefair"/>
                <a:ea typeface="Bellefair"/>
              </a:rPr>
              <a:t>שאלות הבנה · 4/4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600" b="0" i="0" lang="he-IL">
                <a:solidFill>
                  <a:srgbClr val="F3EAD6"/>
                </a:solidFill>
                <a:latin typeface="Bellefair"/>
                <a:cs typeface="Bellefair"/>
                <a:ea typeface="Bellefair"/>
              </a:rPr>
              <a:t>שאלה 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778000"/>
            <a:ext cx="10464800" cy="3365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320"/>
              </a:lnSpc>
            </a:pPr>
            <a:r>
              <a:rPr sz="32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«גם מדינה יהודית צריכה לדאוג שכל אזרחיה ירגישו שייכים». הציעו דרך אחת שבה אפשר לשלב בין שני הרעיונות, ונמקו.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3EAD6"/>
                </a:solidFill>
                <a:latin typeface="David Libre"/>
                <a:cs typeface="David Libre"/>
                <a:ea typeface="David Libre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D9B46A"/>
                </a:solidFill>
                <a:latin typeface="Bellefair"/>
                <a:cs typeface="Bellefair"/>
                <a:ea typeface="Bellefair"/>
              </a:rPr>
              <a:t>צופים ולומדים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600" b="0" i="0" lang="he-IL">
                <a:solidFill>
                  <a:srgbClr val="F3EAD6"/>
                </a:solidFill>
                <a:latin typeface="Bellefair"/>
                <a:cs typeface="Bellefair"/>
                <a:ea typeface="Bellefair"/>
              </a:rPr>
              <a:t>סרטונים לנושא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28533" y="2057400"/>
            <a:ext cx="2799334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750"/>
              </a:lnSpc>
            </a:pPr>
            <a:r>
              <a:rPr sz="2200" b="0" i="0" lang="he-IL">
                <a:solidFill>
                  <a:srgbClr val="7A3B1D"/>
                </a:solidFill>
                <a:latin typeface="Bellefair"/>
                <a:cs typeface="Bellefair"/>
                <a:ea typeface="Bellefair"/>
              </a:rPr>
              <a:t>כאן היסטוריה - איך נוצר סמל מדינת ישראל?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28533" y="2832100"/>
            <a:ext cx="2799334" cy="5689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40"/>
              </a:lnSpc>
            </a:pPr>
            <a:r>
              <a:rPr sz="16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כאן דיגיטל</a:t>
            </a:r>
          </a:p>
          <a:p>
            <a:pPr algn="r" rtl="1">
              <a:lnSpc>
                <a:spcPts val="2240"/>
              </a:lnSpc>
            </a:pPr>
            <a:r>
              <a:rPr sz="16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אורך: </a:t>
            </a:r>
            <a:r>
              <a:rPr sz="16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2:50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66913" y="5549900"/>
            <a:ext cx="3322574" cy="1981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1560"/>
              </a:lnSpc>
            </a:pPr>
            <a:r>
              <a:rPr sz="13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סרקו לצפייה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96333" y="2057400"/>
            <a:ext cx="2799334" cy="10477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750"/>
              </a:lnSpc>
            </a:pPr>
            <a:r>
              <a:rPr sz="2200" b="0" i="0" lang="he-IL">
                <a:solidFill>
                  <a:srgbClr val="7A3B1D"/>
                </a:solidFill>
                <a:latin typeface="Bellefair"/>
                <a:cs typeface="Bellefair"/>
                <a:ea typeface="Bellefair"/>
              </a:rPr>
              <a:t>חוק השבות וחוק האזרחות – סמלי המדינה – אזרחות לכיתות ט'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96333" y="3181350"/>
            <a:ext cx="2799334" cy="5689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40"/>
              </a:lnSpc>
            </a:pPr>
            <a:r>
              <a:rPr sz="16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משרד החינוך – שידורים לאומיים</a:t>
            </a:r>
          </a:p>
          <a:p>
            <a:pPr algn="r" rtl="1">
              <a:lnSpc>
                <a:spcPts val="2240"/>
              </a:lnSpc>
            </a:pPr>
            <a:r>
              <a:rPr sz="16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אורך: </a:t>
            </a:r>
            <a:r>
              <a:rPr sz="16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49:15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34713" y="5549900"/>
            <a:ext cx="3322574" cy="1981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1560"/>
              </a:lnSpc>
            </a:pPr>
            <a:r>
              <a:rPr sz="13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סרקו לצפייה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64133" y="2057400"/>
            <a:ext cx="2799334" cy="10477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750"/>
              </a:lnSpc>
            </a:pPr>
            <a:r>
              <a:rPr sz="2200" b="0" i="0" lang="he-IL">
                <a:solidFill>
                  <a:srgbClr val="7A3B1D"/>
                </a:solidFill>
                <a:latin typeface="Bellefair"/>
                <a:cs typeface="Bellefair"/>
                <a:ea typeface="Bellefair"/>
              </a:rPr>
              <a:t>מדינת ישראל כמדינה יהודית – מוסדות המדינה – אזרחות לכיתות ט'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64133" y="3181350"/>
            <a:ext cx="2799334" cy="5689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40"/>
              </a:lnSpc>
            </a:pPr>
            <a:r>
              <a:rPr sz="16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משרד החינוך – שידורים לאומיים</a:t>
            </a:r>
          </a:p>
          <a:p>
            <a:pPr algn="r" rtl="1">
              <a:lnSpc>
                <a:spcPts val="2240"/>
              </a:lnSpc>
            </a:pPr>
            <a:r>
              <a:rPr sz="16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אורך: </a:t>
            </a:r>
            <a:r>
              <a:rPr sz="16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46:12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2513" y="5549900"/>
            <a:ext cx="3322574" cy="1981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1560"/>
              </a:lnSpc>
            </a:pPr>
            <a:r>
              <a:rPr sz="13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סרקו לצפייה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3EAD6"/>
                </a:solidFill>
                <a:latin typeface="David Libre"/>
                <a:cs typeface="David Libre"/>
                <a:ea typeface="David Libre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D9B46A"/>
                </a:solidFill>
                <a:latin typeface="Bellefair"/>
                <a:cs typeface="Bellefair"/>
                <a:ea typeface="Bellefair"/>
              </a:rPr>
              <a:t>סיכום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600" b="0" i="0" lang="he-IL">
                <a:solidFill>
                  <a:srgbClr val="F3EAD6"/>
                </a:solidFill>
                <a:latin typeface="Bellefair"/>
                <a:cs typeface="Bellefair"/>
                <a:ea typeface="Bellefair"/>
              </a:rPr>
              <a:t>מפת מושגים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53305" y="3365500"/>
            <a:ext cx="2485390" cy="952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ctr" rtl="1">
              <a:lnSpc>
                <a:spcPts val="3105"/>
              </a:lnSpc>
            </a:pPr>
            <a:r>
              <a:rPr sz="2700" b="0" i="0" lang="he-IL">
                <a:solidFill>
                  <a:srgbClr val="22403A"/>
                </a:solidFill>
                <a:latin typeface="Bellefair"/>
                <a:cs typeface="Bellefair"/>
                <a:ea typeface="Bellefair"/>
              </a:rPr>
              <a:t>מאפיינים יהודיים מרכזיים של המדינה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990713" y="1892300"/>
            <a:ext cx="3322574" cy="1041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חוק השבות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8713" y="1892300"/>
            <a:ext cx="3322574" cy="1041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עולה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90713" y="3543300"/>
            <a:ext cx="3322574" cy="1041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סמלי המדינה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8713" y="3543300"/>
            <a:ext cx="3322574" cy="1041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יום מנוחה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90713" y="4749800"/>
            <a:ext cx="3322574" cy="1041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הלוח העברי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78713" y="4749800"/>
            <a:ext cx="3322574" cy="1041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תפוצות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3EAD6"/>
                </a:solidFill>
                <a:latin typeface="David Libre"/>
                <a:cs typeface="David Libre"/>
                <a:ea typeface="David Libre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D9B46A"/>
                </a:solidFill>
                <a:latin typeface="Bellefair"/>
                <a:cs typeface="Bellefair"/>
                <a:ea typeface="Bellefair"/>
              </a:rPr>
              <a:t>תרגול בסגנון מבחן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600" b="0" i="0" lang="he-IL">
                <a:solidFill>
                  <a:srgbClr val="F3EAD6"/>
                </a:solidFill>
                <a:latin typeface="Bellefair"/>
                <a:cs typeface="Bellefair"/>
                <a:ea typeface="Bellefair"/>
              </a:rPr>
              <a:t>מקרה לניתוח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29005" y="1968500"/>
            <a:ext cx="10333990" cy="3746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045"/>
              </a:lnSpc>
            </a:pPr>
            <a:r>
              <a:rPr sz="21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משפחה מצרפת, שהאב בה יהודי והאם אינה יהודייה, החליטה לעלות לישראל. הבת, בת 15, שואלת אם גם היא זכאית לעלות לפי חוק השבות.</a:t>
            </a:r>
          </a:p>
          <a:p>
            <a:pPr algn="r" rtl="1">
              <a:lnSpc>
                <a:spcPts val="3045"/>
              </a:lnSpc>
            </a:pPr>
            <a:r>
              <a:rPr sz="21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א. האם הבת זכאית לזכויות לפי חוק השבות? נמקו לפי סעיף 4א.</a:t>
            </a:r>
          </a:p>
          <a:p>
            <a:pPr algn="r" rtl="1">
              <a:lnSpc>
                <a:spcPts val="3045"/>
              </a:lnSpc>
            </a:pPr>
            <a:r>
              <a:rPr sz="21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ב. האם היא נחשבת «יהודייה» לפי הגדרת סעיף 4ב? הסבירו.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3EAD6"/>
                </a:solidFill>
                <a:latin typeface="David Libre"/>
                <a:cs typeface="David Libre"/>
                <a:ea typeface="David Libre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2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D9B46A"/>
                </a:solidFill>
                <a:latin typeface="Bellefair"/>
                <a:cs typeface="Bellefair"/>
                <a:ea typeface="Bellefair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600" b="0" i="0" lang="he-IL">
                <a:solidFill>
                  <a:srgbClr val="F3EAD6"/>
                </a:solidFill>
                <a:latin typeface="Bellefair"/>
                <a:cs typeface="Bellefair"/>
                <a:ea typeface="Bellefair"/>
              </a:rPr>
              <a:t>תשובה לשאלה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8415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700"/>
              </a:lnSpc>
            </a:pPr>
            <a:r>
              <a:rPr sz="2000" b="0" i="0" lang="he-IL">
                <a:solidFill>
                  <a:srgbClr val="D9B46A"/>
                </a:solidFill>
                <a:latin typeface="David Libre"/>
                <a:cs typeface="David Libre"/>
                <a:ea typeface="David Libre"/>
              </a:rPr>
              <a:t>הסבירו מדוע חוק השבות נחשב לאחד החוקים שמבטאים יותר מכול את היותה של ישראל מדינה יהודית.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2984500"/>
            <a:ext cx="10464800" cy="311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080"/>
              </a:lnSpc>
            </a:pPr>
            <a:r>
              <a:rPr sz="22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החוק מעניק לכל יהודי באשר הוא את הזכות לעלות ולקבל אזרחות. הוא מגשים את החזון שבמגילת העצמאות – מדינה פתוחה לעלייה יהודית ולקיבוץ גלויות – והופך את ישראל לבית ולמקלט של העם היהודי כולו.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3EAD6"/>
                </a:solidFill>
                <a:latin typeface="David Libre"/>
                <a:cs typeface="David Libre"/>
                <a:ea typeface="David Libre"/>
              </a:rP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2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D9B46A"/>
                </a:solidFill>
                <a:latin typeface="Bellefair"/>
                <a:cs typeface="Bellefair"/>
                <a:ea typeface="Bellefair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600" b="0" i="0" lang="he-IL">
                <a:solidFill>
                  <a:srgbClr val="F3EAD6"/>
                </a:solidFill>
                <a:latin typeface="Bellefair"/>
                <a:cs typeface="Bellefair"/>
                <a:ea typeface="Bellefair"/>
              </a:rPr>
              <a:t>תשובה לשאלה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8415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700"/>
              </a:lnSpc>
            </a:pPr>
            <a:r>
              <a:rPr sz="2000" b="0" i="0" lang="he-IL">
                <a:solidFill>
                  <a:srgbClr val="D9B46A"/>
                </a:solidFill>
                <a:latin typeface="David Libre"/>
                <a:cs typeface="David Libre"/>
                <a:ea typeface="David Libre"/>
              </a:rPr>
              <a:t>הסבירו כיצד חוק השבות מבטא את היותה של ישראל «מדינת הלאום של העם היהודי».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2984500"/>
            <a:ext cx="10464800" cy="311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080"/>
              </a:lnSpc>
            </a:pPr>
            <a:r>
              <a:rPr sz="22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חוק השבות מעניק לכל יהודי, בכל מקום, זכות לעלות ולקבל אזרחות. כך ישראל משמשת בית לאומי ומקלט לכל העם היהודי, ולא רק למי שכבר גר בה – מימוש של חזון קיבוץ הגלויות.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3EAD6"/>
                </a:solidFill>
                <a:latin typeface="David Libre"/>
                <a:cs typeface="David Libre"/>
                <a:ea typeface="David Libre"/>
              </a:rP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2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D9B46A"/>
                </a:solidFill>
                <a:latin typeface="Bellefair"/>
                <a:cs typeface="Bellefair"/>
                <a:ea typeface="Bellefair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600" b="0" i="0" lang="he-IL">
                <a:solidFill>
                  <a:srgbClr val="F3EAD6"/>
                </a:solidFill>
                <a:latin typeface="Bellefair"/>
                <a:cs typeface="Bellefair"/>
                <a:ea typeface="Bellefair"/>
              </a:rPr>
              <a:t>תשובה לשאלה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8415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700"/>
              </a:lnSpc>
            </a:pPr>
            <a:r>
              <a:rPr sz="2000" b="0" i="0" lang="he-IL">
                <a:solidFill>
                  <a:srgbClr val="D9B46A"/>
                </a:solidFill>
                <a:latin typeface="David Libre"/>
                <a:cs typeface="David Libre"/>
                <a:ea typeface="David Libre"/>
              </a:rPr>
              <a:t>הביאו שתי דוגמאות לביטוי של הלוח העברי בחיים הציבוריים בישראל.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2984500"/>
            <a:ext cx="10464800" cy="311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080"/>
              </a:lnSpc>
            </a:pPr>
            <a:r>
              <a:rPr sz="22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דוגמאות: ימי המנוחה הם שבת וחגי ישראל; יום העצמאות ויום הזיכרון נקבעים לפי התאריך העברי; כהונת נשיא המדינה נחשבת לפי הלוח העברי; תאריך עברי במסמכים רשמיים.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3EAD6"/>
                </a:solidFill>
                <a:latin typeface="David Libre"/>
                <a:cs typeface="David Libre"/>
                <a:ea typeface="David Libre"/>
              </a:rPr>
              <a:t>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2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D9B46A"/>
                </a:solidFill>
                <a:latin typeface="Bellefair"/>
                <a:cs typeface="Bellefair"/>
                <a:ea typeface="Bellefair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600" b="0" i="0" lang="he-IL">
                <a:solidFill>
                  <a:srgbClr val="F3EAD6"/>
                </a:solidFill>
                <a:latin typeface="Bellefair"/>
                <a:cs typeface="Bellefair"/>
                <a:ea typeface="Bellefair"/>
              </a:rPr>
              <a:t>תשובה לשאלה 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8415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700"/>
              </a:lnSpc>
            </a:pPr>
            <a:r>
              <a:rPr sz="2000" b="0" i="0" lang="he-IL">
                <a:solidFill>
                  <a:srgbClr val="D9B46A"/>
                </a:solidFill>
                <a:latin typeface="David Libre"/>
                <a:cs typeface="David Libre"/>
                <a:ea typeface="David Libre"/>
              </a:rPr>
              <a:t>«גם מדינה יהודית צריכה לדאוג שכל אזרחיה ירגישו שייכים». הציעו דרך אחת שבה אפשר לשלב בין שני הרעיונות, ונמקו.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2984500"/>
            <a:ext cx="10464800" cy="311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080"/>
              </a:lnSpc>
            </a:pPr>
            <a:r>
              <a:rPr sz="22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תשובה פתוחה: למשל שמירה על הסמלים והשבת לצד כבוד לחגים ולשפה של המיעוטים, ייצוג הולם, חינוך לשיח משותף – מנומק בעזרת מגילת העצמאות («שויון זכויות... בלי הבדל דת»).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3EAD6"/>
                </a:solidFill>
                <a:latin typeface="David Libre"/>
                <a:cs typeface="David Libre"/>
                <a:ea typeface="David Libre"/>
              </a:rPr>
              <a:t>24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D9B46A"/>
                </a:solidFill>
                <a:latin typeface="Bellefair"/>
                <a:cs typeface="Bellefair"/>
                <a:ea typeface="Bellefair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600" b="0" i="0" lang="he-IL">
                <a:solidFill>
                  <a:srgbClr val="F3EAD6"/>
                </a:solidFill>
                <a:latin typeface="Bellefair"/>
                <a:cs typeface="Bellefair"/>
                <a:ea typeface="Bellefair"/>
              </a:rPr>
              <a:t>המקרה לניתוח – תשובות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905000"/>
            <a:ext cx="10464800" cy="3873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080"/>
              </a:lnSpc>
            </a:pPr>
            <a:r>
              <a:rPr sz="22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א. כן. לפי תיקון 1970 הזכויות מוקנות גם לילד ולנכד של יהודי, ולכן כבתו של יהודי היא זכאית לזכויות עולה.</a:t>
            </a:r>
          </a:p>
          <a:p>
            <a:pPr algn="r" rtl="1">
              <a:lnSpc>
                <a:spcPts val="3080"/>
              </a:lnSpc>
            </a:pPr>
            <a:r>
              <a:rPr sz="22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ב. לא – לפי 4ב יהודי הוא מי שנולד לאם יהודייה או התגייר; אמה אינה יהודייה, ולכן הזכאות שלה נובעת מסעיף 4א ולא מהגדרתה כיהודייה.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3EAD6"/>
                </a:solidFill>
                <a:latin typeface="David Libre"/>
                <a:cs typeface="David Libre"/>
                <a:ea typeface="David Libre"/>
              </a:rPr>
              <a:t>25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/>
  <cp:revision>1</cp:revision>
  <dcterms:created xsi:type="dcterms:W3CDTF">2013-01-27T09:14:16Z</dcterms:created>
  <dcterms:modified xsi:type="dcterms:W3CDTF">2013-01-27T09:15:58Z</dcterms:modified>
  <cp:category/>
</cp:coreProperties>
</file>