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404" y="1270000"/>
            <a:ext cx="2181972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85180" y="1714500"/>
            <a:ext cx="5755640" cy="279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559"/>
              </a:lnSpc>
            </a:pPr>
            <a:r>
              <a:rPr sz="70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אזרחות טובה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21031" y="4533900"/>
            <a:ext cx="300188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נושא 6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55234" y="305799"/>
            <a:ext cx="651600" cy="328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להבין מה מאפיין אזרח טוב בחברה דמוקרטית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להכיר דרכים להשתתפות פוליטית ואזרחית, ולהבחין ביניהן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2100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859" y="40830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להבין את ההבדל בין מחאה חוקית למרי אזרחי, ואת הגבולות של שניהם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3784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0859" y="52514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לתרגל שיח מכבד בכיתה וברשת ולקחת אחריות אישית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083634" y="298316"/>
            <a:ext cx="1223103" cy="34316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7762" y="1873250"/>
            <a:ext cx="6213475" cy="139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מי האזרח הכי טוב שאתם מכירים? מה הוא עושה שאחרים לא עושים?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68"/>
            <a:ext cx="692167" cy="3292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תכונות של אזרח טוב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4401" y="1904384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ציות לחוק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2059" y="2463130"/>
            <a:ext cx="4803982" cy="12331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מקיים את החוק, גם כשאף אחד לא רואה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3478" y="1904384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השתתפות ואכפתיות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5957" y="2463130"/>
            <a:ext cx="4803982" cy="12331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מתעניין, מצביע ופועל לשיפור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4401" y="4304684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סובלנות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2059" y="4863430"/>
            <a:ext cx="4803982" cy="123318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מכבד אנשים ודעות שונים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3478" y="4304684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ערבות הדדית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5957" y="4863430"/>
            <a:ext cx="4803982" cy="123318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עוזר לאחרים ומרגיש אחראי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03451" y="305122"/>
            <a:ext cx="703375" cy="3295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שני סוגי השתתפות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644" y="1904500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השתתפות פוליטית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4800" y="2463248"/>
            <a:ext cx="4838501" cy="36332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הצבעה בבחירות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עצומה ופנייה לנבחרים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הפגנה חוקית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235" y="1904500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השתתפות אזרחית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8698" y="2463248"/>
            <a:ext cx="4838500" cy="36332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התנדבות בקהילה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תנועת נוער ושירות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מעורבות בבית הספר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68"/>
            <a:ext cx="692167" cy="3292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למה להשתתף?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החלטות מתקבלות גם בלעדיכם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אחוז הצבעה נמוך מחליש את הדמוקרטיה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2100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859" y="40830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השתתפות נותנת קול לכל קבוצה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3784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0859" y="52514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כך משפיעים על הקהילה הקרובה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68"/>
            <a:ext cx="692167" cy="3292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מחאה בדמוקרטיה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מותר להפגין, לחתום ולבקר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בלי אלימות – אף פעם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2100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859" y="40830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בלי לפגוע בזכויות של אחרים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3784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0859" y="52514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בדרכים שהחוק מתיר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03451" y="305122"/>
            <a:ext cx="703375" cy="3295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מחאה חוקית מול מרי אזרחי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644" y="1904500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מחאה חוקית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4800" y="2463248"/>
            <a:ext cx="4838501" cy="363324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פועלת בתוך החוק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הפגנה, עצומה, שביתה כחוק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אין עונש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235" y="1904500"/>
            <a:ext cx="4794119" cy="54745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מרי אזרחי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8698" y="2463248"/>
            <a:ext cx="4838500" cy="363324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הפרה גלויה של חוק מתוך מצפון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בלי אלימות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• נכונות לשאת בעונש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71"/>
            <a:ext cx="692167" cy="3292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שיח מכבד – בכיתה וברשת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מתווכחים עם רעיון, לא עם אדם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מקשיבים עד הסוף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2100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859" y="40830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בודקים עובדות לפני שמשתפים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71"/>
            <a:ext cx="692167" cy="3292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שיח מכבד – בכיתה וברשת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732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0859" y="17462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לא מעליבים ולא מחרימים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41650"/>
            <a:ext cx="6858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0859" y="2914650"/>
            <a:ext cx="5520182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מאחורי כל מסך יש אדם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614661" y="305271"/>
            <a:ext cx="692167" cy="3292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סכנות לדמוקרטיה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40895" y="1917179"/>
            <a:ext cx="2923719" cy="52209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אדישות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8050" y="2475923"/>
            <a:ext cx="2968100" cy="360789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«זה לא מעניין אותי»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9585" y="1917179"/>
            <a:ext cx="2923719" cy="52209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זלזול בחוק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8048" y="2475923"/>
            <a:ext cx="2968100" cy="360789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«החוק לא חל עליי»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495" y="1917179"/>
            <a:ext cx="2923719" cy="52209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שיח קיצוני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3650" y="2475923"/>
            <a:ext cx="2968100" cy="360789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השמצות, איומים ואלימות ברשת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959930" y="296695"/>
            <a:ext cx="1346786" cy="3464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6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ציות לחוק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2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קיום החוקים של המדינה, גם כשהם לא נוחים לנו.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5918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השתתפות פוליטית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308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פעולה שנועדה להשפיע על החלטות השלטון, כמו הצבעה, עצומה או הפגנה.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7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השתתפות אזרחית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פעילות למען הקהילה והחברה, כמו התנדבות ושירות.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5418" y="427185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ערבות הדדית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808" y="474170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תחושת אחריות של אנשים זה לזה ונכונות לעזור.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959930" y="296695"/>
            <a:ext cx="1346786" cy="3464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6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סובלנות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2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נכונות לקבל ולכבד אנשים ודעות שונים משלנו.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5918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מחאה חוקית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308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הבעת התנגדות לשלטון בדרכים שהחוק מתיר ובלי אלימות.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7001" y="189060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מרי אזרחי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369" y="236045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הפרה גלויה, לא אלימה ומצפונית של חוק, תוך נכונות לשאת בעונש.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5418" y="4271850"/>
            <a:ext cx="3079579" cy="4480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אדישות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808" y="4741707"/>
            <a:ext cx="3092821" cy="13686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חוסר עניין במה שקורה בחברה ובמדינה.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669566" y="292893"/>
            <a:ext cx="1637100" cy="3540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קבעו שלושה כללים לשיח מכבד בקבוצת הוואטסאפ של הכיתה, והסבירו מדוע כל כלל חשוב.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652503" y="292670"/>
            <a:ext cx="1654159" cy="35445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הציגו שני טיעונים בעד מרי אזרחי ושני טיעונים נגדו.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659249" y="292763"/>
            <a:ext cx="1647415" cy="3542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«אזרח טוב עושה רק מה שהחוק דורש». האם אתם מסכימים? נמקו בעזרת שני מאפיינים של אזרח טוב.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640202" y="292509"/>
            <a:ext cx="1666459" cy="35478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שאלות הבנה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11111"/>
                </a:solidFill>
                <a:latin typeface="Secular One"/>
                <a:cs typeface="Secular One"/>
                <a:ea typeface="Secular One"/>
              </a:rPr>
              <a:t>תכננו פעולה התנדבותית קטנה לכיתה שלכם: מה תעשו, למי זה יעזור, ואיזה ערך זה מבטא?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994451" y="297147"/>
            <a:ext cx="1312270" cy="34550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599" y="1904503"/>
            <a:ext cx="4797224" cy="76332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סרטון אנימציה- התנדבות בחברה הישראלית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8443" y="2679129"/>
            <a:ext cx="4795361" cy="63375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Give and Get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2:18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2231" y="5920109"/>
            <a:ext cx="5313199" cy="268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7175" y="1904503"/>
            <a:ext cx="4797224" cy="76332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0" i="0" lang="he-IL">
                <a:solidFill>
                  <a:srgbClr val="FF4D4D"/>
                </a:solidFill>
                <a:latin typeface="Suez One"/>
                <a:cs typeface="Suez One"/>
                <a:ea typeface="Suez One"/>
              </a:rPr>
              <a:t>חובות וזכויות האזרח – אזרחות לכיתות ט'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8195" y="2679129"/>
            <a:ext cx="4795360" cy="63375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משרד החינוך – שידורים לאומיים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אורך: </a:t>
            </a:r>
            <a:r>
              <a:rPr sz="16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55:08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6568" y="5920109"/>
            <a:ext cx="5313199" cy="268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729536" y="306771"/>
            <a:ext cx="577312" cy="3262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92548" y="3562350"/>
            <a:ext cx="2406904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אזרחות טובה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23415" y="1860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ציות לחוק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415" y="1860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השתתפות פוליטית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3415" y="3511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השתתפות אזרחית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1415" y="3511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ערבות הדדית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23415" y="5162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סובלנות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1415" y="5162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מחאה חוקית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9638516" y="292484"/>
            <a:ext cx="1668144" cy="3548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1707" y="1936750"/>
            <a:ext cx="10268585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תלמידי שכבה ט' התנגדו להחלטת בית הספר לבטל את הטיול השנתי. קבוצה אחת כתבה מכתב מנומק להנהלה ואספה חתימות; קבוצה אחרת הציעה לא להיכנס לשיעורים עד שההחלטה תשתנה, ושני תלמידים כתבו ברשת עלבונות נגד המנהל.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אילו מהפעולות הן מחאה לגיטימית? נמקו.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מה הבעיה בכתיבת העלבונות ברשת?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ג. איך הייתם מציעים להמשיך כדי להשפיע?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קבעו שלושה כללים לשיח מכבד בקבוצת הוואטסאפ של הכיתה, והסבירו מדוע כל כלל חשוב.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פתוחה. לדוגמה: מבקרים רעיון ולא אדם – כדי שאיש לא ייפגע; לא משתפים צילום מסך של אחר בלי רשותו – כדי לשמור על פרטיות וכבוד; בודקים עובדות לפני ששולחים – כדי לא להפיץ שמועות שקריות.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הציגו שני טיעונים בעד מרי אזרחי ושני טיעונים נגדו.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בעד: כלי מוסרי אחרון נגד חוק לא צודק; מעורר את הציבור לשינוי. נגד: פוגע בשלטון החוק; אם כל אחד יחליט איזה חוק לקיים – תיווצר אנרכיה; יש דרכים חוקיות לשינוי.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«אזרח טוב עושה רק מה שהחוק דורש». האם אתם מסכימים? נמקו בעזרת שני מאפיינים של אזרח טוב.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פתוחה. תשובה מלאה: ציות לחוק הוא בסיס, אבל אזרח טוב גם אכפתי, משתתף, סובלני ומרגיש ערבות הדדית – דברים שהחוק אינו מחייב.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תשובה לשאלה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תכננו פעולה התנדבותית קטנה לכיתה שלכם: מה תעשו, למי זה יעזור, ואיזה ערך זה מבטא?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302" y="2952750"/>
            <a:ext cx="10399395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פתוחה: פעולה מוגדרת וריאלית, קהל יעד וערך (ערבות הדדית, אכפתיות, אחריות).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1510000">
            <a:off x="10546906" y="304378"/>
            <a:ext cx="759910" cy="3310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FD23F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22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FFFFF"/>
                </a:solidFill>
                <a:latin typeface="Suez One"/>
                <a:cs typeface="Suez One"/>
                <a:ea typeface="Suez One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302" y="1873250"/>
            <a:ext cx="10399395" cy="425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מכתב מנומק ואיסוף חתימות – דרכים חוקיות, בלי אלימות ובלי פגיעה באחרים.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זו פגיעה באדם ולא ויכוח עם הרעיון; היא מנוגדת לשיח מכבד ועלולה להיות עבירה.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ג. פגישה עם ההנהלה, הצעת חלופה (טיול קצר יותר, מימון), שיתוף ועד ההורים ומועצת התלמידים.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