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B3E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nr.jpg"/>
          <p:cNvPicPr>
            <a:picLocks noChangeAspect="1"/>
          </p:cNvPicPr>
          <p:nvPr/>
        </p:nvPicPr>
        <p:blipFill>
          <a:blip r:embed="rId2"/>
          <a:srcRect t="289" b="289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383280"/>
            <a:ext cx="12191695" cy="27432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3383280"/>
            <a:ext cx="12191695" cy="91440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3566160"/>
            <a:ext cx="10972800" cy="11887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5400" b="1">
                <a:solidFill>
                  <a:srgbClr val="FFFFFF"/>
                </a:solidFill>
                <a:latin typeface="David Libre"/>
                <a:cs typeface="David Libre"/>
              </a:rPr>
              <a:t>זכויות האדם הטבעיות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709160"/>
            <a:ext cx="10972800" cy="82296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FFFFFF"/>
                </a:solidFill>
                <a:latin typeface="Frank Ruhl Libre"/>
                <a:cs typeface="Frank Ruhl Libre"/>
              </a:rPr>
              <a:t>מג'ון לוק ועד חוק־יסוד: כבוד האדם וחירותו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486400"/>
            <a:ext cx="10972800" cy="45720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1500" b="0">
                <a:solidFill>
                  <a:srgbClr val="FFE7C2"/>
                </a:solidFill>
                <a:latin typeface="Frank Ruhl Libre"/>
                <a:cs typeface="Frank Ruhl Libre"/>
              </a:rPr>
              <a:t>אזרחות · מצגת מלווה · תיכון וכיתה ט'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4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מה נלמד היום?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881360" y="1508760"/>
            <a:ext cx="822960" cy="82296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81360" y="1508760"/>
            <a:ext cx="822960" cy="8229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1">
                <a:solidFill>
                  <a:srgbClr val="FFFFFF"/>
                </a:solidFill>
                <a:latin typeface="David Libre"/>
                <a:cs typeface="David Libre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1508760"/>
            <a:ext cx="996696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להבין מהן זכויות טבעיות ומה מקורן</a:t>
            </a:r>
          </a:p>
        </p:txBody>
      </p:sp>
      <p:sp>
        <p:nvSpPr>
          <p:cNvPr id="11" name="Oval 10"/>
          <p:cNvSpPr/>
          <p:nvPr/>
        </p:nvSpPr>
        <p:spPr>
          <a:xfrm>
            <a:off x="10881360" y="2651760"/>
            <a:ext cx="822960" cy="82296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0881360" y="2651760"/>
            <a:ext cx="822960" cy="8229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1">
                <a:solidFill>
                  <a:srgbClr val="FFFFFF"/>
                </a:solidFill>
                <a:latin typeface="David Libre"/>
                <a:cs typeface="David Libre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2651760"/>
            <a:ext cx="996696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להבחין בין זכויות טבעיות לזכויות חוקיות</a:t>
            </a:r>
          </a:p>
        </p:txBody>
      </p:sp>
      <p:sp>
        <p:nvSpPr>
          <p:cNvPr id="14" name="Oval 13"/>
          <p:cNvSpPr/>
          <p:nvPr/>
        </p:nvSpPr>
        <p:spPr>
          <a:xfrm>
            <a:off x="10881360" y="3794760"/>
            <a:ext cx="822960" cy="82296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81360" y="3794760"/>
            <a:ext cx="822960" cy="8229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1">
                <a:solidFill>
                  <a:srgbClr val="FFFFFF"/>
                </a:solidFill>
                <a:latin typeface="David Libre"/>
                <a:cs typeface="David Libre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3794760"/>
            <a:ext cx="996696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לזהות את הזכויות במגילת העצמאות ובחוק־יסוד: כבוד האדם וחירותו</a:t>
            </a:r>
          </a:p>
        </p:txBody>
      </p:sp>
      <p:sp>
        <p:nvSpPr>
          <p:cNvPr id="17" name="Oval 16"/>
          <p:cNvSpPr/>
          <p:nvPr/>
        </p:nvSpPr>
        <p:spPr>
          <a:xfrm>
            <a:off x="10881360" y="4937760"/>
            <a:ext cx="822960" cy="82296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881360" y="4937760"/>
            <a:ext cx="822960" cy="8229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1">
                <a:solidFill>
                  <a:srgbClr val="FFFFFF"/>
                </a:solidFill>
                <a:latin typeface="David Libre"/>
                <a:cs typeface="David Libre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4937760"/>
            <a:ext cx="996696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להבין מתי מותר להגביל זכות ואיך מאזנים בין זכויות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B3E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413248" y="548640"/>
            <a:ext cx="1371600" cy="137160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13248" y="548640"/>
            <a:ext cx="1371600" cy="13716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6000" b="1">
                <a:solidFill>
                  <a:srgbClr val="FFFFFF"/>
                </a:solidFill>
                <a:latin typeface="David Libre"/>
                <a:cs typeface="David Libre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10360152" cy="25603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4000" b="1">
                <a:solidFill>
                  <a:srgbClr val="FFFFFF"/>
                </a:solidFill>
                <a:latin typeface="David Libre"/>
                <a:cs typeface="David Libre"/>
              </a:rPr>
              <a:t>מה אסור לקחת מאדם – אף פעם, ואפילו לא בחוק?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10360152" cy="7315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000" b="0">
                <a:solidFill>
                  <a:srgbClr val="FFE7C2"/>
                </a:solidFill>
                <a:latin typeface="Frank Ruhl Libre"/>
                <a:cs typeface="Frank Ruhl Libre"/>
              </a:rPr>
              <a:t>פתיחה: כל אחד רושם שלושה דברים, ואז משווים בזוגות.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מהן זכויות טבעיות?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" y="1463040"/>
            <a:ext cx="11247120" cy="47548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זכויות שהאדם זכאי להן מעצם היותו אדם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אינן «מתנה» של המדינה – הן קודמות לה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אוניברסליות: שייכות לכל אדם באשר הוא אדם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תפקיד המדינה: להכיר בהן, לכבד אותן ולהגן עליהן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הרעיון בהיסטוריה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3611880"/>
            <a:ext cx="10725912" cy="109728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1183112" y="3392424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360152" y="2377440"/>
            <a:ext cx="2194560" cy="7315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6B3E1F"/>
                </a:solidFill>
                <a:latin typeface="David Libre"/>
                <a:cs typeface="David Libre"/>
              </a:rPr>
              <a:t>1689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14432" y="1371600"/>
            <a:ext cx="228600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ג'ון לוק: «מסה שנייה על הממשל»</a:t>
            </a:r>
          </a:p>
        </p:txBody>
      </p:sp>
      <p:sp>
        <p:nvSpPr>
          <p:cNvPr id="12" name="Oval 11"/>
          <p:cNvSpPr/>
          <p:nvPr/>
        </p:nvSpPr>
        <p:spPr>
          <a:xfrm>
            <a:off x="9037929" y="3392424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214969" y="4114800"/>
            <a:ext cx="2194560" cy="7315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6B3E1F"/>
                </a:solidFill>
                <a:latin typeface="David Libre"/>
                <a:cs typeface="David Libre"/>
              </a:rPr>
              <a:t>1776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69249" y="4846320"/>
            <a:ext cx="228600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הכרזת העצמאות האמריקנית</a:t>
            </a:r>
          </a:p>
        </p:txBody>
      </p:sp>
      <p:sp>
        <p:nvSpPr>
          <p:cNvPr id="15" name="Oval 14"/>
          <p:cNvSpPr/>
          <p:nvPr/>
        </p:nvSpPr>
        <p:spPr>
          <a:xfrm>
            <a:off x="6892747" y="3392424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069787" y="2377440"/>
            <a:ext cx="2194560" cy="7315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6B3E1F"/>
                </a:solidFill>
                <a:latin typeface="David Libre"/>
                <a:cs typeface="David Libre"/>
              </a:rPr>
              <a:t>1789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24067" y="1371600"/>
            <a:ext cx="228600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הכרזת זכויות האדם והאזרח בצרפת</a:t>
            </a:r>
          </a:p>
        </p:txBody>
      </p:sp>
      <p:sp>
        <p:nvSpPr>
          <p:cNvPr id="18" name="Oval 17"/>
          <p:cNvSpPr/>
          <p:nvPr/>
        </p:nvSpPr>
        <p:spPr>
          <a:xfrm>
            <a:off x="4747564" y="3392424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924604" y="4114800"/>
            <a:ext cx="2194560" cy="7315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6B3E1F"/>
                </a:solidFill>
                <a:latin typeface="David Libre"/>
                <a:cs typeface="David Libre"/>
              </a:rPr>
              <a:t>1948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78884" y="4846320"/>
            <a:ext cx="228600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ההכרזה על הקמת מדינת ישראל (מאי)</a:t>
            </a:r>
          </a:p>
        </p:txBody>
      </p:sp>
      <p:sp>
        <p:nvSpPr>
          <p:cNvPr id="21" name="Oval 20"/>
          <p:cNvSpPr/>
          <p:nvPr/>
        </p:nvSpPr>
        <p:spPr>
          <a:xfrm>
            <a:off x="2602382" y="3392424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779422" y="2377440"/>
            <a:ext cx="2194560" cy="7315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6B3E1F"/>
                </a:solidFill>
                <a:latin typeface="David Libre"/>
                <a:cs typeface="David Libre"/>
              </a:rPr>
              <a:t>1948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3702" y="1371600"/>
            <a:ext cx="228600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ההכרזה לכל באי עולם בדבר זכויות האדם (דצמבר)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3392424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-365760" y="4114800"/>
            <a:ext cx="2194560" cy="73152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6B3E1F"/>
                </a:solidFill>
                <a:latin typeface="David Libre"/>
                <a:cs typeface="David Libre"/>
              </a:rPr>
              <a:t>1992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-411480" y="4846320"/>
            <a:ext cx="228600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חוק־יסוד: כבוד האדם וחירותו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ג'ון לוק: מצב הטבע והאמנה החברתית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nr.jpg"/>
          <p:cNvPicPr>
            <a:picLocks noChangeAspect="1"/>
          </p:cNvPicPr>
          <p:nvPr/>
        </p:nvPicPr>
        <p:blipFill>
          <a:blip r:embed="rId2"/>
          <a:srcRect l="21711" r="21711"/>
          <a:stretch>
            <a:fillRect/>
          </a:stretch>
        </p:blipFill>
        <p:spPr>
          <a:xfrm>
            <a:off x="457200" y="1463040"/>
            <a:ext cx="4572000" cy="4572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3695" y="1463040"/>
            <a:ext cx="6400800" cy="47548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במצב הטבע לכל אדם זכויות לחיים, לחירות ולקניין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בני האדם מקימים שלטון בהסכמה – «אמנה חברתית»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מטרת השלטון: להגן על הזכויות הטבעיות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שלטון שרומס את הזכויות מאבד את הלגיטימיות שלו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זכויות טבעיות מול זכויות חוקיות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339535" y="1463040"/>
            <a:ext cx="5394960" cy="914400"/>
          </a:xfrm>
          <a:prstGeom prst="round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39535" y="1463040"/>
            <a:ext cx="5394960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David Libre"/>
                <a:cs typeface="David Libre"/>
              </a:rPr>
              <a:t>זכויות טבעיות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39535" y="2514600"/>
            <a:ext cx="5394960" cy="3657600"/>
          </a:xfrm>
          <a:prstGeom prst="roundRect">
            <a:avLst>
              <a:gd name="adj" fmla="val 5000"/>
            </a:avLst>
          </a:prstGeom>
          <a:solidFill>
            <a:srgbClr val="FB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22415" y="2697480"/>
            <a:ext cx="5029200" cy="33832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מקורן: היותו של האדם אדם</a:t>
            </a:r>
          </a:p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קודמות למדינה ולחוק</a:t>
            </a:r>
          </a:p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זהות לכל בני האדם</a:t>
            </a:r>
          </a:p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דוגמה: הזכות לחיים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463040"/>
            <a:ext cx="5394960" cy="914400"/>
          </a:xfrm>
          <a:prstGeom prst="round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7200" y="1463040"/>
            <a:ext cx="5394960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000" b="1">
                <a:solidFill>
                  <a:srgbClr val="FFFFFF"/>
                </a:solidFill>
                <a:latin typeface="David Libre"/>
                <a:cs typeface="David Libre"/>
              </a:rPr>
              <a:t>זכויות חוקיות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2514600"/>
            <a:ext cx="5394960" cy="3657600"/>
          </a:xfrm>
          <a:prstGeom prst="roundRect">
            <a:avLst>
              <a:gd name="adj" fmla="val 5000"/>
            </a:avLst>
          </a:prstGeom>
          <a:solidFill>
            <a:srgbClr val="FBF4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2697480"/>
            <a:ext cx="5029200" cy="33832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מקורן: חוק שחוקקה המדינה</a:t>
            </a:r>
          </a:p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המחוקק קובע ויכול לשנות</a:t>
            </a:r>
          </a:p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שונות ממדינה למדינה</a:t>
            </a:r>
          </a:p>
          <a:p>
            <a:pPr algn="r" rtl="1">
              <a:spcAft>
                <a:spcPts val="600"/>
              </a:spcAft>
            </a:pPr>
            <a:r>
              <a:rPr sz="2200" b="0">
                <a:solidFill>
                  <a:srgbClr val="1D1D1F"/>
                </a:solidFill>
                <a:latin typeface="Frank Ruhl Libre"/>
                <a:cs typeface="Frank Ruhl Libre"/>
              </a:rPr>
              <a:t>●  דוגמה: זכות לבחור מגיל 18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4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הזכויות המרכזיות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9120912" y="1645920"/>
            <a:ext cx="2613583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B3E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924783" y="1920240"/>
            <a:ext cx="1005840" cy="10058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924783" y="1920240"/>
            <a:ext cx="100584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20912" y="3108960"/>
            <a:ext cx="2613583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400" b="1">
                <a:solidFill>
                  <a:srgbClr val="6B3E1F"/>
                </a:solidFill>
                <a:latin typeface="David Libre"/>
                <a:cs typeface="David Libre"/>
              </a:rPr>
              <a:t>חיים וגוף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58072" y="4023360"/>
            <a:ext cx="2339263" cy="164592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הזכות לחיים, לשלמות הגוף ולביטחון אישי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33009" y="1645920"/>
            <a:ext cx="2613583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B3E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036880" y="1920240"/>
            <a:ext cx="1005840" cy="10058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036880" y="1920240"/>
            <a:ext cx="100584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3009" y="3108960"/>
            <a:ext cx="2613583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400" b="1">
                <a:solidFill>
                  <a:srgbClr val="6B3E1F"/>
                </a:solidFill>
                <a:latin typeface="David Libre"/>
                <a:cs typeface="David Libre"/>
              </a:rPr>
              <a:t>חירות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70169" y="4023360"/>
            <a:ext cx="2339263" cy="164592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חופש התנועה, הביטוי, הדת וההתאגדות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345106" y="1645920"/>
            <a:ext cx="2613583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B3E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4148977" y="1920240"/>
            <a:ext cx="1005840" cy="10058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48977" y="1920240"/>
            <a:ext cx="100584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345106" y="3108960"/>
            <a:ext cx="2613583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400" b="1">
                <a:solidFill>
                  <a:srgbClr val="6B3E1F"/>
                </a:solidFill>
                <a:latin typeface="David Libre"/>
                <a:cs typeface="David Libre"/>
              </a:rPr>
              <a:t>קניין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482266" y="4023360"/>
            <a:ext cx="2339263" cy="164592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הזכות לרכוש ולהחזיק ברכוש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3" y="1645920"/>
            <a:ext cx="2613583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B3E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261074" y="1920240"/>
            <a:ext cx="1005840" cy="10058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61074" y="1920240"/>
            <a:ext cx="100584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3" y="3108960"/>
            <a:ext cx="2613583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400" b="1">
                <a:solidFill>
                  <a:srgbClr val="6B3E1F"/>
                </a:solidFill>
                <a:latin typeface="David Libre"/>
                <a:cs typeface="David Libre"/>
              </a:rPr>
              <a:t>כבוד ושוויון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3" y="4023360"/>
            <a:ext cx="2339263" cy="164592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ctr" rtl="1">
              <a:spcAft>
                <a:spcPts val="600"/>
              </a:spcAft>
            </a:pPr>
            <a:r>
              <a:rPr sz="1800" b="0">
                <a:solidFill>
                  <a:srgbClr val="333333"/>
                </a:solidFill>
                <a:latin typeface="Frank Ruhl Libre"/>
                <a:cs typeface="Frank Ruhl Libre"/>
              </a:rPr>
              <a:t>כבוד האדם, שוויון ואיסור הפליה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4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48640" y="548640"/>
            <a:ext cx="11091672" cy="57607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886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332720" y="457200"/>
            <a:ext cx="1280160" cy="12801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11000" b="1">
                <a:solidFill>
                  <a:srgbClr val="B8860B"/>
                </a:solidFill>
                <a:latin typeface="Frank Ruhl Libre"/>
                <a:cs typeface="Frank Ruhl Libre"/>
              </a:rPr>
              <a:t>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1280160"/>
            <a:ext cx="9966960" cy="42062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just" rtl="1">
              <a:spcAft>
                <a:spcPts val="600"/>
              </a:spcAft>
            </a:pPr>
            <a:r>
              <a:rPr sz="2400" b="0">
                <a:solidFill>
                  <a:srgbClr val="1D1D1F"/>
                </a:solidFill>
                <a:latin typeface="Frank Ruhl Libre"/>
                <a:cs typeface="Frank Ruhl Libre"/>
              </a:rPr>
              <a:t>«מדינת ישראל תהא פתוחה לעליה יהודית ולקיבוץ גלויות; תשקוד על פיתוח הארץ לטובת כל תושביה; תהא מושתתה על יסודות החירות, הצדק והשלום לאור חזונם של נביאי ישראל; תקיים שויון זכויות חברתי ומדיני גמור לכל אזרחיה בלי הבדל דת, גזע ומין; תבטיח חופש דת, מצפון, לשון, חינוך ותרבות; תשמור על המקומות הקדושים של כל הדתות; ותהיה נאמנה לעקרונותיה של מגילת האומות המאוחדות.»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5486400"/>
            <a:ext cx="9966960" cy="5486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600" b="0">
                <a:solidFill>
                  <a:srgbClr val="666666"/>
                </a:solidFill>
                <a:latin typeface="Frank Ruhl Libre"/>
                <a:cs typeface="Frank Ruhl Libre"/>
              </a:rPr>
              <a:t>— מתוך ההכרזה על הקמת מדינת ישראל, ה' באייר תש"ח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חוק־יסוד: כבוד האדם וחירותו – העקרונות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" y="1463040"/>
            <a:ext cx="11247120" cy="47548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ס' 1: «זכויות היסוד של האדם בישראל מושתתות על ההכרה בערך האדם, בקדושת חייו ובהיותו בן־חורין»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…«והן יכובדו ברוח העקרונות שבהכרזה על הקמת מדינת ישראל»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ס' 1א: מטרת החוק – «להגן על כבוד האדם וחירותו», כדי לעגן את ערכי ישראל «כמדינה יהודית ודמוקרטית»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ס' 11: «כל רשות מרשויות השלטון חייבת לכבד את הזכויות»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הזכויות שבחוק־היסוד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" y="1463040"/>
            <a:ext cx="11247120" cy="47548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500" b="0">
                <a:solidFill>
                  <a:srgbClr val="1D1D1F"/>
                </a:solidFill>
                <a:latin typeface="Frank Ruhl Libre"/>
                <a:cs typeface="Frank Ruhl Libre"/>
              </a:rPr>
              <a:t>• ס' 2: «אין פוגעים בחייו, בגופו, או בכבודו של אדם באשר הוא אדם»</a:t>
            </a:r>
          </a:p>
          <a:p>
            <a:pPr algn="r" rtl="1">
              <a:spcAft>
                <a:spcPts val="600"/>
              </a:spcAft>
            </a:pPr>
            <a:r>
              <a:rPr sz="2500" b="0">
                <a:solidFill>
                  <a:srgbClr val="1D1D1F"/>
                </a:solidFill>
                <a:latin typeface="Frank Ruhl Libre"/>
                <a:cs typeface="Frank Ruhl Libre"/>
              </a:rPr>
              <a:t>• ס' 3: «אין פוגעים בקנינו של אדם»</a:t>
            </a:r>
          </a:p>
          <a:p>
            <a:pPr algn="r" rtl="1">
              <a:spcAft>
                <a:spcPts val="600"/>
              </a:spcAft>
            </a:pPr>
            <a:r>
              <a:rPr sz="2500" b="0">
                <a:solidFill>
                  <a:srgbClr val="1D1D1F"/>
                </a:solidFill>
                <a:latin typeface="Frank Ruhl Libre"/>
                <a:cs typeface="Frank Ruhl Libre"/>
              </a:rPr>
              <a:t>• ס' 5: אין נוטלים ואין מגבילים חירות «במאסר, במעצר, בהסגרה או בכל דרך אחרת»</a:t>
            </a:r>
          </a:p>
          <a:p>
            <a:pPr algn="r" rtl="1">
              <a:spcAft>
                <a:spcPts val="600"/>
              </a:spcAft>
            </a:pPr>
            <a:r>
              <a:rPr sz="2500" b="0">
                <a:solidFill>
                  <a:srgbClr val="1D1D1F"/>
                </a:solidFill>
                <a:latin typeface="Frank Ruhl Libre"/>
                <a:cs typeface="Frank Ruhl Libre"/>
              </a:rPr>
              <a:t>• ס' 6–7: יציאה מישראל וכניסה אליה; «כל אדם זכאי לפרטיות ולצנעת חייו»</a:t>
            </a:r>
          </a:p>
          <a:p>
            <a:pPr algn="r" rtl="1">
              <a:spcAft>
                <a:spcPts val="600"/>
              </a:spcAft>
            </a:pPr>
            <a:r>
              <a:rPr sz="2500" b="0">
                <a:solidFill>
                  <a:srgbClr val="1D1D1F"/>
                </a:solidFill>
                <a:latin typeface="Frank Ruhl Libre"/>
                <a:cs typeface="Frank Ruhl Libre"/>
              </a:rPr>
              <a:t>• חופש הביטוי, הדת והשוויון אינם כתובים בו במפורש – בית המשפט העליון הכיר בהם בפסיקתו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זכויות אינן מוחלטות: פסקת ההגבלה (ס' 8)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" y="1463040"/>
            <a:ext cx="11247120" cy="47548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«אין פוגעים בזכויות... אלא בחוק» – או מכוח הסמכה מפורשת בחוק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«ההולם את ערכיה של מדינת ישראל»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«שנועד לתכלית ראויה»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«ובמידה שאינה עולה על הנדרש» – עקרון המידתיות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4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כשזכויות מתנגשות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8158277" y="1645920"/>
            <a:ext cx="3576218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B3E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43466" y="1920240"/>
            <a:ext cx="1005840" cy="10058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443466" y="1920240"/>
            <a:ext cx="100584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8277" y="3108960"/>
            <a:ext cx="3576218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1">
                <a:solidFill>
                  <a:srgbClr val="6B3E1F"/>
                </a:solidFill>
                <a:latin typeface="David Libre"/>
                <a:cs typeface="David Libre"/>
              </a:rPr>
              <a:t>ביטוי מול שם טוב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95437" y="4023360"/>
            <a:ext cx="3301898" cy="164592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ctr" rtl="1">
              <a:spcAft>
                <a:spcPts val="600"/>
              </a:spcAft>
            </a:pPr>
            <a:r>
              <a:rPr sz="2000" b="0">
                <a:solidFill>
                  <a:srgbClr val="333333"/>
                </a:solidFill>
                <a:latin typeface="Frank Ruhl Libre"/>
                <a:cs typeface="Frank Ruhl Libre"/>
              </a:rPr>
              <a:t>מותר לבקר – אסור להוציא דיבה (חוק איסור לשון הרע)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07739" y="1645920"/>
            <a:ext cx="3576218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B3E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592928" y="1920240"/>
            <a:ext cx="1005840" cy="10058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592928" y="1920240"/>
            <a:ext cx="100584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7739" y="3108960"/>
            <a:ext cx="3576218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1">
                <a:solidFill>
                  <a:srgbClr val="6B3E1F"/>
                </a:solidFill>
                <a:latin typeface="David Libre"/>
                <a:cs typeface="David Libre"/>
              </a:rPr>
              <a:t>תנועה מול בריאות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44899" y="4023360"/>
            <a:ext cx="3301898" cy="164592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ctr" rtl="1">
              <a:spcAft>
                <a:spcPts val="600"/>
              </a:spcAft>
            </a:pPr>
            <a:r>
              <a:rPr sz="2000" b="0">
                <a:solidFill>
                  <a:srgbClr val="333333"/>
                </a:solidFill>
                <a:latin typeface="Frank Ruhl Libre"/>
                <a:cs typeface="Frank Ruhl Libre"/>
              </a:rPr>
              <a:t>הגבלות תנועה בזמן מגפה כדי להגן על חיי הציבור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1" y="1645920"/>
            <a:ext cx="3576218" cy="42062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6B3E1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742390" y="1920240"/>
            <a:ext cx="1005840" cy="10058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742390" y="1920240"/>
            <a:ext cx="1005840" cy="10058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1" y="3108960"/>
            <a:ext cx="3576218" cy="91440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1">
                <a:solidFill>
                  <a:srgbClr val="6B3E1F"/>
                </a:solidFill>
                <a:latin typeface="David Libre"/>
                <a:cs typeface="David Libre"/>
              </a:rPr>
              <a:t>פרטיות מול ביטחון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4361" y="4023360"/>
            <a:ext cx="3301898" cy="164592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ctr" rtl="1">
              <a:spcAft>
                <a:spcPts val="600"/>
              </a:spcAft>
            </a:pPr>
            <a:r>
              <a:rPr sz="2000" b="0">
                <a:solidFill>
                  <a:srgbClr val="333333"/>
                </a:solidFill>
                <a:latin typeface="Frank Ruhl Libre"/>
                <a:cs typeface="Frank Ruhl Libre"/>
              </a:rPr>
              <a:t>בידוק ביטחוני בכניסה למקום ציבורי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BF4E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143000"/>
          </a:xfrm>
          <a:prstGeom prst="rect">
            <a:avLst/>
          </a:prstGeom>
          <a:solidFill>
            <a:srgbClr val="6B3E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292840" y="292608"/>
            <a:ext cx="548640" cy="548640"/>
          </a:xfrm>
          <a:prstGeom prst="ellipse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57200" y="164592"/>
            <a:ext cx="10607040" cy="86868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r" rtl="1"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David Libre"/>
                <a:cs typeface="David Libre"/>
              </a:rPr>
              <a:t>פעילות · שאלות לדיון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4320" y="6400800"/>
            <a:ext cx="11612880" cy="3657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l" rtl="1">
              <a:spcAft>
                <a:spcPts val="600"/>
              </a:spcAft>
            </a:pPr>
            <a:r>
              <a:rPr sz="1100" b="0">
                <a:solidFill>
                  <a:srgbClr val="888888"/>
                </a:solidFill>
                <a:latin typeface="Frank Ruhl Libre"/>
                <a:cs typeface="Frank Ruhl Libre"/>
              </a:rPr>
              <a:t>אזרחות · זכויות האדם הטבעיות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B886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7375" y="1463040"/>
            <a:ext cx="11247120" cy="4754880"/>
          </a:xfrm>
          <a:prstGeom prst="rect">
            <a:avLst/>
          </a:prstGeom>
          <a:noFill/>
        </p:spPr>
        <p:txBody>
          <a:bodyPr wrap="square" anchor="t" lIns="109728" rIns="109728"/>
          <a:lstStyle/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האם מותר למדינה לפגוע בזכות טבעית? הביאו דוגמה ובדקו אותה לפי ארבעת תנאי פסקת ההגבלה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מדוע קובע חוק־היסוד שהזכויות «יכובדו ברוח העקרונות שבהכרזה»?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חופש הביטוי אינו כתוב בחוק־היסוד. כיצד בכל זאת הוא מוגן בישראל?</a:t>
            </a:r>
          </a:p>
          <a:p>
            <a:pPr algn="r" rtl="1">
              <a:spcAft>
                <a:spcPts val="600"/>
              </a:spcAft>
            </a:pPr>
            <a:r>
              <a:rPr sz="2800" b="0">
                <a:solidFill>
                  <a:srgbClr val="1D1D1F"/>
                </a:solidFill>
                <a:latin typeface="Frank Ruhl Libre"/>
                <a:cs typeface="Frank Ruhl Libre"/>
              </a:rPr>
              <a:t>• פוסט פוגעני על תלמיד ברשת: אילו זכויות מתנגשות, ואיך הייתם מאזנים ביניהן?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6B3E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0152" cy="128016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5400" b="1">
                <a:solidFill>
                  <a:srgbClr val="FFFFFF"/>
                </a:solidFill>
                <a:latin typeface="David Libre"/>
                <a:cs typeface="David Libre"/>
              </a:rPr>
              <a:t>סיכום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383280"/>
            <a:ext cx="10360152" cy="1463040"/>
          </a:xfrm>
          <a:prstGeom prst="rect">
            <a:avLst/>
          </a:prstGeom>
          <a:noFill/>
        </p:spPr>
        <p:txBody>
          <a:bodyPr wrap="square" anchor="ctr" lIns="109728" rIns="109728"/>
          <a:lstStyle/>
          <a:p>
            <a:pPr algn="ctr" rtl="1">
              <a:spcAft>
                <a:spcPts val="600"/>
              </a:spcAft>
            </a:pPr>
            <a:r>
              <a:rPr sz="2800" b="0">
                <a:solidFill>
                  <a:srgbClr val="FFE7C2"/>
                </a:solidFill>
                <a:latin typeface="Frank Ruhl Libre"/>
                <a:cs typeface="Frank Ruhl Libre"/>
              </a:rPr>
              <a:t>משפט אחד שלמדתי היום · שאלה אחת שעדיין מעסיקה אותי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/>
  <cp:revision>1</cp:revision>
  <dcterms:created xsi:type="dcterms:W3CDTF">2013-01-27T09:14:16Z</dcterms:created>
  <dcterms:modified xsi:type="dcterms:W3CDTF">2013-01-27T09:15:58Z</dcterms:modified>
  <cp:category/>
</cp:coreProperties>
</file>