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12192119"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 Id="rId3" Type="http://schemas.openxmlformats.org/officeDocument/2006/relationships/image" Target="../media/image8.jpg"/><Relationship Id="rId4"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deck_h_shofar_boy_338x190.jpg"/>
          <p:cNvPicPr>
            <a:picLocks noChangeAspect="1"/>
          </p:cNvPicPr>
          <p:nvPr/>
        </p:nvPicPr>
        <p:blipFill>
          <a:blip r:embed="rId2"/>
          <a:stretch>
            <a:fillRect/>
          </a:stretch>
        </p:blipFill>
        <p:spPr>
          <a:xfrm>
            <a:off x="0" y="0"/>
            <a:ext cx="12192119" cy="6858000"/>
          </a:xfrm>
          <a:prstGeom prst="rect">
            <a:avLst/>
          </a:prstGeom>
        </p:spPr>
      </p:pic>
      <p:sp>
        <p:nvSpPr>
          <p:cNvPr id="3" name="Rectangle 2"/>
          <p:cNvSpPr/>
          <p:nvPr/>
        </p:nvSpPr>
        <p:spPr>
          <a:xfrm>
            <a:off x="0" y="4031999"/>
            <a:ext cx="12192119" cy="282600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3960000"/>
            <a:ext cx="12192119" cy="90000"/>
          </a:xfrm>
          <a:prstGeom prst="rect">
            <a:avLst/>
          </a:prstGeom>
          <a:solidFill>
            <a:srgbClr val="B890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0000" y="4176000"/>
            <a:ext cx="11112119" cy="432000"/>
          </a:xfrm>
          <a:prstGeom prst="rect">
            <a:avLst/>
          </a:prstGeom>
          <a:noFill/>
        </p:spPr>
        <p:txBody>
          <a:bodyPr wrap="square" anchor="t">
            <a:spAutoFit/>
          </a:bodyPr>
          <a:lstStyle/>
          <a:p>
            <a:pPr algn="r" rtl="1">
              <a:spcAft>
                <a:spcPts val="600"/>
              </a:spcAft>
            </a:pPr>
            <a:r>
              <a:rPr sz="2400" b="1">
                <a:solidFill>
                  <a:srgbClr val="E2C47A"/>
                </a:solidFill>
                <a:latin typeface="Rubik"/>
                <a:cs typeface="Rubik"/>
              </a:rPr>
              <a:t>הֲלָכָה · כִּתָּה ג'</a:t>
            </a:r>
          </a:p>
        </p:txBody>
      </p:sp>
      <p:sp>
        <p:nvSpPr>
          <p:cNvPr id="6" name="TextBox 5"/>
          <p:cNvSpPr txBox="1"/>
          <p:nvPr/>
        </p:nvSpPr>
        <p:spPr>
          <a:xfrm>
            <a:off x="540000" y="4608000"/>
            <a:ext cx="11112119" cy="1080000"/>
          </a:xfrm>
          <a:prstGeom prst="rect">
            <a:avLst/>
          </a:prstGeom>
          <a:noFill/>
        </p:spPr>
        <p:txBody>
          <a:bodyPr wrap="square" anchor="t">
            <a:spAutoFit/>
          </a:bodyPr>
          <a:lstStyle/>
          <a:p>
            <a:pPr algn="r" rtl="1">
              <a:spcAft>
                <a:spcPts val="600"/>
              </a:spcAft>
            </a:pPr>
            <a:r>
              <a:rPr sz="6600" b="0">
                <a:solidFill>
                  <a:srgbClr val="FFFFFF"/>
                </a:solidFill>
                <a:latin typeface="Suez One"/>
                <a:cs typeface="Suez One"/>
              </a:rPr>
              <a:t>חֹדֶשׁ אֱלוּל</a:t>
            </a:r>
          </a:p>
        </p:txBody>
      </p:sp>
      <p:sp>
        <p:nvSpPr>
          <p:cNvPr id="7" name="TextBox 6"/>
          <p:cNvSpPr txBox="1"/>
          <p:nvPr/>
        </p:nvSpPr>
        <p:spPr>
          <a:xfrm>
            <a:off x="540000" y="5832000"/>
            <a:ext cx="11112119" cy="540000"/>
          </a:xfrm>
          <a:prstGeom prst="rect">
            <a:avLst/>
          </a:prstGeom>
          <a:noFill/>
        </p:spPr>
        <p:txBody>
          <a:bodyPr wrap="square" anchor="t">
            <a:spAutoFit/>
          </a:bodyPr>
          <a:lstStyle/>
          <a:p>
            <a:pPr algn="r" rtl="1">
              <a:spcAft>
                <a:spcPts val="600"/>
              </a:spcAft>
            </a:pPr>
            <a:r>
              <a:rPr sz="2400" b="0">
                <a:solidFill>
                  <a:srgbClr val="FFFFFF"/>
                </a:solidFill>
                <a:latin typeface="Rubik"/>
                <a:cs typeface="Rubik"/>
              </a:rPr>
              <a:t>מִנְהֲגֵי חֹדֶשׁ אֱלוּל וְהַהֲכָנָה לַיָּמִים הַנּוֹרָאִים</a:t>
            </a:r>
          </a:p>
        </p:txBody>
      </p:sp>
      <p:sp>
        <p:nvSpPr>
          <p:cNvPr id="8" name="TextBox 7"/>
          <p:cNvSpPr txBox="1"/>
          <p:nvPr/>
        </p:nvSpPr>
        <p:spPr>
          <a:xfrm>
            <a:off x="10572119" y="108000"/>
            <a:ext cx="1440000" cy="360000"/>
          </a:xfrm>
          <a:prstGeom prst="rect">
            <a:avLst/>
          </a:prstGeom>
          <a:noFill/>
        </p:spPr>
        <p:txBody>
          <a:bodyPr wrap="square" anchor="t">
            <a:spAutoFit/>
          </a:bodyPr>
          <a:lstStyle/>
          <a:p>
            <a:pPr algn="r" rtl="1">
              <a:spcAft>
                <a:spcPts val="600"/>
              </a:spcAft>
            </a:pPr>
            <a:r>
              <a:rPr sz="1600" b="1">
                <a:solidFill>
                  <a:srgbClr val="FFFFFF"/>
                </a:solidFill>
                <a:latin typeface="Rubik"/>
                <a:cs typeface="Rubik"/>
              </a:rPr>
              <a:t>בס"ד</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119" cy="6858000"/>
          </a:xfrm>
          <a:prstGeom prst="rect">
            <a:avLst/>
          </a:prstGeom>
          <a:solidFill>
            <a:srgbClr val="FBF6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872119" y="0"/>
            <a:ext cx="4320000" cy="685800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deck_h_line_shofar_100x100.jpg"/>
          <p:cNvPicPr>
            <a:picLocks noChangeAspect="1"/>
          </p:cNvPicPr>
          <p:nvPr/>
        </p:nvPicPr>
        <p:blipFill>
          <a:blip r:embed="rId2"/>
          <a:stretch>
            <a:fillRect/>
          </a:stretch>
        </p:blipFill>
        <p:spPr>
          <a:xfrm>
            <a:off x="8232119" y="1440000"/>
            <a:ext cx="3600000" cy="3600000"/>
          </a:xfrm>
          <a:prstGeom prst="rect">
            <a:avLst/>
          </a:prstGeom>
        </p:spPr>
      </p:pic>
      <p:sp>
        <p:nvSpPr>
          <p:cNvPr id="5" name="TextBox 4"/>
          <p:cNvSpPr txBox="1"/>
          <p:nvPr/>
        </p:nvSpPr>
        <p:spPr>
          <a:xfrm>
            <a:off x="540000" y="1080000"/>
            <a:ext cx="6792119" cy="720000"/>
          </a:xfrm>
          <a:prstGeom prst="rect">
            <a:avLst/>
          </a:prstGeom>
          <a:noFill/>
        </p:spPr>
        <p:txBody>
          <a:bodyPr wrap="square" anchor="t">
            <a:spAutoFit/>
          </a:bodyPr>
          <a:lstStyle/>
          <a:p>
            <a:pPr algn="r" rtl="1">
              <a:spcAft>
                <a:spcPts val="600"/>
              </a:spcAft>
            </a:pPr>
            <a:r>
              <a:rPr sz="2600" b="1">
                <a:solidFill>
                  <a:srgbClr val="B8902F"/>
                </a:solidFill>
                <a:latin typeface="Rubik"/>
                <a:cs typeface="Rubik"/>
              </a:rPr>
              <a:t>שְׁאֵלָה לִפְתִיחָה</a:t>
            </a:r>
          </a:p>
        </p:txBody>
      </p:sp>
      <p:sp>
        <p:nvSpPr>
          <p:cNvPr id="6" name="TextBox 5"/>
          <p:cNvSpPr txBox="1"/>
          <p:nvPr/>
        </p:nvSpPr>
        <p:spPr>
          <a:xfrm>
            <a:off x="540000" y="1872000"/>
            <a:ext cx="6792119" cy="2160000"/>
          </a:xfrm>
          <a:prstGeom prst="rect">
            <a:avLst/>
          </a:prstGeom>
          <a:noFill/>
        </p:spPr>
        <p:txBody>
          <a:bodyPr wrap="square" anchor="t">
            <a:spAutoFit/>
          </a:bodyPr>
          <a:lstStyle/>
          <a:p>
            <a:pPr algn="r" rtl="1">
              <a:spcAft>
                <a:spcPts val="600"/>
              </a:spcAft>
            </a:pPr>
            <a:r>
              <a:rPr sz="4400" b="0">
                <a:solidFill>
                  <a:srgbClr val="1F3A5F"/>
                </a:solidFill>
                <a:latin typeface="Suez One"/>
                <a:cs typeface="Suez One"/>
              </a:rPr>
              <a:t>לפני מבחן גדול – מה אנחנו עושים כדי להתכונן?</a:t>
            </a:r>
          </a:p>
        </p:txBody>
      </p:sp>
      <p:sp>
        <p:nvSpPr>
          <p:cNvPr id="7" name="TextBox 6"/>
          <p:cNvSpPr txBox="1"/>
          <p:nvPr/>
        </p:nvSpPr>
        <p:spPr>
          <a:xfrm>
            <a:off x="540000" y="4140000"/>
            <a:ext cx="6792119" cy="1440000"/>
          </a:xfrm>
          <a:prstGeom prst="rect">
            <a:avLst/>
          </a:prstGeom>
          <a:noFill/>
        </p:spPr>
        <p:txBody>
          <a:bodyPr wrap="square" anchor="t">
            <a:spAutoFit/>
          </a:bodyPr>
          <a:lstStyle/>
          <a:p>
            <a:pPr algn="r" rtl="1">
              <a:spcAft>
                <a:spcPts val="600"/>
              </a:spcAft>
            </a:pPr>
            <a:r>
              <a:rPr sz="2800" b="0">
                <a:solidFill>
                  <a:srgbClr val="1B2631"/>
                </a:solidFill>
                <a:latin typeface="Rubik"/>
                <a:cs typeface="Rubik"/>
              </a:rPr>
              <a:t>ראש השנה הוא «יום הדין». חודש אלול הוא חודש ההכנה שלנו.</a:t>
            </a:r>
          </a:p>
        </p:txBody>
      </p:sp>
      <p:sp>
        <p:nvSpPr>
          <p:cNvPr id="8" name="Rectangle 7"/>
          <p:cNvSpPr/>
          <p:nvPr/>
        </p:nvSpPr>
        <p:spPr>
          <a:xfrm>
            <a:off x="0" y="6534000"/>
            <a:ext cx="12192119" cy="32400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60000" y="6541200"/>
            <a:ext cx="11472119" cy="288000"/>
          </a:xfrm>
          <a:prstGeom prst="rect">
            <a:avLst/>
          </a:prstGeom>
          <a:noFill/>
        </p:spPr>
        <p:txBody>
          <a:bodyPr wrap="square" anchor="t">
            <a:spAutoFit/>
          </a:bodyPr>
          <a:lstStyle/>
          <a:p>
            <a:pPr algn="r" rtl="1">
              <a:spcAft>
                <a:spcPts val="600"/>
              </a:spcAft>
            </a:pPr>
            <a:r>
              <a:rPr sz="1300" b="0">
                <a:solidFill>
                  <a:srgbClr val="E2C47A"/>
                </a:solidFill>
                <a:latin typeface="Rubik"/>
                <a:cs typeface="Rubik"/>
              </a:rPr>
              <a:t>הלכה · כיתה ג' · חודש אלול</a:t>
            </a:r>
          </a:p>
        </p:txBody>
      </p:sp>
      <p:sp>
        <p:nvSpPr>
          <p:cNvPr id="10" name="TextBox 9"/>
          <p:cNvSpPr txBox="1"/>
          <p:nvPr/>
        </p:nvSpPr>
        <p:spPr>
          <a:xfrm>
            <a:off x="216000" y="6541200"/>
            <a:ext cx="1080000" cy="288000"/>
          </a:xfrm>
          <a:prstGeom prst="rect">
            <a:avLst/>
          </a:prstGeom>
          <a:noFill/>
        </p:spPr>
        <p:txBody>
          <a:bodyPr wrap="square" anchor="t">
            <a:spAutoFit/>
          </a:bodyPr>
          <a:lstStyle/>
          <a:p>
            <a:pPr algn="l" rtl="1">
              <a:spcAft>
                <a:spcPts val="600"/>
              </a:spcAft>
            </a:pPr>
            <a:r>
              <a:rPr sz="1300" b="0">
                <a:solidFill>
                  <a:srgbClr val="FFFFFF"/>
                </a:solidFill>
                <a:latin typeface="Rubik"/>
                <a:cs typeface="Rubik"/>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119" cy="6858000"/>
          </a:xfrm>
          <a:prstGeom prst="rect">
            <a:avLst/>
          </a:prstGeom>
          <a:solidFill>
            <a:srgbClr val="FBF6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deck_h_jerusalem_dawn_135x181.jpg"/>
          <p:cNvPicPr>
            <a:picLocks noChangeAspect="1"/>
          </p:cNvPicPr>
          <p:nvPr/>
        </p:nvPicPr>
        <p:blipFill>
          <a:blip r:embed="rId2"/>
          <a:stretch>
            <a:fillRect/>
          </a:stretch>
        </p:blipFill>
        <p:spPr>
          <a:xfrm>
            <a:off x="0" y="0"/>
            <a:ext cx="4860000" cy="6534000"/>
          </a:xfrm>
          <a:prstGeom prst="rect">
            <a:avLst/>
          </a:prstGeom>
        </p:spPr>
      </p:pic>
      <p:sp>
        <p:nvSpPr>
          <p:cNvPr id="4" name="Rectangle 3"/>
          <p:cNvSpPr/>
          <p:nvPr/>
        </p:nvSpPr>
        <p:spPr>
          <a:xfrm>
            <a:off x="4860000" y="0"/>
            <a:ext cx="108000" cy="6534000"/>
          </a:xfrm>
          <a:prstGeom prst="rect">
            <a:avLst/>
          </a:prstGeom>
          <a:solidFill>
            <a:srgbClr val="2E86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256000" y="324000"/>
            <a:ext cx="6576119" cy="432000"/>
          </a:xfrm>
          <a:prstGeom prst="rect">
            <a:avLst/>
          </a:prstGeom>
          <a:noFill/>
        </p:spPr>
        <p:txBody>
          <a:bodyPr wrap="square" anchor="t">
            <a:spAutoFit/>
          </a:bodyPr>
          <a:lstStyle/>
          <a:p>
            <a:pPr algn="r" rtl="1">
              <a:spcAft>
                <a:spcPts val="600"/>
              </a:spcAft>
            </a:pPr>
            <a:r>
              <a:rPr sz="2200" b="1">
                <a:solidFill>
                  <a:srgbClr val="2E86DE"/>
                </a:solidFill>
                <a:latin typeface="Rubik"/>
                <a:cs typeface="Rubik"/>
              </a:rPr>
              <a:t>יְחִידָה 1</a:t>
            </a:r>
          </a:p>
        </p:txBody>
      </p:sp>
      <p:sp>
        <p:nvSpPr>
          <p:cNvPr id="6" name="TextBox 5"/>
          <p:cNvSpPr txBox="1"/>
          <p:nvPr/>
        </p:nvSpPr>
        <p:spPr>
          <a:xfrm>
            <a:off x="5256000" y="756000"/>
            <a:ext cx="6576119" cy="827999"/>
          </a:xfrm>
          <a:prstGeom prst="rect">
            <a:avLst/>
          </a:prstGeom>
          <a:noFill/>
        </p:spPr>
        <p:txBody>
          <a:bodyPr wrap="square" anchor="t">
            <a:spAutoFit/>
          </a:bodyPr>
          <a:lstStyle/>
          <a:p>
            <a:pPr algn="r" rtl="1">
              <a:spcAft>
                <a:spcPts val="600"/>
              </a:spcAft>
            </a:pPr>
            <a:r>
              <a:rPr sz="4000" b="0">
                <a:solidFill>
                  <a:srgbClr val="1F3A5F"/>
                </a:solidFill>
                <a:latin typeface="Suez One"/>
                <a:cs typeface="Suez One"/>
              </a:rPr>
              <a:t>אֱלוּל – יְמֵי רָצוֹן</a:t>
            </a:r>
          </a:p>
        </p:txBody>
      </p:sp>
      <p:sp>
        <p:nvSpPr>
          <p:cNvPr id="7" name="TextBox 6"/>
          <p:cNvSpPr txBox="1"/>
          <p:nvPr/>
        </p:nvSpPr>
        <p:spPr>
          <a:xfrm>
            <a:off x="5256000" y="1692000"/>
            <a:ext cx="6576119" cy="3600000"/>
          </a:xfrm>
          <a:prstGeom prst="rect">
            <a:avLst/>
          </a:prstGeom>
          <a:noFill/>
        </p:spPr>
        <p:txBody>
          <a:bodyPr wrap="square" anchor="t">
            <a:spAutoFit/>
          </a:bodyPr>
          <a:lstStyle/>
          <a:p>
            <a:pPr algn="r" rtl="1">
              <a:spcAft>
                <a:spcPts val="1000"/>
              </a:spcAft>
            </a:pPr>
            <a:r>
              <a:rPr sz="2100" b="0">
                <a:solidFill>
                  <a:srgbClr val="1B2631"/>
                </a:solidFill>
                <a:latin typeface="Rubik"/>
                <a:cs typeface="Rubik"/>
              </a:rPr>
              <a:t>בראש חודש אלול עלה משה רבנו להר סיני לקבל את הלוּחוֹת הַשְּׁנִיִּים. הוא היה שם ארבעים יום, וירד בעשרה בתשרי – ביום הַכִּפּוּרִים.</a:t>
            </a:r>
          </a:p>
          <a:p>
            <a:pPr algn="r" rtl="1">
              <a:spcAft>
                <a:spcPts val="1000"/>
              </a:spcAft>
            </a:pPr>
            <a:r>
              <a:rPr sz="2100" b="0">
                <a:solidFill>
                  <a:srgbClr val="1B2631"/>
                </a:solidFill>
                <a:latin typeface="Rubik"/>
                <a:cs typeface="Rubik"/>
              </a:rPr>
              <a:t>לכן הימים האלה הם «יְמֵי רָצוֹן» ו«יְמֵי רַחֲמִים»: ה' מקבל את מי שחוזר בִּתְשׁוּבָה כל השנה, אבל בימים האלה – עוד יותר.</a:t>
            </a:r>
          </a:p>
          <a:p>
            <a:pPr algn="r" rtl="1">
              <a:spcAft>
                <a:spcPts val="1000"/>
              </a:spcAft>
            </a:pPr>
            <a:r>
              <a:rPr sz="2100" b="0">
                <a:solidFill>
                  <a:srgbClr val="1B2631"/>
                </a:solidFill>
                <a:latin typeface="Rubik"/>
                <a:cs typeface="Rubik"/>
              </a:rPr>
              <a:t>השם «אֱלוּל» רמוז בפסוק «אֲנִי לְדוֹדִי וְדוֹדִי לִי» (שיר השירים ו, ג): ראשי התיבות שלו הם א-ל-ו-ל.</a:t>
            </a:r>
          </a:p>
        </p:txBody>
      </p:sp>
      <p:sp>
        <p:nvSpPr>
          <p:cNvPr id="8" name="Rectangle 7"/>
          <p:cNvSpPr/>
          <p:nvPr/>
        </p:nvSpPr>
        <p:spPr>
          <a:xfrm>
            <a:off x="0" y="6534000"/>
            <a:ext cx="12192119" cy="32400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60000" y="6541200"/>
            <a:ext cx="11472119" cy="288000"/>
          </a:xfrm>
          <a:prstGeom prst="rect">
            <a:avLst/>
          </a:prstGeom>
          <a:noFill/>
        </p:spPr>
        <p:txBody>
          <a:bodyPr wrap="square" anchor="t">
            <a:spAutoFit/>
          </a:bodyPr>
          <a:lstStyle/>
          <a:p>
            <a:pPr algn="r" rtl="1">
              <a:spcAft>
                <a:spcPts val="600"/>
              </a:spcAft>
            </a:pPr>
            <a:r>
              <a:rPr sz="1300" b="0">
                <a:solidFill>
                  <a:srgbClr val="E2C47A"/>
                </a:solidFill>
                <a:latin typeface="Rubik"/>
                <a:cs typeface="Rubik"/>
              </a:rPr>
              <a:t>הלכה · כיתה ג' · חודש אלול</a:t>
            </a:r>
          </a:p>
        </p:txBody>
      </p:sp>
      <p:sp>
        <p:nvSpPr>
          <p:cNvPr id="10" name="TextBox 9"/>
          <p:cNvSpPr txBox="1"/>
          <p:nvPr/>
        </p:nvSpPr>
        <p:spPr>
          <a:xfrm>
            <a:off x="216000" y="6541200"/>
            <a:ext cx="1080000" cy="288000"/>
          </a:xfrm>
          <a:prstGeom prst="rect">
            <a:avLst/>
          </a:prstGeom>
          <a:noFill/>
        </p:spPr>
        <p:txBody>
          <a:bodyPr wrap="square" anchor="t">
            <a:spAutoFit/>
          </a:bodyPr>
          <a:lstStyle/>
          <a:p>
            <a:pPr algn="l" rtl="1">
              <a:spcAft>
                <a:spcPts val="600"/>
              </a:spcAft>
            </a:pPr>
            <a:r>
              <a:rPr sz="1300" b="0">
                <a:solidFill>
                  <a:srgbClr val="FFFFFF"/>
                </a:solidFill>
                <a:latin typeface="Rubik"/>
                <a:cs typeface="Rubik"/>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119" cy="6858000"/>
          </a:xfrm>
          <a:prstGeom prst="rect">
            <a:avLst/>
          </a:prstGeom>
          <a:solidFill>
            <a:srgbClr val="F4F8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2119" cy="936000"/>
          </a:xfrm>
          <a:prstGeom prst="rect">
            <a:avLst/>
          </a:prstGeom>
          <a:solidFill>
            <a:srgbClr val="2E86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32000" y="180000"/>
            <a:ext cx="11328120" cy="648000"/>
          </a:xfrm>
          <a:prstGeom prst="rect">
            <a:avLst/>
          </a:prstGeom>
          <a:noFill/>
        </p:spPr>
        <p:txBody>
          <a:bodyPr wrap="square" anchor="t">
            <a:spAutoFit/>
          </a:bodyPr>
          <a:lstStyle/>
          <a:p>
            <a:pPr algn="r" rtl="1">
              <a:spcAft>
                <a:spcPts val="600"/>
              </a:spcAft>
            </a:pPr>
            <a:r>
              <a:rPr sz="3000" b="0">
                <a:solidFill>
                  <a:srgbClr val="FFFFFF"/>
                </a:solidFill>
                <a:latin typeface="Suez One"/>
                <a:cs typeface="Suez One"/>
              </a:rPr>
              <a:t>מִן הַמְּקוֹרוֹת · אֱלוּל – יְמֵי רָצוֹן</a:t>
            </a:r>
          </a:p>
        </p:txBody>
      </p:sp>
      <p:sp>
        <p:nvSpPr>
          <p:cNvPr id="5" name="Rounded Rectangle 4"/>
          <p:cNvSpPr/>
          <p:nvPr/>
        </p:nvSpPr>
        <p:spPr>
          <a:xfrm>
            <a:off x="900000" y="1296000"/>
            <a:ext cx="10392119" cy="3311999"/>
          </a:xfrm>
          <a:prstGeom prst="roundRect">
            <a:avLst/>
          </a:prstGeom>
          <a:solidFill>
            <a:srgbClr val="FFFFFF"/>
          </a:solidFill>
          <a:ln w="25400">
            <a:solidFill>
              <a:srgbClr val="2E8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88000" y="1512000"/>
            <a:ext cx="9816119" cy="2664000"/>
          </a:xfrm>
          <a:prstGeom prst="rect">
            <a:avLst/>
          </a:prstGeom>
          <a:noFill/>
        </p:spPr>
        <p:txBody>
          <a:bodyPr wrap="square" anchor="ctr">
            <a:spAutoFit/>
          </a:bodyPr>
          <a:lstStyle/>
          <a:p>
            <a:pPr algn="ctr" rtl="1">
              <a:spcAft>
                <a:spcPts val="600"/>
              </a:spcAft>
            </a:pPr>
            <a:r>
              <a:rPr sz="2700" b="0">
                <a:solidFill>
                  <a:srgbClr val="1B2631"/>
                </a:solidFill>
                <a:latin typeface="Frank Ruhl Libre"/>
                <a:cs typeface="Frank Ruhl Libre"/>
              </a:rPr>
              <a:t>«מראש חודש אלול עד אחר יום הכיפורים המה ימי רצון. ואף כי בכל השנה הקדוש ברוך הוא מקבל תשובה מן השבים אליו בלב שלם, מכל מקום ימים אלו מובחרים יותר ומזומנים לתשובה»</a:t>
            </a:r>
          </a:p>
        </p:txBody>
      </p:sp>
      <p:sp>
        <p:nvSpPr>
          <p:cNvPr id="7" name="TextBox 6"/>
          <p:cNvSpPr txBox="1"/>
          <p:nvPr/>
        </p:nvSpPr>
        <p:spPr>
          <a:xfrm>
            <a:off x="1188000" y="4140000"/>
            <a:ext cx="9816119" cy="396000"/>
          </a:xfrm>
          <a:prstGeom prst="rect">
            <a:avLst/>
          </a:prstGeom>
          <a:noFill/>
        </p:spPr>
        <p:txBody>
          <a:bodyPr wrap="square" anchor="t">
            <a:spAutoFit/>
          </a:bodyPr>
          <a:lstStyle/>
          <a:p>
            <a:pPr algn="ctr" rtl="1">
              <a:spcAft>
                <a:spcPts val="600"/>
              </a:spcAft>
            </a:pPr>
            <a:r>
              <a:rPr sz="1700" b="0">
                <a:solidFill>
                  <a:srgbClr val="555555"/>
                </a:solidFill>
                <a:latin typeface="Rubik"/>
                <a:cs typeface="Rubik"/>
              </a:rPr>
              <a:t>(קיצור שולחן ערוך, סימן קכח, סעיף א)</a:t>
            </a:r>
          </a:p>
        </p:txBody>
      </p:sp>
      <p:sp>
        <p:nvSpPr>
          <p:cNvPr id="8" name="Rounded Rectangle 7"/>
          <p:cNvSpPr/>
          <p:nvPr/>
        </p:nvSpPr>
        <p:spPr>
          <a:xfrm>
            <a:off x="8032079" y="4824000"/>
            <a:ext cx="3440039" cy="1404000"/>
          </a:xfrm>
          <a:prstGeom prst="roundRect">
            <a:avLst/>
          </a:prstGeom>
          <a:solidFill>
            <a:srgbClr val="FFFFFF"/>
          </a:solidFill>
          <a:ln w="25400">
            <a:solidFill>
              <a:srgbClr val="2E8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140079" y="4896000"/>
            <a:ext cx="3224039" cy="432000"/>
          </a:xfrm>
          <a:prstGeom prst="rect">
            <a:avLst/>
          </a:prstGeom>
          <a:noFill/>
        </p:spPr>
        <p:txBody>
          <a:bodyPr wrap="square" anchor="t">
            <a:spAutoFit/>
          </a:bodyPr>
          <a:lstStyle/>
          <a:p>
            <a:pPr algn="ctr" rtl="1">
              <a:spcAft>
                <a:spcPts val="600"/>
              </a:spcAft>
            </a:pPr>
            <a:r>
              <a:rPr sz="2200" b="1">
                <a:solidFill>
                  <a:srgbClr val="2E86DE"/>
                </a:solidFill>
                <a:latin typeface="Rubik"/>
                <a:cs typeface="Rubik"/>
              </a:rPr>
              <a:t>יְמֵי רָצוֹן</a:t>
            </a:r>
          </a:p>
        </p:txBody>
      </p:sp>
      <p:sp>
        <p:nvSpPr>
          <p:cNvPr id="10" name="TextBox 9"/>
          <p:cNvSpPr txBox="1"/>
          <p:nvPr/>
        </p:nvSpPr>
        <p:spPr>
          <a:xfrm>
            <a:off x="8140079" y="5364000"/>
            <a:ext cx="3224039" cy="827999"/>
          </a:xfrm>
          <a:prstGeom prst="rect">
            <a:avLst/>
          </a:prstGeom>
          <a:noFill/>
        </p:spPr>
        <p:txBody>
          <a:bodyPr wrap="square" anchor="t">
            <a:spAutoFit/>
          </a:bodyPr>
          <a:lstStyle/>
          <a:p>
            <a:pPr algn="ctr" rtl="1">
              <a:spcAft>
                <a:spcPts val="600"/>
              </a:spcAft>
            </a:pPr>
            <a:r>
              <a:rPr sz="1600" b="0">
                <a:solidFill>
                  <a:srgbClr val="1B2631"/>
                </a:solidFill>
                <a:latin typeface="Rubik"/>
                <a:cs typeface="Rubik"/>
              </a:rPr>
              <a:t>ימים שבהם ה' שמח לקבל את התשובה שלנו</a:t>
            </a:r>
          </a:p>
        </p:txBody>
      </p:sp>
      <p:sp>
        <p:nvSpPr>
          <p:cNvPr id="11" name="Rounded Rectangle 10"/>
          <p:cNvSpPr/>
          <p:nvPr/>
        </p:nvSpPr>
        <p:spPr>
          <a:xfrm>
            <a:off x="4376040" y="4824000"/>
            <a:ext cx="3440039" cy="1404000"/>
          </a:xfrm>
          <a:prstGeom prst="roundRect">
            <a:avLst/>
          </a:prstGeom>
          <a:solidFill>
            <a:srgbClr val="FFFFFF"/>
          </a:solidFill>
          <a:ln w="25400">
            <a:solidFill>
              <a:srgbClr val="2E8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484040" y="4896000"/>
            <a:ext cx="3224039" cy="432000"/>
          </a:xfrm>
          <a:prstGeom prst="rect">
            <a:avLst/>
          </a:prstGeom>
          <a:noFill/>
        </p:spPr>
        <p:txBody>
          <a:bodyPr wrap="square" anchor="t">
            <a:spAutoFit/>
          </a:bodyPr>
          <a:lstStyle/>
          <a:p>
            <a:pPr algn="ctr" rtl="1">
              <a:spcAft>
                <a:spcPts val="600"/>
              </a:spcAft>
            </a:pPr>
            <a:r>
              <a:rPr sz="2200" b="1">
                <a:solidFill>
                  <a:srgbClr val="2E86DE"/>
                </a:solidFill>
                <a:latin typeface="Rubik"/>
                <a:cs typeface="Rubik"/>
              </a:rPr>
              <a:t>תְּשׁוּבָה</a:t>
            </a:r>
          </a:p>
        </p:txBody>
      </p:sp>
      <p:sp>
        <p:nvSpPr>
          <p:cNvPr id="13" name="TextBox 12"/>
          <p:cNvSpPr txBox="1"/>
          <p:nvPr/>
        </p:nvSpPr>
        <p:spPr>
          <a:xfrm>
            <a:off x="4484040" y="5364000"/>
            <a:ext cx="3224039" cy="827999"/>
          </a:xfrm>
          <a:prstGeom prst="rect">
            <a:avLst/>
          </a:prstGeom>
          <a:noFill/>
        </p:spPr>
        <p:txBody>
          <a:bodyPr wrap="square" anchor="t">
            <a:spAutoFit/>
          </a:bodyPr>
          <a:lstStyle/>
          <a:p>
            <a:pPr algn="ctr" rtl="1">
              <a:spcAft>
                <a:spcPts val="600"/>
              </a:spcAft>
            </a:pPr>
            <a:r>
              <a:rPr sz="1600" b="0">
                <a:solidFill>
                  <a:srgbClr val="1B2631"/>
                </a:solidFill>
                <a:latin typeface="Rubik"/>
                <a:cs typeface="Rubik"/>
              </a:rPr>
              <a:t>לחזור לדרך הטובה ולתקן את מה שעשינו</a:t>
            </a:r>
          </a:p>
        </p:txBody>
      </p:sp>
      <p:sp>
        <p:nvSpPr>
          <p:cNvPr id="14" name="Rounded Rectangle 13"/>
          <p:cNvSpPr/>
          <p:nvPr/>
        </p:nvSpPr>
        <p:spPr>
          <a:xfrm>
            <a:off x="720000" y="4824000"/>
            <a:ext cx="3440039" cy="1404000"/>
          </a:xfrm>
          <a:prstGeom prst="roundRect">
            <a:avLst/>
          </a:prstGeom>
          <a:solidFill>
            <a:srgbClr val="FFFFFF"/>
          </a:solidFill>
          <a:ln w="25400">
            <a:solidFill>
              <a:srgbClr val="2E8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28000" y="4896000"/>
            <a:ext cx="3224039" cy="432000"/>
          </a:xfrm>
          <a:prstGeom prst="rect">
            <a:avLst/>
          </a:prstGeom>
          <a:noFill/>
        </p:spPr>
        <p:txBody>
          <a:bodyPr wrap="square" anchor="t">
            <a:spAutoFit/>
          </a:bodyPr>
          <a:lstStyle/>
          <a:p>
            <a:pPr algn="ctr" rtl="1">
              <a:spcAft>
                <a:spcPts val="600"/>
              </a:spcAft>
            </a:pPr>
            <a:r>
              <a:rPr sz="2200" b="1">
                <a:solidFill>
                  <a:srgbClr val="2E86DE"/>
                </a:solidFill>
                <a:latin typeface="Rubik"/>
                <a:cs typeface="Rubik"/>
              </a:rPr>
              <a:t>רָאשֵׁי תֵּבוֹת</a:t>
            </a:r>
          </a:p>
        </p:txBody>
      </p:sp>
      <p:sp>
        <p:nvSpPr>
          <p:cNvPr id="16" name="TextBox 15"/>
          <p:cNvSpPr txBox="1"/>
          <p:nvPr/>
        </p:nvSpPr>
        <p:spPr>
          <a:xfrm>
            <a:off x="828000" y="5364000"/>
            <a:ext cx="3224039" cy="827999"/>
          </a:xfrm>
          <a:prstGeom prst="rect">
            <a:avLst/>
          </a:prstGeom>
          <a:noFill/>
        </p:spPr>
        <p:txBody>
          <a:bodyPr wrap="square" anchor="t">
            <a:spAutoFit/>
          </a:bodyPr>
          <a:lstStyle/>
          <a:p>
            <a:pPr algn="ctr" rtl="1">
              <a:spcAft>
                <a:spcPts val="600"/>
              </a:spcAft>
            </a:pPr>
            <a:r>
              <a:rPr sz="1600" b="0">
                <a:solidFill>
                  <a:srgbClr val="1B2631"/>
                </a:solidFill>
                <a:latin typeface="Rubik"/>
                <a:cs typeface="Rubik"/>
              </a:rPr>
              <a:t>האות הראשונה של כל מילה</a:t>
            </a:r>
          </a:p>
        </p:txBody>
      </p:sp>
      <p:sp>
        <p:nvSpPr>
          <p:cNvPr id="17" name="Rectangle 16"/>
          <p:cNvSpPr/>
          <p:nvPr/>
        </p:nvSpPr>
        <p:spPr>
          <a:xfrm>
            <a:off x="0" y="6534000"/>
            <a:ext cx="12192119" cy="32400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360000" y="6541200"/>
            <a:ext cx="11472119" cy="288000"/>
          </a:xfrm>
          <a:prstGeom prst="rect">
            <a:avLst/>
          </a:prstGeom>
          <a:noFill/>
        </p:spPr>
        <p:txBody>
          <a:bodyPr wrap="square" anchor="t">
            <a:spAutoFit/>
          </a:bodyPr>
          <a:lstStyle/>
          <a:p>
            <a:pPr algn="r" rtl="1">
              <a:spcAft>
                <a:spcPts val="600"/>
              </a:spcAft>
            </a:pPr>
            <a:r>
              <a:rPr sz="1300" b="0">
                <a:solidFill>
                  <a:srgbClr val="E2C47A"/>
                </a:solidFill>
                <a:latin typeface="Rubik"/>
                <a:cs typeface="Rubik"/>
              </a:rPr>
              <a:t>הלכה · כיתה ג' · חודש אלול</a:t>
            </a:r>
          </a:p>
        </p:txBody>
      </p:sp>
      <p:sp>
        <p:nvSpPr>
          <p:cNvPr id="19" name="TextBox 18"/>
          <p:cNvSpPr txBox="1"/>
          <p:nvPr/>
        </p:nvSpPr>
        <p:spPr>
          <a:xfrm>
            <a:off x="216000" y="6541200"/>
            <a:ext cx="1080000" cy="288000"/>
          </a:xfrm>
          <a:prstGeom prst="rect">
            <a:avLst/>
          </a:prstGeom>
          <a:noFill/>
        </p:spPr>
        <p:txBody>
          <a:bodyPr wrap="square" anchor="t">
            <a:spAutoFit/>
          </a:bodyPr>
          <a:lstStyle/>
          <a:p>
            <a:pPr algn="l" rtl="1">
              <a:spcAft>
                <a:spcPts val="600"/>
              </a:spcAft>
            </a:pPr>
            <a:r>
              <a:rPr sz="1300" b="0">
                <a:solidFill>
                  <a:srgbClr val="FFFFFF"/>
                </a:solidFill>
                <a:latin typeface="Rubik"/>
                <a:cs typeface="Rubik"/>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119" cy="6858000"/>
          </a:xfrm>
          <a:prstGeom prst="rect">
            <a:avLst/>
          </a:prstGeom>
          <a:solidFill>
            <a:srgbClr val="FBF6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deck_h_shofar_boy_135x181.jpg"/>
          <p:cNvPicPr>
            <a:picLocks noChangeAspect="1"/>
          </p:cNvPicPr>
          <p:nvPr/>
        </p:nvPicPr>
        <p:blipFill>
          <a:blip r:embed="rId2"/>
          <a:stretch>
            <a:fillRect/>
          </a:stretch>
        </p:blipFill>
        <p:spPr>
          <a:xfrm>
            <a:off x="0" y="0"/>
            <a:ext cx="4860000" cy="6534000"/>
          </a:xfrm>
          <a:prstGeom prst="rect">
            <a:avLst/>
          </a:prstGeom>
        </p:spPr>
      </p:pic>
      <p:sp>
        <p:nvSpPr>
          <p:cNvPr id="4" name="Rectangle 3"/>
          <p:cNvSpPr/>
          <p:nvPr/>
        </p:nvSpPr>
        <p:spPr>
          <a:xfrm>
            <a:off x="4860000" y="0"/>
            <a:ext cx="108000" cy="6534000"/>
          </a:xfrm>
          <a:prstGeom prst="rect">
            <a:avLst/>
          </a:prstGeom>
          <a:solidFill>
            <a:srgbClr val="E67E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256000" y="324000"/>
            <a:ext cx="6576119" cy="432000"/>
          </a:xfrm>
          <a:prstGeom prst="rect">
            <a:avLst/>
          </a:prstGeom>
          <a:noFill/>
        </p:spPr>
        <p:txBody>
          <a:bodyPr wrap="square" anchor="t">
            <a:spAutoFit/>
          </a:bodyPr>
          <a:lstStyle/>
          <a:p>
            <a:pPr algn="r" rtl="1">
              <a:spcAft>
                <a:spcPts val="600"/>
              </a:spcAft>
            </a:pPr>
            <a:r>
              <a:rPr sz="2200" b="1">
                <a:solidFill>
                  <a:srgbClr val="E67E22"/>
                </a:solidFill>
                <a:latin typeface="Rubik"/>
                <a:cs typeface="Rubik"/>
              </a:rPr>
              <a:t>יְחִידָה 2</a:t>
            </a:r>
          </a:p>
        </p:txBody>
      </p:sp>
      <p:sp>
        <p:nvSpPr>
          <p:cNvPr id="6" name="TextBox 5"/>
          <p:cNvSpPr txBox="1"/>
          <p:nvPr/>
        </p:nvSpPr>
        <p:spPr>
          <a:xfrm>
            <a:off x="5256000" y="756000"/>
            <a:ext cx="6576119" cy="827999"/>
          </a:xfrm>
          <a:prstGeom prst="rect">
            <a:avLst/>
          </a:prstGeom>
          <a:noFill/>
        </p:spPr>
        <p:txBody>
          <a:bodyPr wrap="square" anchor="t">
            <a:spAutoFit/>
          </a:bodyPr>
          <a:lstStyle/>
          <a:p>
            <a:pPr algn="r" rtl="1">
              <a:spcAft>
                <a:spcPts val="600"/>
              </a:spcAft>
            </a:pPr>
            <a:r>
              <a:rPr sz="4000" b="0">
                <a:solidFill>
                  <a:srgbClr val="1F3A5F"/>
                </a:solidFill>
                <a:latin typeface="Suez One"/>
                <a:cs typeface="Suez One"/>
              </a:rPr>
              <a:t>שׁוֹפָר וּ«לְדָוִד ה' אוֹרִי»</a:t>
            </a:r>
          </a:p>
        </p:txBody>
      </p:sp>
      <p:sp>
        <p:nvSpPr>
          <p:cNvPr id="7" name="TextBox 6"/>
          <p:cNvSpPr txBox="1"/>
          <p:nvPr/>
        </p:nvSpPr>
        <p:spPr>
          <a:xfrm>
            <a:off x="5256000" y="1692000"/>
            <a:ext cx="6576119" cy="3600000"/>
          </a:xfrm>
          <a:prstGeom prst="rect">
            <a:avLst/>
          </a:prstGeom>
          <a:noFill/>
        </p:spPr>
        <p:txBody>
          <a:bodyPr wrap="square" anchor="t">
            <a:spAutoFit/>
          </a:bodyPr>
          <a:lstStyle/>
          <a:p>
            <a:pPr algn="r" rtl="1">
              <a:spcAft>
                <a:spcPts val="1000"/>
              </a:spcAft>
            </a:pPr>
            <a:r>
              <a:rPr sz="2100" b="0">
                <a:solidFill>
                  <a:srgbClr val="1B2631"/>
                </a:solidFill>
                <a:latin typeface="Rubik"/>
                <a:cs typeface="Rubik"/>
              </a:rPr>
              <a:t>בחודש אלול נוהגים לִתְקֹעַ בַּשּׁוֹפָר בבית הכנסת אחרי תפילת שחרית. תוקעים: תקיעה, שברים, תרועה, תקיעה.</a:t>
            </a:r>
          </a:p>
          <a:p>
            <a:pPr algn="r" rtl="1">
              <a:spcAft>
                <a:spcPts val="1000"/>
              </a:spcAft>
            </a:pPr>
            <a:r>
              <a:rPr sz="2100" b="0">
                <a:solidFill>
                  <a:srgbClr val="1B2631"/>
                </a:solidFill>
                <a:latin typeface="Rubik"/>
                <a:cs typeface="Rubik"/>
              </a:rPr>
              <a:t>למה? כי קול השופר מְעוֹרֵר את הלב לתשובה, כמו שעון מעורר שמזכיר: «הגיע הזמן לחשוב על המעשים שלנו».</a:t>
            </a:r>
          </a:p>
          <a:p>
            <a:pPr algn="r" rtl="1">
              <a:spcAft>
                <a:spcPts val="1000"/>
              </a:spcAft>
            </a:pPr>
            <a:r>
              <a:rPr sz="2100" b="0">
                <a:solidFill>
                  <a:srgbClr val="1B2631"/>
                </a:solidFill>
                <a:latin typeface="Rubik"/>
                <a:cs typeface="Rubik"/>
              </a:rPr>
              <a:t>בערב ראש השנה לא תוקעים, כדי להבדיל בין התקיעות של אלול (מנהג) לבין התקיעות של ראש השנה (מִצְוָה).</a:t>
            </a:r>
          </a:p>
          <a:p>
            <a:pPr algn="r" rtl="1">
              <a:spcAft>
                <a:spcPts val="1000"/>
              </a:spcAft>
            </a:pPr>
            <a:r>
              <a:rPr sz="2100" b="0">
                <a:solidFill>
                  <a:srgbClr val="1B2631"/>
                </a:solidFill>
                <a:latin typeface="Rubik"/>
                <a:cs typeface="Rubik"/>
              </a:rPr>
              <a:t>עוד מנהג: אומרים בכל יום את המִזְמוֹר «לְדָוִד ה' אוֹרִי וְיִשְׁעִי» (תהילים כז), מראש חודש אלול ועד שמיני עצרת.</a:t>
            </a:r>
          </a:p>
        </p:txBody>
      </p:sp>
      <p:sp>
        <p:nvSpPr>
          <p:cNvPr id="8" name="Rectangle 7"/>
          <p:cNvSpPr/>
          <p:nvPr/>
        </p:nvSpPr>
        <p:spPr>
          <a:xfrm>
            <a:off x="0" y="6534000"/>
            <a:ext cx="12192119" cy="32400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60000" y="6541200"/>
            <a:ext cx="11472119" cy="288000"/>
          </a:xfrm>
          <a:prstGeom prst="rect">
            <a:avLst/>
          </a:prstGeom>
          <a:noFill/>
        </p:spPr>
        <p:txBody>
          <a:bodyPr wrap="square" anchor="t">
            <a:spAutoFit/>
          </a:bodyPr>
          <a:lstStyle/>
          <a:p>
            <a:pPr algn="r" rtl="1">
              <a:spcAft>
                <a:spcPts val="600"/>
              </a:spcAft>
            </a:pPr>
            <a:r>
              <a:rPr sz="1300" b="0">
                <a:solidFill>
                  <a:srgbClr val="E2C47A"/>
                </a:solidFill>
                <a:latin typeface="Rubik"/>
                <a:cs typeface="Rubik"/>
              </a:rPr>
              <a:t>הלכה · כיתה ג' · חודש אלול</a:t>
            </a:r>
          </a:p>
        </p:txBody>
      </p:sp>
      <p:sp>
        <p:nvSpPr>
          <p:cNvPr id="10" name="TextBox 9"/>
          <p:cNvSpPr txBox="1"/>
          <p:nvPr/>
        </p:nvSpPr>
        <p:spPr>
          <a:xfrm>
            <a:off x="216000" y="6541200"/>
            <a:ext cx="1080000" cy="288000"/>
          </a:xfrm>
          <a:prstGeom prst="rect">
            <a:avLst/>
          </a:prstGeom>
          <a:noFill/>
        </p:spPr>
        <p:txBody>
          <a:bodyPr wrap="square" anchor="t">
            <a:spAutoFit/>
          </a:bodyPr>
          <a:lstStyle/>
          <a:p>
            <a:pPr algn="l" rtl="1">
              <a:spcAft>
                <a:spcPts val="600"/>
              </a:spcAft>
            </a:pPr>
            <a:r>
              <a:rPr sz="1300" b="0">
                <a:solidFill>
                  <a:srgbClr val="FFFFFF"/>
                </a:solidFill>
                <a:latin typeface="Rubik"/>
                <a:cs typeface="Rubik"/>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119" cy="6858000"/>
          </a:xfrm>
          <a:prstGeom prst="rect">
            <a:avLst/>
          </a:prstGeom>
          <a:solidFill>
            <a:srgbClr val="F4F8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2119" cy="936000"/>
          </a:xfrm>
          <a:prstGeom prst="rect">
            <a:avLst/>
          </a:prstGeom>
          <a:solidFill>
            <a:srgbClr val="E67E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32000" y="180000"/>
            <a:ext cx="11328120" cy="648000"/>
          </a:xfrm>
          <a:prstGeom prst="rect">
            <a:avLst/>
          </a:prstGeom>
          <a:noFill/>
        </p:spPr>
        <p:txBody>
          <a:bodyPr wrap="square" anchor="t">
            <a:spAutoFit/>
          </a:bodyPr>
          <a:lstStyle/>
          <a:p>
            <a:pPr algn="r" rtl="1">
              <a:spcAft>
                <a:spcPts val="600"/>
              </a:spcAft>
            </a:pPr>
            <a:r>
              <a:rPr sz="3000" b="0">
                <a:solidFill>
                  <a:srgbClr val="FFFFFF"/>
                </a:solidFill>
                <a:latin typeface="Suez One"/>
                <a:cs typeface="Suez One"/>
              </a:rPr>
              <a:t>מִן הַמְּקוֹרוֹת · שׁוֹפָר וּ«לְדָוִד ה' אוֹרִי»</a:t>
            </a:r>
          </a:p>
        </p:txBody>
      </p:sp>
      <p:sp>
        <p:nvSpPr>
          <p:cNvPr id="5" name="Rounded Rectangle 4"/>
          <p:cNvSpPr/>
          <p:nvPr/>
        </p:nvSpPr>
        <p:spPr>
          <a:xfrm>
            <a:off x="900000" y="1296000"/>
            <a:ext cx="10392119" cy="3311999"/>
          </a:xfrm>
          <a:prstGeom prst="roundRect">
            <a:avLst/>
          </a:prstGeom>
          <a:solidFill>
            <a:srgbClr val="FFFFFF"/>
          </a:solidFill>
          <a:ln w="25400">
            <a:solidFill>
              <a:srgbClr val="E67E2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88000" y="1512000"/>
            <a:ext cx="9816119" cy="2664000"/>
          </a:xfrm>
          <a:prstGeom prst="rect">
            <a:avLst/>
          </a:prstGeom>
          <a:noFill/>
        </p:spPr>
        <p:txBody>
          <a:bodyPr wrap="square" anchor="ctr">
            <a:spAutoFit/>
          </a:bodyPr>
          <a:lstStyle/>
          <a:p>
            <a:pPr algn="ctr" rtl="1">
              <a:spcAft>
                <a:spcPts val="600"/>
              </a:spcAft>
            </a:pPr>
            <a:r>
              <a:rPr sz="2700" b="0">
                <a:solidFill>
                  <a:srgbClr val="1B2631"/>
                </a:solidFill>
                <a:latin typeface="Frank Ruhl Libre"/>
                <a:cs typeface="Frank Ruhl Libre"/>
              </a:rPr>
              <a:t>«נוהגין לתקוע שופר בחודש זה... וטעם התקיעות בחודש זה, כדי לעורר את העם לתשובה, כי כן הוא הטבע של השופר לעורר ולהחריד»</a:t>
            </a:r>
          </a:p>
        </p:txBody>
      </p:sp>
      <p:sp>
        <p:nvSpPr>
          <p:cNvPr id="7" name="TextBox 6"/>
          <p:cNvSpPr txBox="1"/>
          <p:nvPr/>
        </p:nvSpPr>
        <p:spPr>
          <a:xfrm>
            <a:off x="1188000" y="4140000"/>
            <a:ext cx="9816119" cy="396000"/>
          </a:xfrm>
          <a:prstGeom prst="rect">
            <a:avLst/>
          </a:prstGeom>
          <a:noFill/>
        </p:spPr>
        <p:txBody>
          <a:bodyPr wrap="square" anchor="t">
            <a:spAutoFit/>
          </a:bodyPr>
          <a:lstStyle/>
          <a:p>
            <a:pPr algn="ctr" rtl="1">
              <a:spcAft>
                <a:spcPts val="600"/>
              </a:spcAft>
            </a:pPr>
            <a:r>
              <a:rPr sz="1700" b="0">
                <a:solidFill>
                  <a:srgbClr val="555555"/>
                </a:solidFill>
                <a:latin typeface="Rubik"/>
                <a:cs typeface="Rubik"/>
              </a:rPr>
              <a:t>(קיצור שולחן ערוך, סימן קכח, סעיף ב)</a:t>
            </a:r>
          </a:p>
        </p:txBody>
      </p:sp>
      <p:sp>
        <p:nvSpPr>
          <p:cNvPr id="8" name="Rounded Rectangle 7"/>
          <p:cNvSpPr/>
          <p:nvPr/>
        </p:nvSpPr>
        <p:spPr>
          <a:xfrm>
            <a:off x="8032079" y="4824000"/>
            <a:ext cx="3440039" cy="1404000"/>
          </a:xfrm>
          <a:prstGeom prst="roundRect">
            <a:avLst/>
          </a:prstGeom>
          <a:solidFill>
            <a:srgbClr val="FFFFFF"/>
          </a:solidFill>
          <a:ln w="25400">
            <a:solidFill>
              <a:srgbClr val="E67E2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140079" y="4896000"/>
            <a:ext cx="3224039" cy="432000"/>
          </a:xfrm>
          <a:prstGeom prst="rect">
            <a:avLst/>
          </a:prstGeom>
          <a:noFill/>
        </p:spPr>
        <p:txBody>
          <a:bodyPr wrap="square" anchor="t">
            <a:spAutoFit/>
          </a:bodyPr>
          <a:lstStyle/>
          <a:p>
            <a:pPr algn="ctr" rtl="1">
              <a:spcAft>
                <a:spcPts val="600"/>
              </a:spcAft>
            </a:pPr>
            <a:r>
              <a:rPr sz="2200" b="1">
                <a:solidFill>
                  <a:srgbClr val="E67E22"/>
                </a:solidFill>
                <a:latin typeface="Rubik"/>
                <a:cs typeface="Rubik"/>
              </a:rPr>
              <a:t>מְעוֹרֵר</a:t>
            </a:r>
          </a:p>
        </p:txBody>
      </p:sp>
      <p:sp>
        <p:nvSpPr>
          <p:cNvPr id="10" name="TextBox 9"/>
          <p:cNvSpPr txBox="1"/>
          <p:nvPr/>
        </p:nvSpPr>
        <p:spPr>
          <a:xfrm>
            <a:off x="8140079" y="5364000"/>
            <a:ext cx="3224039" cy="827999"/>
          </a:xfrm>
          <a:prstGeom prst="rect">
            <a:avLst/>
          </a:prstGeom>
          <a:noFill/>
        </p:spPr>
        <p:txBody>
          <a:bodyPr wrap="square" anchor="t">
            <a:spAutoFit/>
          </a:bodyPr>
          <a:lstStyle/>
          <a:p>
            <a:pPr algn="ctr" rtl="1">
              <a:spcAft>
                <a:spcPts val="600"/>
              </a:spcAft>
            </a:pPr>
            <a:r>
              <a:rPr sz="1600" b="0">
                <a:solidFill>
                  <a:srgbClr val="1B2631"/>
                </a:solidFill>
                <a:latin typeface="Rubik"/>
                <a:cs typeface="Rubik"/>
              </a:rPr>
              <a:t>מעיר, גורם לנו להתעורר ולחשוב</a:t>
            </a:r>
          </a:p>
        </p:txBody>
      </p:sp>
      <p:sp>
        <p:nvSpPr>
          <p:cNvPr id="11" name="Rounded Rectangle 10"/>
          <p:cNvSpPr/>
          <p:nvPr/>
        </p:nvSpPr>
        <p:spPr>
          <a:xfrm>
            <a:off x="4376040" y="4824000"/>
            <a:ext cx="3440039" cy="1404000"/>
          </a:xfrm>
          <a:prstGeom prst="roundRect">
            <a:avLst/>
          </a:prstGeom>
          <a:solidFill>
            <a:srgbClr val="FFFFFF"/>
          </a:solidFill>
          <a:ln w="25400">
            <a:solidFill>
              <a:srgbClr val="E67E2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484040" y="4896000"/>
            <a:ext cx="3224039" cy="432000"/>
          </a:xfrm>
          <a:prstGeom prst="rect">
            <a:avLst/>
          </a:prstGeom>
          <a:noFill/>
        </p:spPr>
        <p:txBody>
          <a:bodyPr wrap="square" anchor="t">
            <a:spAutoFit/>
          </a:bodyPr>
          <a:lstStyle/>
          <a:p>
            <a:pPr algn="ctr" rtl="1">
              <a:spcAft>
                <a:spcPts val="600"/>
              </a:spcAft>
            </a:pPr>
            <a:r>
              <a:rPr sz="2200" b="1">
                <a:solidFill>
                  <a:srgbClr val="E67E22"/>
                </a:solidFill>
                <a:latin typeface="Rubik"/>
                <a:cs typeface="Rubik"/>
              </a:rPr>
              <a:t>מִזְמוֹר</a:t>
            </a:r>
          </a:p>
        </p:txBody>
      </p:sp>
      <p:sp>
        <p:nvSpPr>
          <p:cNvPr id="13" name="TextBox 12"/>
          <p:cNvSpPr txBox="1"/>
          <p:nvPr/>
        </p:nvSpPr>
        <p:spPr>
          <a:xfrm>
            <a:off x="4484040" y="5364000"/>
            <a:ext cx="3224039" cy="827999"/>
          </a:xfrm>
          <a:prstGeom prst="rect">
            <a:avLst/>
          </a:prstGeom>
          <a:noFill/>
        </p:spPr>
        <p:txBody>
          <a:bodyPr wrap="square" anchor="t">
            <a:spAutoFit/>
          </a:bodyPr>
          <a:lstStyle/>
          <a:p>
            <a:pPr algn="ctr" rtl="1">
              <a:spcAft>
                <a:spcPts val="600"/>
              </a:spcAft>
            </a:pPr>
            <a:r>
              <a:rPr sz="1600" b="0">
                <a:solidFill>
                  <a:srgbClr val="1B2631"/>
                </a:solidFill>
                <a:latin typeface="Rubik"/>
                <a:cs typeface="Rubik"/>
              </a:rPr>
              <a:t>שיר מספר תהילים</a:t>
            </a:r>
          </a:p>
        </p:txBody>
      </p:sp>
      <p:sp>
        <p:nvSpPr>
          <p:cNvPr id="14" name="Rounded Rectangle 13"/>
          <p:cNvSpPr/>
          <p:nvPr/>
        </p:nvSpPr>
        <p:spPr>
          <a:xfrm>
            <a:off x="720000" y="4824000"/>
            <a:ext cx="3440039" cy="1404000"/>
          </a:xfrm>
          <a:prstGeom prst="roundRect">
            <a:avLst/>
          </a:prstGeom>
          <a:solidFill>
            <a:srgbClr val="FFFFFF"/>
          </a:solidFill>
          <a:ln w="25400">
            <a:solidFill>
              <a:srgbClr val="E67E2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28000" y="4896000"/>
            <a:ext cx="3224039" cy="432000"/>
          </a:xfrm>
          <a:prstGeom prst="rect">
            <a:avLst/>
          </a:prstGeom>
          <a:noFill/>
        </p:spPr>
        <p:txBody>
          <a:bodyPr wrap="square" anchor="t">
            <a:spAutoFit/>
          </a:bodyPr>
          <a:lstStyle/>
          <a:p>
            <a:pPr algn="ctr" rtl="1">
              <a:spcAft>
                <a:spcPts val="600"/>
              </a:spcAft>
            </a:pPr>
            <a:r>
              <a:rPr sz="2200" b="1">
                <a:solidFill>
                  <a:srgbClr val="E67E22"/>
                </a:solidFill>
                <a:latin typeface="Rubik"/>
                <a:cs typeface="Rubik"/>
              </a:rPr>
              <a:t>מִנְהָג</a:t>
            </a:r>
          </a:p>
        </p:txBody>
      </p:sp>
      <p:sp>
        <p:nvSpPr>
          <p:cNvPr id="16" name="TextBox 15"/>
          <p:cNvSpPr txBox="1"/>
          <p:nvPr/>
        </p:nvSpPr>
        <p:spPr>
          <a:xfrm>
            <a:off x="828000" y="5364000"/>
            <a:ext cx="3224039" cy="827999"/>
          </a:xfrm>
          <a:prstGeom prst="rect">
            <a:avLst/>
          </a:prstGeom>
          <a:noFill/>
        </p:spPr>
        <p:txBody>
          <a:bodyPr wrap="square" anchor="t">
            <a:spAutoFit/>
          </a:bodyPr>
          <a:lstStyle/>
          <a:p>
            <a:pPr algn="ctr" rtl="1">
              <a:spcAft>
                <a:spcPts val="600"/>
              </a:spcAft>
            </a:pPr>
            <a:r>
              <a:rPr sz="1600" b="0">
                <a:solidFill>
                  <a:srgbClr val="1B2631"/>
                </a:solidFill>
                <a:latin typeface="Rubik"/>
                <a:cs typeface="Rubik"/>
              </a:rPr>
              <a:t>דבר שעם ישראל נוהג לעשות</a:t>
            </a:r>
          </a:p>
        </p:txBody>
      </p:sp>
      <p:sp>
        <p:nvSpPr>
          <p:cNvPr id="17" name="Rectangle 16"/>
          <p:cNvSpPr/>
          <p:nvPr/>
        </p:nvSpPr>
        <p:spPr>
          <a:xfrm>
            <a:off x="0" y="6534000"/>
            <a:ext cx="12192119" cy="32400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360000" y="6541200"/>
            <a:ext cx="11472119" cy="288000"/>
          </a:xfrm>
          <a:prstGeom prst="rect">
            <a:avLst/>
          </a:prstGeom>
          <a:noFill/>
        </p:spPr>
        <p:txBody>
          <a:bodyPr wrap="square" anchor="t">
            <a:spAutoFit/>
          </a:bodyPr>
          <a:lstStyle/>
          <a:p>
            <a:pPr algn="r" rtl="1">
              <a:spcAft>
                <a:spcPts val="600"/>
              </a:spcAft>
            </a:pPr>
            <a:r>
              <a:rPr sz="1300" b="0">
                <a:solidFill>
                  <a:srgbClr val="E2C47A"/>
                </a:solidFill>
                <a:latin typeface="Rubik"/>
                <a:cs typeface="Rubik"/>
              </a:rPr>
              <a:t>הלכה · כיתה ג' · חודש אלול</a:t>
            </a:r>
          </a:p>
        </p:txBody>
      </p:sp>
      <p:sp>
        <p:nvSpPr>
          <p:cNvPr id="19" name="TextBox 18"/>
          <p:cNvSpPr txBox="1"/>
          <p:nvPr/>
        </p:nvSpPr>
        <p:spPr>
          <a:xfrm>
            <a:off x="216000" y="6541200"/>
            <a:ext cx="1080000" cy="288000"/>
          </a:xfrm>
          <a:prstGeom prst="rect">
            <a:avLst/>
          </a:prstGeom>
          <a:noFill/>
        </p:spPr>
        <p:txBody>
          <a:bodyPr wrap="square" anchor="t">
            <a:spAutoFit/>
          </a:bodyPr>
          <a:lstStyle/>
          <a:p>
            <a:pPr algn="l" rtl="1">
              <a:spcAft>
                <a:spcPts val="600"/>
              </a:spcAft>
            </a:pPr>
            <a:r>
              <a:rPr sz="1300" b="0">
                <a:solidFill>
                  <a:srgbClr val="FFFFFF"/>
                </a:solidFill>
                <a:latin typeface="Rubik"/>
                <a:cs typeface="Rubik"/>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119" cy="6858000"/>
          </a:xfrm>
          <a:prstGeom prst="rect">
            <a:avLst/>
          </a:prstGeom>
          <a:solidFill>
            <a:srgbClr val="FBF6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deck_h_selichot_135x181.jpg"/>
          <p:cNvPicPr>
            <a:picLocks noChangeAspect="1"/>
          </p:cNvPicPr>
          <p:nvPr/>
        </p:nvPicPr>
        <p:blipFill>
          <a:blip r:embed="rId2"/>
          <a:stretch>
            <a:fillRect/>
          </a:stretch>
        </p:blipFill>
        <p:spPr>
          <a:xfrm>
            <a:off x="0" y="0"/>
            <a:ext cx="4860000" cy="6534000"/>
          </a:xfrm>
          <a:prstGeom prst="rect">
            <a:avLst/>
          </a:prstGeom>
        </p:spPr>
      </p:pic>
      <p:sp>
        <p:nvSpPr>
          <p:cNvPr id="4" name="Rectangle 3"/>
          <p:cNvSpPr/>
          <p:nvPr/>
        </p:nvSpPr>
        <p:spPr>
          <a:xfrm>
            <a:off x="4860000" y="0"/>
            <a:ext cx="108000" cy="6534000"/>
          </a:xfrm>
          <a:prstGeom prst="rect">
            <a:avLst/>
          </a:prstGeom>
          <a:solidFill>
            <a:srgbClr val="16A0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256000" y="324000"/>
            <a:ext cx="6576119" cy="432000"/>
          </a:xfrm>
          <a:prstGeom prst="rect">
            <a:avLst/>
          </a:prstGeom>
          <a:noFill/>
        </p:spPr>
        <p:txBody>
          <a:bodyPr wrap="square" anchor="t">
            <a:spAutoFit/>
          </a:bodyPr>
          <a:lstStyle/>
          <a:p>
            <a:pPr algn="r" rtl="1">
              <a:spcAft>
                <a:spcPts val="600"/>
              </a:spcAft>
            </a:pPr>
            <a:r>
              <a:rPr sz="2200" b="1">
                <a:solidFill>
                  <a:srgbClr val="16A085"/>
                </a:solidFill>
                <a:latin typeface="Rubik"/>
                <a:cs typeface="Rubik"/>
              </a:rPr>
              <a:t>יְחִידָה 3</a:t>
            </a:r>
          </a:p>
        </p:txBody>
      </p:sp>
      <p:sp>
        <p:nvSpPr>
          <p:cNvPr id="6" name="TextBox 5"/>
          <p:cNvSpPr txBox="1"/>
          <p:nvPr/>
        </p:nvSpPr>
        <p:spPr>
          <a:xfrm>
            <a:off x="5256000" y="756000"/>
            <a:ext cx="6576119" cy="827999"/>
          </a:xfrm>
          <a:prstGeom prst="rect">
            <a:avLst/>
          </a:prstGeom>
          <a:noFill/>
        </p:spPr>
        <p:txBody>
          <a:bodyPr wrap="square" anchor="t">
            <a:spAutoFit/>
          </a:bodyPr>
          <a:lstStyle/>
          <a:p>
            <a:pPr algn="r" rtl="1">
              <a:spcAft>
                <a:spcPts val="600"/>
              </a:spcAft>
            </a:pPr>
            <a:r>
              <a:rPr sz="4000" b="0">
                <a:solidFill>
                  <a:srgbClr val="1F3A5F"/>
                </a:solidFill>
                <a:latin typeface="Suez One"/>
                <a:cs typeface="Suez One"/>
              </a:rPr>
              <a:t>אֲמִירַת הַסְּלִיחוֹת</a:t>
            </a:r>
          </a:p>
        </p:txBody>
      </p:sp>
      <p:sp>
        <p:nvSpPr>
          <p:cNvPr id="7" name="TextBox 6"/>
          <p:cNvSpPr txBox="1"/>
          <p:nvPr/>
        </p:nvSpPr>
        <p:spPr>
          <a:xfrm>
            <a:off x="5256000" y="1692000"/>
            <a:ext cx="6576119" cy="3600000"/>
          </a:xfrm>
          <a:prstGeom prst="rect">
            <a:avLst/>
          </a:prstGeom>
          <a:noFill/>
        </p:spPr>
        <p:txBody>
          <a:bodyPr wrap="square" anchor="t">
            <a:spAutoFit/>
          </a:bodyPr>
          <a:lstStyle/>
          <a:p>
            <a:pPr algn="r" rtl="1">
              <a:spcAft>
                <a:spcPts val="1000"/>
              </a:spcAft>
            </a:pPr>
            <a:r>
              <a:rPr sz="2100" b="0">
                <a:solidFill>
                  <a:srgbClr val="1B2631"/>
                </a:solidFill>
                <a:latin typeface="Rubik"/>
                <a:cs typeface="Rubik"/>
              </a:rPr>
              <a:t>סְלִיחוֹת הן תפילות ובקשות שבהן אנחנו מבקשים מה' שיסלח לנו. אומרים אותן מוקדם בבוקר, באַשְׁמֹרֶת – לפני שהשמש זורחת.</a:t>
            </a:r>
          </a:p>
          <a:p>
            <a:pPr algn="r" rtl="1">
              <a:spcAft>
                <a:spcPts val="1000"/>
              </a:spcAft>
            </a:pPr>
            <a:r>
              <a:rPr sz="2100" b="0">
                <a:solidFill>
                  <a:srgbClr val="1B2631"/>
                </a:solidFill>
                <a:latin typeface="Rubik"/>
                <a:cs typeface="Rubik"/>
              </a:rPr>
              <a:t>יש שני מנהגים: בני עֵדוֹת הַמִּזְרָח (הספרדים) אומרים סליחות מראש חודש אלול ועד יום הכיפורים.</a:t>
            </a:r>
          </a:p>
          <a:p>
            <a:pPr algn="r" rtl="1">
              <a:spcAft>
                <a:spcPts val="1000"/>
              </a:spcAft>
            </a:pPr>
            <a:r>
              <a:rPr sz="2100" b="0">
                <a:solidFill>
                  <a:srgbClr val="1B2631"/>
                </a:solidFill>
                <a:latin typeface="Rubik"/>
                <a:cs typeface="Rubik"/>
              </a:rPr>
              <a:t>בני אַשְׁכְּנַז מתחילים לומר סליחות ביום ראשון (מוצאי שבת) שלפני ראש השנה. אם ראש השנה חל ביום שני או שלישי – מתחילים שבוע לפני כן.</a:t>
            </a:r>
          </a:p>
          <a:p>
            <a:pPr algn="r" rtl="1">
              <a:spcAft>
                <a:spcPts val="1000"/>
              </a:spcAft>
            </a:pPr>
            <a:r>
              <a:rPr sz="2100" b="0">
                <a:solidFill>
                  <a:srgbClr val="1B2631"/>
                </a:solidFill>
                <a:latin typeface="Rubik"/>
                <a:cs typeface="Rubik"/>
              </a:rPr>
              <a:t>בסליחות אומרים את שְׁלֹשׁ עֶשְׂרֵה מִדּוֹת הָרַחֲמִים: «ה' ה' אֵל רַחוּם וְחַנּוּן...».</a:t>
            </a:r>
          </a:p>
        </p:txBody>
      </p:sp>
      <p:sp>
        <p:nvSpPr>
          <p:cNvPr id="8" name="Rectangle 7"/>
          <p:cNvSpPr/>
          <p:nvPr/>
        </p:nvSpPr>
        <p:spPr>
          <a:xfrm>
            <a:off x="0" y="6534000"/>
            <a:ext cx="12192119" cy="32400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60000" y="6541200"/>
            <a:ext cx="11472119" cy="288000"/>
          </a:xfrm>
          <a:prstGeom prst="rect">
            <a:avLst/>
          </a:prstGeom>
          <a:noFill/>
        </p:spPr>
        <p:txBody>
          <a:bodyPr wrap="square" anchor="t">
            <a:spAutoFit/>
          </a:bodyPr>
          <a:lstStyle/>
          <a:p>
            <a:pPr algn="r" rtl="1">
              <a:spcAft>
                <a:spcPts val="600"/>
              </a:spcAft>
            </a:pPr>
            <a:r>
              <a:rPr sz="1300" b="0">
                <a:solidFill>
                  <a:srgbClr val="E2C47A"/>
                </a:solidFill>
                <a:latin typeface="Rubik"/>
                <a:cs typeface="Rubik"/>
              </a:rPr>
              <a:t>הלכה · כיתה ג' · חודש אלול</a:t>
            </a:r>
          </a:p>
        </p:txBody>
      </p:sp>
      <p:sp>
        <p:nvSpPr>
          <p:cNvPr id="10" name="TextBox 9"/>
          <p:cNvSpPr txBox="1"/>
          <p:nvPr/>
        </p:nvSpPr>
        <p:spPr>
          <a:xfrm>
            <a:off x="216000" y="6541200"/>
            <a:ext cx="1080000" cy="288000"/>
          </a:xfrm>
          <a:prstGeom prst="rect">
            <a:avLst/>
          </a:prstGeom>
          <a:noFill/>
        </p:spPr>
        <p:txBody>
          <a:bodyPr wrap="square" anchor="t">
            <a:spAutoFit/>
          </a:bodyPr>
          <a:lstStyle/>
          <a:p>
            <a:pPr algn="l" rtl="1">
              <a:spcAft>
                <a:spcPts val="600"/>
              </a:spcAft>
            </a:pPr>
            <a:r>
              <a:rPr sz="1300" b="0">
                <a:solidFill>
                  <a:srgbClr val="FFFFFF"/>
                </a:solidFill>
                <a:latin typeface="Rubik"/>
                <a:cs typeface="Rubik"/>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119" cy="6858000"/>
          </a:xfrm>
          <a:prstGeom prst="rect">
            <a:avLst/>
          </a:prstGeom>
          <a:solidFill>
            <a:srgbClr val="F4F8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2119" cy="936000"/>
          </a:xfrm>
          <a:prstGeom prst="rect">
            <a:avLst/>
          </a:prstGeom>
          <a:solidFill>
            <a:srgbClr val="16A0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32000" y="180000"/>
            <a:ext cx="11328120" cy="648000"/>
          </a:xfrm>
          <a:prstGeom prst="rect">
            <a:avLst/>
          </a:prstGeom>
          <a:noFill/>
        </p:spPr>
        <p:txBody>
          <a:bodyPr wrap="square" anchor="t">
            <a:spAutoFit/>
          </a:bodyPr>
          <a:lstStyle/>
          <a:p>
            <a:pPr algn="r" rtl="1">
              <a:spcAft>
                <a:spcPts val="600"/>
              </a:spcAft>
            </a:pPr>
            <a:r>
              <a:rPr sz="3000" b="0">
                <a:solidFill>
                  <a:srgbClr val="FFFFFF"/>
                </a:solidFill>
                <a:latin typeface="Suez One"/>
                <a:cs typeface="Suez One"/>
              </a:rPr>
              <a:t>מִן הַמְּקוֹרוֹת · אֲמִירַת הַסְּלִיחוֹת</a:t>
            </a:r>
          </a:p>
        </p:txBody>
      </p:sp>
      <p:sp>
        <p:nvSpPr>
          <p:cNvPr id="5" name="Rounded Rectangle 4"/>
          <p:cNvSpPr/>
          <p:nvPr/>
        </p:nvSpPr>
        <p:spPr>
          <a:xfrm>
            <a:off x="900000" y="1296000"/>
            <a:ext cx="10392119" cy="3311999"/>
          </a:xfrm>
          <a:prstGeom prst="roundRect">
            <a:avLst/>
          </a:prstGeom>
          <a:solidFill>
            <a:srgbClr val="FFFFFF"/>
          </a:solidFill>
          <a:ln w="25400">
            <a:solidFill>
              <a:srgbClr val="16A08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88000" y="1512000"/>
            <a:ext cx="9816119" cy="2664000"/>
          </a:xfrm>
          <a:prstGeom prst="rect">
            <a:avLst/>
          </a:prstGeom>
          <a:noFill/>
        </p:spPr>
        <p:txBody>
          <a:bodyPr wrap="square" anchor="ctr">
            <a:spAutoFit/>
          </a:bodyPr>
          <a:lstStyle/>
          <a:p>
            <a:pPr algn="ctr" rtl="1">
              <a:spcAft>
                <a:spcPts val="600"/>
              </a:spcAft>
            </a:pPr>
            <a:r>
              <a:rPr sz="2700" b="0">
                <a:solidFill>
                  <a:srgbClr val="1B2631"/>
                </a:solidFill>
                <a:latin typeface="Frank Ruhl Libre"/>
                <a:cs typeface="Frank Ruhl Libre"/>
              </a:rPr>
              <a:t>«נוהגים לקום באשמורת לומר סליחות ותחנונים, מראש חודש אלול ואילך עד יום הכיפורים. הגה: ומנהג בני אשכנז אינו כן... ועומדים באשמורת לומר סליחות ביום ראשון שלפני ראש השנה»</a:t>
            </a:r>
          </a:p>
        </p:txBody>
      </p:sp>
      <p:sp>
        <p:nvSpPr>
          <p:cNvPr id="7" name="TextBox 6"/>
          <p:cNvSpPr txBox="1"/>
          <p:nvPr/>
        </p:nvSpPr>
        <p:spPr>
          <a:xfrm>
            <a:off x="1188000" y="4140000"/>
            <a:ext cx="9816119" cy="396000"/>
          </a:xfrm>
          <a:prstGeom prst="rect">
            <a:avLst/>
          </a:prstGeom>
          <a:noFill/>
        </p:spPr>
        <p:txBody>
          <a:bodyPr wrap="square" anchor="t">
            <a:spAutoFit/>
          </a:bodyPr>
          <a:lstStyle/>
          <a:p>
            <a:pPr algn="ctr" rtl="1">
              <a:spcAft>
                <a:spcPts val="600"/>
              </a:spcAft>
            </a:pPr>
            <a:r>
              <a:rPr sz="1700" b="0">
                <a:solidFill>
                  <a:srgbClr val="555555"/>
                </a:solidFill>
                <a:latin typeface="Rubik"/>
                <a:cs typeface="Rubik"/>
              </a:rPr>
              <a:t>(שולחן ערוך, אורח חיים, סימן תקפא, סעיף א (והגהת הרמ"א))</a:t>
            </a:r>
          </a:p>
        </p:txBody>
      </p:sp>
      <p:sp>
        <p:nvSpPr>
          <p:cNvPr id="8" name="Rounded Rectangle 7"/>
          <p:cNvSpPr/>
          <p:nvPr/>
        </p:nvSpPr>
        <p:spPr>
          <a:xfrm>
            <a:off x="8032079" y="4824000"/>
            <a:ext cx="3440039" cy="1404000"/>
          </a:xfrm>
          <a:prstGeom prst="roundRect">
            <a:avLst/>
          </a:prstGeom>
          <a:solidFill>
            <a:srgbClr val="FFFFFF"/>
          </a:solidFill>
          <a:ln w="25400">
            <a:solidFill>
              <a:srgbClr val="16A08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140079" y="4896000"/>
            <a:ext cx="3224039" cy="432000"/>
          </a:xfrm>
          <a:prstGeom prst="rect">
            <a:avLst/>
          </a:prstGeom>
          <a:noFill/>
        </p:spPr>
        <p:txBody>
          <a:bodyPr wrap="square" anchor="t">
            <a:spAutoFit/>
          </a:bodyPr>
          <a:lstStyle/>
          <a:p>
            <a:pPr algn="ctr" rtl="1">
              <a:spcAft>
                <a:spcPts val="600"/>
              </a:spcAft>
            </a:pPr>
            <a:r>
              <a:rPr sz="2200" b="1">
                <a:solidFill>
                  <a:srgbClr val="16A085"/>
                </a:solidFill>
                <a:latin typeface="Rubik"/>
                <a:cs typeface="Rubik"/>
              </a:rPr>
              <a:t>סְלִיחוֹת</a:t>
            </a:r>
          </a:p>
        </p:txBody>
      </p:sp>
      <p:sp>
        <p:nvSpPr>
          <p:cNvPr id="10" name="TextBox 9"/>
          <p:cNvSpPr txBox="1"/>
          <p:nvPr/>
        </p:nvSpPr>
        <p:spPr>
          <a:xfrm>
            <a:off x="8140079" y="5364000"/>
            <a:ext cx="3224039" cy="827999"/>
          </a:xfrm>
          <a:prstGeom prst="rect">
            <a:avLst/>
          </a:prstGeom>
          <a:noFill/>
        </p:spPr>
        <p:txBody>
          <a:bodyPr wrap="square" anchor="t">
            <a:spAutoFit/>
          </a:bodyPr>
          <a:lstStyle/>
          <a:p>
            <a:pPr algn="ctr" rtl="1">
              <a:spcAft>
                <a:spcPts val="600"/>
              </a:spcAft>
            </a:pPr>
            <a:r>
              <a:rPr sz="1600" b="0">
                <a:solidFill>
                  <a:srgbClr val="1B2631"/>
                </a:solidFill>
                <a:latin typeface="Rubik"/>
                <a:cs typeface="Rubik"/>
              </a:rPr>
              <a:t>תפילות שבהן מבקשים מה' סליחה</a:t>
            </a:r>
          </a:p>
        </p:txBody>
      </p:sp>
      <p:sp>
        <p:nvSpPr>
          <p:cNvPr id="11" name="Rounded Rectangle 10"/>
          <p:cNvSpPr/>
          <p:nvPr/>
        </p:nvSpPr>
        <p:spPr>
          <a:xfrm>
            <a:off x="4376040" y="4824000"/>
            <a:ext cx="3440039" cy="1404000"/>
          </a:xfrm>
          <a:prstGeom prst="roundRect">
            <a:avLst/>
          </a:prstGeom>
          <a:solidFill>
            <a:srgbClr val="FFFFFF"/>
          </a:solidFill>
          <a:ln w="25400">
            <a:solidFill>
              <a:srgbClr val="16A08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484040" y="4896000"/>
            <a:ext cx="3224039" cy="432000"/>
          </a:xfrm>
          <a:prstGeom prst="rect">
            <a:avLst/>
          </a:prstGeom>
          <a:noFill/>
        </p:spPr>
        <p:txBody>
          <a:bodyPr wrap="square" anchor="t">
            <a:spAutoFit/>
          </a:bodyPr>
          <a:lstStyle/>
          <a:p>
            <a:pPr algn="ctr" rtl="1">
              <a:spcAft>
                <a:spcPts val="600"/>
              </a:spcAft>
            </a:pPr>
            <a:r>
              <a:rPr sz="2200" b="1">
                <a:solidFill>
                  <a:srgbClr val="16A085"/>
                </a:solidFill>
                <a:latin typeface="Rubik"/>
                <a:cs typeface="Rubik"/>
              </a:rPr>
              <a:t>אַשְׁמֹרֶת</a:t>
            </a:r>
          </a:p>
        </p:txBody>
      </p:sp>
      <p:sp>
        <p:nvSpPr>
          <p:cNvPr id="13" name="TextBox 12"/>
          <p:cNvSpPr txBox="1"/>
          <p:nvPr/>
        </p:nvSpPr>
        <p:spPr>
          <a:xfrm>
            <a:off x="4484040" y="5364000"/>
            <a:ext cx="3224039" cy="827999"/>
          </a:xfrm>
          <a:prstGeom prst="rect">
            <a:avLst/>
          </a:prstGeom>
          <a:noFill/>
        </p:spPr>
        <p:txBody>
          <a:bodyPr wrap="square" anchor="t">
            <a:spAutoFit/>
          </a:bodyPr>
          <a:lstStyle/>
          <a:p>
            <a:pPr algn="ctr" rtl="1">
              <a:spcAft>
                <a:spcPts val="600"/>
              </a:spcAft>
            </a:pPr>
            <a:r>
              <a:rPr sz="1600" b="0">
                <a:solidFill>
                  <a:srgbClr val="1B2631"/>
                </a:solidFill>
                <a:latin typeface="Rubik"/>
                <a:cs typeface="Rubik"/>
              </a:rPr>
              <a:t>השעות המוקדמות של הבוקר, לפני הזריחה</a:t>
            </a:r>
          </a:p>
        </p:txBody>
      </p:sp>
      <p:sp>
        <p:nvSpPr>
          <p:cNvPr id="14" name="Rounded Rectangle 13"/>
          <p:cNvSpPr/>
          <p:nvPr/>
        </p:nvSpPr>
        <p:spPr>
          <a:xfrm>
            <a:off x="720000" y="4824000"/>
            <a:ext cx="3440039" cy="1404000"/>
          </a:xfrm>
          <a:prstGeom prst="roundRect">
            <a:avLst/>
          </a:prstGeom>
          <a:solidFill>
            <a:srgbClr val="FFFFFF"/>
          </a:solidFill>
          <a:ln w="25400">
            <a:solidFill>
              <a:srgbClr val="16A08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28000" y="4896000"/>
            <a:ext cx="3224039" cy="432000"/>
          </a:xfrm>
          <a:prstGeom prst="rect">
            <a:avLst/>
          </a:prstGeom>
          <a:noFill/>
        </p:spPr>
        <p:txBody>
          <a:bodyPr wrap="square" anchor="t">
            <a:spAutoFit/>
          </a:bodyPr>
          <a:lstStyle/>
          <a:p>
            <a:pPr algn="ctr" rtl="1">
              <a:spcAft>
                <a:spcPts val="600"/>
              </a:spcAft>
            </a:pPr>
            <a:r>
              <a:rPr sz="2200" b="1">
                <a:solidFill>
                  <a:srgbClr val="16A085"/>
                </a:solidFill>
                <a:latin typeface="Rubik"/>
                <a:cs typeface="Rubik"/>
              </a:rPr>
              <a:t>מִדּוֹת הָרַחֲמִים</a:t>
            </a:r>
          </a:p>
        </p:txBody>
      </p:sp>
      <p:sp>
        <p:nvSpPr>
          <p:cNvPr id="16" name="TextBox 15"/>
          <p:cNvSpPr txBox="1"/>
          <p:nvPr/>
        </p:nvSpPr>
        <p:spPr>
          <a:xfrm>
            <a:off x="828000" y="5364000"/>
            <a:ext cx="3224039" cy="827999"/>
          </a:xfrm>
          <a:prstGeom prst="rect">
            <a:avLst/>
          </a:prstGeom>
          <a:noFill/>
        </p:spPr>
        <p:txBody>
          <a:bodyPr wrap="square" anchor="t">
            <a:spAutoFit/>
          </a:bodyPr>
          <a:lstStyle/>
          <a:p>
            <a:pPr algn="ctr" rtl="1">
              <a:spcAft>
                <a:spcPts val="600"/>
              </a:spcAft>
            </a:pPr>
            <a:r>
              <a:rPr sz="1600" b="0">
                <a:solidFill>
                  <a:srgbClr val="1B2631"/>
                </a:solidFill>
                <a:latin typeface="Rubik"/>
                <a:cs typeface="Rubik"/>
              </a:rPr>
              <a:t>הדרכים שבהן ה' מרחם עלינו</a:t>
            </a:r>
          </a:p>
        </p:txBody>
      </p:sp>
      <p:sp>
        <p:nvSpPr>
          <p:cNvPr id="17" name="Rectangle 16"/>
          <p:cNvSpPr/>
          <p:nvPr/>
        </p:nvSpPr>
        <p:spPr>
          <a:xfrm>
            <a:off x="0" y="6534000"/>
            <a:ext cx="12192119" cy="32400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360000" y="6541200"/>
            <a:ext cx="11472119" cy="288000"/>
          </a:xfrm>
          <a:prstGeom prst="rect">
            <a:avLst/>
          </a:prstGeom>
          <a:noFill/>
        </p:spPr>
        <p:txBody>
          <a:bodyPr wrap="square" anchor="t">
            <a:spAutoFit/>
          </a:bodyPr>
          <a:lstStyle/>
          <a:p>
            <a:pPr algn="r" rtl="1">
              <a:spcAft>
                <a:spcPts val="600"/>
              </a:spcAft>
            </a:pPr>
            <a:r>
              <a:rPr sz="1300" b="0">
                <a:solidFill>
                  <a:srgbClr val="E2C47A"/>
                </a:solidFill>
                <a:latin typeface="Rubik"/>
                <a:cs typeface="Rubik"/>
              </a:rPr>
              <a:t>הלכה · כיתה ג' · חודש אלול</a:t>
            </a:r>
          </a:p>
        </p:txBody>
      </p:sp>
      <p:sp>
        <p:nvSpPr>
          <p:cNvPr id="19" name="TextBox 18"/>
          <p:cNvSpPr txBox="1"/>
          <p:nvPr/>
        </p:nvSpPr>
        <p:spPr>
          <a:xfrm>
            <a:off x="216000" y="6541200"/>
            <a:ext cx="1080000" cy="288000"/>
          </a:xfrm>
          <a:prstGeom prst="rect">
            <a:avLst/>
          </a:prstGeom>
          <a:noFill/>
        </p:spPr>
        <p:txBody>
          <a:bodyPr wrap="square" anchor="t">
            <a:spAutoFit/>
          </a:bodyPr>
          <a:lstStyle/>
          <a:p>
            <a:pPr algn="l" rtl="1">
              <a:spcAft>
                <a:spcPts val="600"/>
              </a:spcAft>
            </a:pPr>
            <a:r>
              <a:rPr sz="1300" b="0">
                <a:solidFill>
                  <a:srgbClr val="FFFFFF"/>
                </a:solidFill>
                <a:latin typeface="Rubik"/>
                <a:cs typeface="Rubik"/>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119" cy="6858000"/>
          </a:xfrm>
          <a:prstGeom prst="rect">
            <a:avLst/>
          </a:prstGeom>
          <a:solidFill>
            <a:srgbClr val="FBF6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deck_h_sorry_135x181.jpg"/>
          <p:cNvPicPr>
            <a:picLocks noChangeAspect="1"/>
          </p:cNvPicPr>
          <p:nvPr/>
        </p:nvPicPr>
        <p:blipFill>
          <a:blip r:embed="rId2"/>
          <a:stretch>
            <a:fillRect/>
          </a:stretch>
        </p:blipFill>
        <p:spPr>
          <a:xfrm>
            <a:off x="0" y="0"/>
            <a:ext cx="4860000" cy="6534000"/>
          </a:xfrm>
          <a:prstGeom prst="rect">
            <a:avLst/>
          </a:prstGeom>
        </p:spPr>
      </p:pic>
      <p:sp>
        <p:nvSpPr>
          <p:cNvPr id="4" name="Rectangle 3"/>
          <p:cNvSpPr/>
          <p:nvPr/>
        </p:nvSpPr>
        <p:spPr>
          <a:xfrm>
            <a:off x="4860000" y="0"/>
            <a:ext cx="108000" cy="6534000"/>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256000" y="324000"/>
            <a:ext cx="6576119" cy="432000"/>
          </a:xfrm>
          <a:prstGeom prst="rect">
            <a:avLst/>
          </a:prstGeom>
          <a:noFill/>
        </p:spPr>
        <p:txBody>
          <a:bodyPr wrap="square" anchor="t">
            <a:spAutoFit/>
          </a:bodyPr>
          <a:lstStyle/>
          <a:p>
            <a:pPr algn="r" rtl="1">
              <a:spcAft>
                <a:spcPts val="600"/>
              </a:spcAft>
            </a:pPr>
            <a:r>
              <a:rPr sz="2200" b="1">
                <a:solidFill>
                  <a:srgbClr val="C0392B"/>
                </a:solidFill>
                <a:latin typeface="Rubik"/>
                <a:cs typeface="Rubik"/>
              </a:rPr>
              <a:t>יְחִידָה 4</a:t>
            </a:r>
          </a:p>
        </p:txBody>
      </p:sp>
      <p:sp>
        <p:nvSpPr>
          <p:cNvPr id="6" name="TextBox 5"/>
          <p:cNvSpPr txBox="1"/>
          <p:nvPr/>
        </p:nvSpPr>
        <p:spPr>
          <a:xfrm>
            <a:off x="5256000" y="756000"/>
            <a:ext cx="6576119" cy="827999"/>
          </a:xfrm>
          <a:prstGeom prst="rect">
            <a:avLst/>
          </a:prstGeom>
          <a:noFill/>
        </p:spPr>
        <p:txBody>
          <a:bodyPr wrap="square" anchor="t">
            <a:spAutoFit/>
          </a:bodyPr>
          <a:lstStyle/>
          <a:p>
            <a:pPr algn="r" rtl="1">
              <a:spcAft>
                <a:spcPts val="600"/>
              </a:spcAft>
            </a:pPr>
            <a:r>
              <a:rPr sz="4000" b="0">
                <a:solidFill>
                  <a:srgbClr val="1F3A5F"/>
                </a:solidFill>
                <a:latin typeface="Suez One"/>
                <a:cs typeface="Suez One"/>
              </a:rPr>
              <a:t>תְּשׁוּבָה, תְּפִלָּה וּצְדָקָה</a:t>
            </a:r>
          </a:p>
        </p:txBody>
      </p:sp>
      <p:sp>
        <p:nvSpPr>
          <p:cNvPr id="7" name="TextBox 6"/>
          <p:cNvSpPr txBox="1"/>
          <p:nvPr/>
        </p:nvSpPr>
        <p:spPr>
          <a:xfrm>
            <a:off x="5256000" y="1692000"/>
            <a:ext cx="6576119" cy="3600000"/>
          </a:xfrm>
          <a:prstGeom prst="rect">
            <a:avLst/>
          </a:prstGeom>
          <a:noFill/>
        </p:spPr>
        <p:txBody>
          <a:bodyPr wrap="square" anchor="t">
            <a:spAutoFit/>
          </a:bodyPr>
          <a:lstStyle/>
          <a:p>
            <a:pPr algn="r" rtl="1">
              <a:spcAft>
                <a:spcPts val="1000"/>
              </a:spcAft>
            </a:pPr>
            <a:r>
              <a:rPr sz="2100" b="0">
                <a:solidFill>
                  <a:srgbClr val="1B2631"/>
                </a:solidFill>
                <a:latin typeface="Rubik"/>
                <a:cs typeface="Rubik"/>
              </a:rPr>
              <a:t>בספרי ההלכה כתוב שבחודש אלול צריך לְהִזְדָּרֵז בשלושה דברים: תְּשׁוּבָה, תְּפִלָּה וּצְדָקָה.</a:t>
            </a:r>
          </a:p>
          <a:p>
            <a:pPr algn="r" rtl="1">
              <a:spcAft>
                <a:spcPts val="1000"/>
              </a:spcAft>
            </a:pPr>
            <a:r>
              <a:rPr sz="2100" b="0">
                <a:solidFill>
                  <a:srgbClr val="1B2631"/>
                </a:solidFill>
                <a:latin typeface="Rubik"/>
                <a:cs typeface="Rubik"/>
              </a:rPr>
              <a:t>תשובה – גם על דברים שבין אדם לחברו: מבקשים סליחה מחבר שפגענו בו, ומשלימים עם מי שרבנו איתו.</a:t>
            </a:r>
          </a:p>
          <a:p>
            <a:pPr algn="r" rtl="1">
              <a:spcAft>
                <a:spcPts val="1000"/>
              </a:spcAft>
            </a:pPr>
            <a:r>
              <a:rPr sz="2100" b="0">
                <a:solidFill>
                  <a:srgbClr val="1B2631"/>
                </a:solidFill>
                <a:latin typeface="Rubik"/>
                <a:cs typeface="Rubik"/>
              </a:rPr>
              <a:t>תפילה – מתפללים בכוונה ואומרים תהילים. צדקה – נותנים לעניים ועוזרים למי שצריך.</a:t>
            </a:r>
          </a:p>
          <a:p>
            <a:pPr algn="r" rtl="1">
              <a:spcAft>
                <a:spcPts val="1000"/>
              </a:spcAft>
            </a:pPr>
            <a:r>
              <a:rPr sz="2100" b="0">
                <a:solidFill>
                  <a:srgbClr val="1B2631"/>
                </a:solidFill>
                <a:latin typeface="Rubik"/>
                <a:cs typeface="Rubik"/>
              </a:rPr>
              <a:t>עוד מנהגים: בודקים תְּפִלִּין וּמְזוּזוֹת, וכשכותבים מכתב לחבר מאחלים לו «כְּתִיבָה וַחֲתִימָה טוֹבָה».</a:t>
            </a:r>
          </a:p>
        </p:txBody>
      </p:sp>
      <p:sp>
        <p:nvSpPr>
          <p:cNvPr id="8" name="Rectangle 7"/>
          <p:cNvSpPr/>
          <p:nvPr/>
        </p:nvSpPr>
        <p:spPr>
          <a:xfrm>
            <a:off x="0" y="6534000"/>
            <a:ext cx="12192119" cy="32400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60000" y="6541200"/>
            <a:ext cx="11472119" cy="288000"/>
          </a:xfrm>
          <a:prstGeom prst="rect">
            <a:avLst/>
          </a:prstGeom>
          <a:noFill/>
        </p:spPr>
        <p:txBody>
          <a:bodyPr wrap="square" anchor="t">
            <a:spAutoFit/>
          </a:bodyPr>
          <a:lstStyle/>
          <a:p>
            <a:pPr algn="r" rtl="1">
              <a:spcAft>
                <a:spcPts val="600"/>
              </a:spcAft>
            </a:pPr>
            <a:r>
              <a:rPr sz="1300" b="0">
                <a:solidFill>
                  <a:srgbClr val="E2C47A"/>
                </a:solidFill>
                <a:latin typeface="Rubik"/>
                <a:cs typeface="Rubik"/>
              </a:rPr>
              <a:t>הלכה · כיתה ג' · חודש אלול</a:t>
            </a:r>
          </a:p>
        </p:txBody>
      </p:sp>
      <p:sp>
        <p:nvSpPr>
          <p:cNvPr id="10" name="TextBox 9"/>
          <p:cNvSpPr txBox="1"/>
          <p:nvPr/>
        </p:nvSpPr>
        <p:spPr>
          <a:xfrm>
            <a:off x="216000" y="6541200"/>
            <a:ext cx="1080000" cy="288000"/>
          </a:xfrm>
          <a:prstGeom prst="rect">
            <a:avLst/>
          </a:prstGeom>
          <a:noFill/>
        </p:spPr>
        <p:txBody>
          <a:bodyPr wrap="square" anchor="t">
            <a:spAutoFit/>
          </a:bodyPr>
          <a:lstStyle/>
          <a:p>
            <a:pPr algn="l" rtl="1">
              <a:spcAft>
                <a:spcPts val="600"/>
              </a:spcAft>
            </a:pPr>
            <a:r>
              <a:rPr sz="1300" b="0">
                <a:solidFill>
                  <a:srgbClr val="FFFFFF"/>
                </a:solidFill>
                <a:latin typeface="Rubik"/>
                <a:cs typeface="Rubik"/>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119" cy="6858000"/>
          </a:xfrm>
          <a:prstGeom prst="rect">
            <a:avLst/>
          </a:prstGeom>
          <a:solidFill>
            <a:srgbClr val="F4F8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2119" cy="936000"/>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32000" y="180000"/>
            <a:ext cx="11328120" cy="648000"/>
          </a:xfrm>
          <a:prstGeom prst="rect">
            <a:avLst/>
          </a:prstGeom>
          <a:noFill/>
        </p:spPr>
        <p:txBody>
          <a:bodyPr wrap="square" anchor="t">
            <a:spAutoFit/>
          </a:bodyPr>
          <a:lstStyle/>
          <a:p>
            <a:pPr algn="r" rtl="1">
              <a:spcAft>
                <a:spcPts val="600"/>
              </a:spcAft>
            </a:pPr>
            <a:r>
              <a:rPr sz="3000" b="0">
                <a:solidFill>
                  <a:srgbClr val="FFFFFF"/>
                </a:solidFill>
                <a:latin typeface="Suez One"/>
                <a:cs typeface="Suez One"/>
              </a:rPr>
              <a:t>מִן הַמְּקוֹרוֹת · תְּשׁוּבָה, תְּפִלָּה וּצְדָקָה</a:t>
            </a:r>
          </a:p>
        </p:txBody>
      </p:sp>
      <p:sp>
        <p:nvSpPr>
          <p:cNvPr id="5" name="Rounded Rectangle 4"/>
          <p:cNvSpPr/>
          <p:nvPr/>
        </p:nvSpPr>
        <p:spPr>
          <a:xfrm>
            <a:off x="900000" y="1296000"/>
            <a:ext cx="10392119" cy="3311999"/>
          </a:xfrm>
          <a:prstGeom prst="roundRect">
            <a:avLst/>
          </a:prstGeom>
          <a:solidFill>
            <a:srgbClr val="FFFFFF"/>
          </a:solidFill>
          <a:ln w="2540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188000" y="1512000"/>
            <a:ext cx="9816119" cy="2664000"/>
          </a:xfrm>
          <a:prstGeom prst="rect">
            <a:avLst/>
          </a:prstGeom>
          <a:noFill/>
        </p:spPr>
        <p:txBody>
          <a:bodyPr wrap="square" anchor="ctr">
            <a:spAutoFit/>
          </a:bodyPr>
          <a:lstStyle/>
          <a:p>
            <a:pPr algn="ctr" rtl="1">
              <a:spcAft>
                <a:spcPts val="600"/>
              </a:spcAft>
            </a:pPr>
            <a:r>
              <a:rPr sz="2700" b="0">
                <a:solidFill>
                  <a:srgbClr val="1B2631"/>
                </a:solidFill>
                <a:latin typeface="Frank Ruhl Libre"/>
                <a:cs typeface="Frank Ruhl Libre"/>
              </a:rPr>
              <a:t>«"איש לרעהו ומתנות לאביונים", ראשי תיבות אלול. רמז לשלושה דברים, שהם תשובה תפילה צדקה, שצריכין להזדרז בהם בחודש זה»</a:t>
            </a:r>
          </a:p>
        </p:txBody>
      </p:sp>
      <p:sp>
        <p:nvSpPr>
          <p:cNvPr id="7" name="TextBox 6"/>
          <p:cNvSpPr txBox="1"/>
          <p:nvPr/>
        </p:nvSpPr>
        <p:spPr>
          <a:xfrm>
            <a:off x="1188000" y="4140000"/>
            <a:ext cx="9816119" cy="396000"/>
          </a:xfrm>
          <a:prstGeom prst="rect">
            <a:avLst/>
          </a:prstGeom>
          <a:noFill/>
        </p:spPr>
        <p:txBody>
          <a:bodyPr wrap="square" anchor="t">
            <a:spAutoFit/>
          </a:bodyPr>
          <a:lstStyle/>
          <a:p>
            <a:pPr algn="ctr" rtl="1">
              <a:spcAft>
                <a:spcPts val="600"/>
              </a:spcAft>
            </a:pPr>
            <a:r>
              <a:rPr sz="1700" b="0">
                <a:solidFill>
                  <a:srgbClr val="555555"/>
                </a:solidFill>
                <a:latin typeface="Rubik"/>
                <a:cs typeface="Rubik"/>
              </a:rPr>
              <a:t>(קיצור שולחן ערוך, סימן קכח, סעיף א)</a:t>
            </a:r>
          </a:p>
        </p:txBody>
      </p:sp>
      <p:sp>
        <p:nvSpPr>
          <p:cNvPr id="8" name="Rounded Rectangle 7"/>
          <p:cNvSpPr/>
          <p:nvPr/>
        </p:nvSpPr>
        <p:spPr>
          <a:xfrm>
            <a:off x="8032079" y="4824000"/>
            <a:ext cx="3440039" cy="1404000"/>
          </a:xfrm>
          <a:prstGeom prst="roundRect">
            <a:avLst/>
          </a:prstGeom>
          <a:solidFill>
            <a:srgbClr val="FFFFFF"/>
          </a:solidFill>
          <a:ln w="2540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140079" y="4896000"/>
            <a:ext cx="3224039" cy="432000"/>
          </a:xfrm>
          <a:prstGeom prst="rect">
            <a:avLst/>
          </a:prstGeom>
          <a:noFill/>
        </p:spPr>
        <p:txBody>
          <a:bodyPr wrap="square" anchor="t">
            <a:spAutoFit/>
          </a:bodyPr>
          <a:lstStyle/>
          <a:p>
            <a:pPr algn="ctr" rtl="1">
              <a:spcAft>
                <a:spcPts val="600"/>
              </a:spcAft>
            </a:pPr>
            <a:r>
              <a:rPr sz="2200" b="1">
                <a:solidFill>
                  <a:srgbClr val="C0392B"/>
                </a:solidFill>
                <a:latin typeface="Rubik"/>
                <a:cs typeface="Rubik"/>
              </a:rPr>
              <a:t>לְהִזְדָּרֵז</a:t>
            </a:r>
          </a:p>
        </p:txBody>
      </p:sp>
      <p:sp>
        <p:nvSpPr>
          <p:cNvPr id="10" name="TextBox 9"/>
          <p:cNvSpPr txBox="1"/>
          <p:nvPr/>
        </p:nvSpPr>
        <p:spPr>
          <a:xfrm>
            <a:off x="8140079" y="5364000"/>
            <a:ext cx="3224039" cy="827999"/>
          </a:xfrm>
          <a:prstGeom prst="rect">
            <a:avLst/>
          </a:prstGeom>
          <a:noFill/>
        </p:spPr>
        <p:txBody>
          <a:bodyPr wrap="square" anchor="t">
            <a:spAutoFit/>
          </a:bodyPr>
          <a:lstStyle/>
          <a:p>
            <a:pPr algn="ctr" rtl="1">
              <a:spcAft>
                <a:spcPts val="600"/>
              </a:spcAft>
            </a:pPr>
            <a:r>
              <a:rPr sz="1600" b="0">
                <a:solidFill>
                  <a:srgbClr val="1B2631"/>
                </a:solidFill>
                <a:latin typeface="Rubik"/>
                <a:cs typeface="Rubik"/>
              </a:rPr>
              <a:t>לעשות מהר ובחשק</a:t>
            </a:r>
          </a:p>
        </p:txBody>
      </p:sp>
      <p:sp>
        <p:nvSpPr>
          <p:cNvPr id="11" name="Rounded Rectangle 10"/>
          <p:cNvSpPr/>
          <p:nvPr/>
        </p:nvSpPr>
        <p:spPr>
          <a:xfrm>
            <a:off x="4376040" y="4824000"/>
            <a:ext cx="3440039" cy="1404000"/>
          </a:xfrm>
          <a:prstGeom prst="roundRect">
            <a:avLst/>
          </a:prstGeom>
          <a:solidFill>
            <a:srgbClr val="FFFFFF"/>
          </a:solidFill>
          <a:ln w="2540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484040" y="4896000"/>
            <a:ext cx="3224039" cy="432000"/>
          </a:xfrm>
          <a:prstGeom prst="rect">
            <a:avLst/>
          </a:prstGeom>
          <a:noFill/>
        </p:spPr>
        <p:txBody>
          <a:bodyPr wrap="square" anchor="t">
            <a:spAutoFit/>
          </a:bodyPr>
          <a:lstStyle/>
          <a:p>
            <a:pPr algn="ctr" rtl="1">
              <a:spcAft>
                <a:spcPts val="600"/>
              </a:spcAft>
            </a:pPr>
            <a:r>
              <a:rPr sz="2200" b="1">
                <a:solidFill>
                  <a:srgbClr val="C0392B"/>
                </a:solidFill>
                <a:latin typeface="Rubik"/>
                <a:cs typeface="Rubik"/>
              </a:rPr>
              <a:t>לְהַשְׁלִים</a:t>
            </a:r>
          </a:p>
        </p:txBody>
      </p:sp>
      <p:sp>
        <p:nvSpPr>
          <p:cNvPr id="13" name="TextBox 12"/>
          <p:cNvSpPr txBox="1"/>
          <p:nvPr/>
        </p:nvSpPr>
        <p:spPr>
          <a:xfrm>
            <a:off x="4484040" y="5364000"/>
            <a:ext cx="3224039" cy="827999"/>
          </a:xfrm>
          <a:prstGeom prst="rect">
            <a:avLst/>
          </a:prstGeom>
          <a:noFill/>
        </p:spPr>
        <p:txBody>
          <a:bodyPr wrap="square" anchor="t">
            <a:spAutoFit/>
          </a:bodyPr>
          <a:lstStyle/>
          <a:p>
            <a:pPr algn="ctr" rtl="1">
              <a:spcAft>
                <a:spcPts val="600"/>
              </a:spcAft>
            </a:pPr>
            <a:r>
              <a:rPr sz="1600" b="0">
                <a:solidFill>
                  <a:srgbClr val="1B2631"/>
                </a:solidFill>
                <a:latin typeface="Rubik"/>
                <a:cs typeface="Rubik"/>
              </a:rPr>
              <a:t>לעשות שלום אחרי ריב</a:t>
            </a:r>
          </a:p>
        </p:txBody>
      </p:sp>
      <p:sp>
        <p:nvSpPr>
          <p:cNvPr id="14" name="Rounded Rectangle 13"/>
          <p:cNvSpPr/>
          <p:nvPr/>
        </p:nvSpPr>
        <p:spPr>
          <a:xfrm>
            <a:off x="720000" y="4824000"/>
            <a:ext cx="3440039" cy="1404000"/>
          </a:xfrm>
          <a:prstGeom prst="roundRect">
            <a:avLst/>
          </a:prstGeom>
          <a:solidFill>
            <a:srgbClr val="FFFFFF"/>
          </a:solidFill>
          <a:ln w="2540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28000" y="4896000"/>
            <a:ext cx="3224039" cy="432000"/>
          </a:xfrm>
          <a:prstGeom prst="rect">
            <a:avLst/>
          </a:prstGeom>
          <a:noFill/>
        </p:spPr>
        <p:txBody>
          <a:bodyPr wrap="square" anchor="t">
            <a:spAutoFit/>
          </a:bodyPr>
          <a:lstStyle/>
          <a:p>
            <a:pPr algn="ctr" rtl="1">
              <a:spcAft>
                <a:spcPts val="600"/>
              </a:spcAft>
            </a:pPr>
            <a:r>
              <a:rPr sz="2200" b="1">
                <a:solidFill>
                  <a:srgbClr val="C0392B"/>
                </a:solidFill>
                <a:latin typeface="Rubik"/>
                <a:cs typeface="Rubik"/>
              </a:rPr>
              <a:t>מְזוּזָה</a:t>
            </a:r>
          </a:p>
        </p:txBody>
      </p:sp>
      <p:sp>
        <p:nvSpPr>
          <p:cNvPr id="16" name="TextBox 15"/>
          <p:cNvSpPr txBox="1"/>
          <p:nvPr/>
        </p:nvSpPr>
        <p:spPr>
          <a:xfrm>
            <a:off x="828000" y="5364000"/>
            <a:ext cx="3224039" cy="827999"/>
          </a:xfrm>
          <a:prstGeom prst="rect">
            <a:avLst/>
          </a:prstGeom>
          <a:noFill/>
        </p:spPr>
        <p:txBody>
          <a:bodyPr wrap="square" anchor="t">
            <a:spAutoFit/>
          </a:bodyPr>
          <a:lstStyle/>
          <a:p>
            <a:pPr algn="ctr" rtl="1">
              <a:spcAft>
                <a:spcPts val="600"/>
              </a:spcAft>
            </a:pPr>
            <a:r>
              <a:rPr sz="1600" b="0">
                <a:solidFill>
                  <a:srgbClr val="1B2631"/>
                </a:solidFill>
                <a:latin typeface="Rubik"/>
                <a:cs typeface="Rubik"/>
              </a:rPr>
              <a:t>קלף עם פרשות «שמע» שקובעים על פתח הבית</a:t>
            </a:r>
          </a:p>
        </p:txBody>
      </p:sp>
      <p:sp>
        <p:nvSpPr>
          <p:cNvPr id="17" name="Rectangle 16"/>
          <p:cNvSpPr/>
          <p:nvPr/>
        </p:nvSpPr>
        <p:spPr>
          <a:xfrm>
            <a:off x="0" y="6534000"/>
            <a:ext cx="12192119" cy="32400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360000" y="6541200"/>
            <a:ext cx="11472119" cy="288000"/>
          </a:xfrm>
          <a:prstGeom prst="rect">
            <a:avLst/>
          </a:prstGeom>
          <a:noFill/>
        </p:spPr>
        <p:txBody>
          <a:bodyPr wrap="square" anchor="t">
            <a:spAutoFit/>
          </a:bodyPr>
          <a:lstStyle/>
          <a:p>
            <a:pPr algn="r" rtl="1">
              <a:spcAft>
                <a:spcPts val="600"/>
              </a:spcAft>
            </a:pPr>
            <a:r>
              <a:rPr sz="1300" b="0">
                <a:solidFill>
                  <a:srgbClr val="E2C47A"/>
                </a:solidFill>
                <a:latin typeface="Rubik"/>
                <a:cs typeface="Rubik"/>
              </a:rPr>
              <a:t>הלכה · כיתה ג' · חודש אלול</a:t>
            </a:r>
          </a:p>
        </p:txBody>
      </p:sp>
      <p:sp>
        <p:nvSpPr>
          <p:cNvPr id="19" name="TextBox 18"/>
          <p:cNvSpPr txBox="1"/>
          <p:nvPr/>
        </p:nvSpPr>
        <p:spPr>
          <a:xfrm>
            <a:off x="216000" y="6541200"/>
            <a:ext cx="1080000" cy="288000"/>
          </a:xfrm>
          <a:prstGeom prst="rect">
            <a:avLst/>
          </a:prstGeom>
          <a:noFill/>
        </p:spPr>
        <p:txBody>
          <a:bodyPr wrap="square" anchor="t">
            <a:spAutoFit/>
          </a:bodyPr>
          <a:lstStyle/>
          <a:p>
            <a:pPr algn="l" rtl="1">
              <a:spcAft>
                <a:spcPts val="600"/>
              </a:spcAft>
            </a:pPr>
            <a:r>
              <a:rPr sz="1300" b="0">
                <a:solidFill>
                  <a:srgbClr val="FFFFFF"/>
                </a:solidFill>
                <a:latin typeface="Rubik"/>
                <a:cs typeface="Rubik"/>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119" cy="6858000"/>
          </a:xfrm>
          <a:prstGeom prst="rect">
            <a:avLst/>
          </a:prstGeom>
          <a:solidFill>
            <a:srgbClr val="FBF6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0000" y="288000"/>
            <a:ext cx="11112119" cy="720000"/>
          </a:xfrm>
          <a:prstGeom prst="rect">
            <a:avLst/>
          </a:prstGeom>
          <a:noFill/>
        </p:spPr>
        <p:txBody>
          <a:bodyPr wrap="square" anchor="t">
            <a:spAutoFit/>
          </a:bodyPr>
          <a:lstStyle/>
          <a:p>
            <a:pPr algn="ctr" rtl="1">
              <a:spcAft>
                <a:spcPts val="600"/>
              </a:spcAft>
            </a:pPr>
            <a:r>
              <a:rPr sz="3800" b="0">
                <a:solidFill>
                  <a:srgbClr val="1F3A5F"/>
                </a:solidFill>
                <a:latin typeface="Suez One"/>
                <a:cs typeface="Suez One"/>
              </a:rPr>
              <a:t>שְׁלוֹשָׁה דְּבָרִים שֶׁמִּזְדָּרְזִים בָּהֶם בֶּאֱלוּל</a:t>
            </a:r>
          </a:p>
        </p:txBody>
      </p:sp>
      <p:sp>
        <p:nvSpPr>
          <p:cNvPr id="4" name="Rounded Rectangle 3"/>
          <p:cNvSpPr/>
          <p:nvPr/>
        </p:nvSpPr>
        <p:spPr>
          <a:xfrm>
            <a:off x="8088120" y="1224000"/>
            <a:ext cx="3456000" cy="4968000"/>
          </a:xfrm>
          <a:prstGeom prst="roundRect">
            <a:avLst/>
          </a:prstGeom>
          <a:solidFill>
            <a:srgbClr val="FFFFFF"/>
          </a:solidFill>
          <a:ln w="25400">
            <a:solidFill>
              <a:srgbClr val="C039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deck_h_sorry_87x72.jpg"/>
          <p:cNvPicPr>
            <a:picLocks noChangeAspect="1"/>
          </p:cNvPicPr>
          <p:nvPr/>
        </p:nvPicPr>
        <p:blipFill>
          <a:blip r:embed="rId2"/>
          <a:stretch>
            <a:fillRect/>
          </a:stretch>
        </p:blipFill>
        <p:spPr>
          <a:xfrm>
            <a:off x="8232119" y="1368000"/>
            <a:ext cx="3167999" cy="2592000"/>
          </a:xfrm>
          <a:prstGeom prst="rect">
            <a:avLst/>
          </a:prstGeom>
        </p:spPr>
      </p:pic>
      <p:sp>
        <p:nvSpPr>
          <p:cNvPr id="6" name="Rectangle 5"/>
          <p:cNvSpPr/>
          <p:nvPr/>
        </p:nvSpPr>
        <p:spPr>
          <a:xfrm>
            <a:off x="8232119" y="3960000"/>
            <a:ext cx="3167999" cy="612000"/>
          </a:xfrm>
          <a:prstGeom prst="rect">
            <a:avLst/>
          </a:prstGeom>
          <a:solidFill>
            <a:srgbClr val="C03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32119" y="3978000"/>
            <a:ext cx="3167999" cy="576000"/>
          </a:xfrm>
          <a:prstGeom prst="rect">
            <a:avLst/>
          </a:prstGeom>
          <a:noFill/>
        </p:spPr>
        <p:txBody>
          <a:bodyPr wrap="square" anchor="ctr">
            <a:spAutoFit/>
          </a:bodyPr>
          <a:lstStyle/>
          <a:p>
            <a:pPr algn="ctr" rtl="1">
              <a:spcAft>
                <a:spcPts val="600"/>
              </a:spcAft>
            </a:pPr>
            <a:r>
              <a:rPr sz="3000" b="0">
                <a:solidFill>
                  <a:srgbClr val="FFFFFF"/>
                </a:solidFill>
                <a:latin typeface="Suez One"/>
                <a:cs typeface="Suez One"/>
              </a:rPr>
              <a:t>תְּשׁוּבָה</a:t>
            </a:r>
          </a:p>
        </p:txBody>
      </p:sp>
      <p:sp>
        <p:nvSpPr>
          <p:cNvPr id="8" name="TextBox 7"/>
          <p:cNvSpPr txBox="1"/>
          <p:nvPr/>
        </p:nvSpPr>
        <p:spPr>
          <a:xfrm>
            <a:off x="8304120" y="4716000"/>
            <a:ext cx="3024000" cy="1296000"/>
          </a:xfrm>
          <a:prstGeom prst="rect">
            <a:avLst/>
          </a:prstGeom>
          <a:noFill/>
        </p:spPr>
        <p:txBody>
          <a:bodyPr wrap="square" anchor="t">
            <a:spAutoFit/>
          </a:bodyPr>
          <a:lstStyle/>
          <a:p>
            <a:pPr algn="ctr" rtl="1">
              <a:spcAft>
                <a:spcPts val="600"/>
              </a:spcAft>
            </a:pPr>
            <a:r>
              <a:rPr sz="2100" b="0">
                <a:solidFill>
                  <a:srgbClr val="1B2631"/>
                </a:solidFill>
                <a:latin typeface="Rubik"/>
                <a:cs typeface="Rubik"/>
              </a:rPr>
              <a:t>מבקשים סליחה ומשלימים</a:t>
            </a:r>
          </a:p>
        </p:txBody>
      </p:sp>
      <p:sp>
        <p:nvSpPr>
          <p:cNvPr id="9" name="Rounded Rectangle 8"/>
          <p:cNvSpPr/>
          <p:nvPr/>
        </p:nvSpPr>
        <p:spPr>
          <a:xfrm>
            <a:off x="4344120" y="1224000"/>
            <a:ext cx="3456000" cy="4968000"/>
          </a:xfrm>
          <a:prstGeom prst="roundRect">
            <a:avLst/>
          </a:prstGeom>
          <a:solidFill>
            <a:srgbClr val="FFFFFF"/>
          </a:solidFill>
          <a:ln w="25400">
            <a:solidFill>
              <a:srgbClr val="2E8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deck_h_tehilim_87x72.jpg"/>
          <p:cNvPicPr>
            <a:picLocks noChangeAspect="1"/>
          </p:cNvPicPr>
          <p:nvPr/>
        </p:nvPicPr>
        <p:blipFill>
          <a:blip r:embed="rId3"/>
          <a:stretch>
            <a:fillRect/>
          </a:stretch>
        </p:blipFill>
        <p:spPr>
          <a:xfrm>
            <a:off x="4488120" y="1368000"/>
            <a:ext cx="3167999" cy="2592000"/>
          </a:xfrm>
          <a:prstGeom prst="rect">
            <a:avLst/>
          </a:prstGeom>
        </p:spPr>
      </p:pic>
      <p:sp>
        <p:nvSpPr>
          <p:cNvPr id="11" name="Rectangle 10"/>
          <p:cNvSpPr/>
          <p:nvPr/>
        </p:nvSpPr>
        <p:spPr>
          <a:xfrm>
            <a:off x="4488120" y="3960000"/>
            <a:ext cx="3167999" cy="612000"/>
          </a:xfrm>
          <a:prstGeom prst="rect">
            <a:avLst/>
          </a:prstGeom>
          <a:solidFill>
            <a:srgbClr val="2E86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488120" y="3978000"/>
            <a:ext cx="3167999" cy="576000"/>
          </a:xfrm>
          <a:prstGeom prst="rect">
            <a:avLst/>
          </a:prstGeom>
          <a:noFill/>
        </p:spPr>
        <p:txBody>
          <a:bodyPr wrap="square" anchor="ctr">
            <a:spAutoFit/>
          </a:bodyPr>
          <a:lstStyle/>
          <a:p>
            <a:pPr algn="ctr" rtl="1">
              <a:spcAft>
                <a:spcPts val="600"/>
              </a:spcAft>
            </a:pPr>
            <a:r>
              <a:rPr sz="3000" b="0">
                <a:solidFill>
                  <a:srgbClr val="FFFFFF"/>
                </a:solidFill>
                <a:latin typeface="Suez One"/>
                <a:cs typeface="Suez One"/>
              </a:rPr>
              <a:t>תְּפִלָּה</a:t>
            </a:r>
          </a:p>
        </p:txBody>
      </p:sp>
      <p:sp>
        <p:nvSpPr>
          <p:cNvPr id="13" name="TextBox 12"/>
          <p:cNvSpPr txBox="1"/>
          <p:nvPr/>
        </p:nvSpPr>
        <p:spPr>
          <a:xfrm>
            <a:off x="4560120" y="4716000"/>
            <a:ext cx="3024000" cy="1296000"/>
          </a:xfrm>
          <a:prstGeom prst="rect">
            <a:avLst/>
          </a:prstGeom>
          <a:noFill/>
        </p:spPr>
        <p:txBody>
          <a:bodyPr wrap="square" anchor="t">
            <a:spAutoFit/>
          </a:bodyPr>
          <a:lstStyle/>
          <a:p>
            <a:pPr algn="ctr" rtl="1">
              <a:spcAft>
                <a:spcPts val="600"/>
              </a:spcAft>
            </a:pPr>
            <a:r>
              <a:rPr sz="2100" b="0">
                <a:solidFill>
                  <a:srgbClr val="1B2631"/>
                </a:solidFill>
                <a:latin typeface="Rubik"/>
                <a:cs typeface="Rubik"/>
              </a:rPr>
              <a:t>מתפללים בכוונה, אומרים תהילים</a:t>
            </a:r>
          </a:p>
        </p:txBody>
      </p:sp>
      <p:sp>
        <p:nvSpPr>
          <p:cNvPr id="14" name="Rounded Rectangle 13"/>
          <p:cNvSpPr/>
          <p:nvPr/>
        </p:nvSpPr>
        <p:spPr>
          <a:xfrm>
            <a:off x="600120" y="1224000"/>
            <a:ext cx="3456000" cy="4968000"/>
          </a:xfrm>
          <a:prstGeom prst="roundRect">
            <a:avLst/>
          </a:prstGeom>
          <a:solidFill>
            <a:srgbClr val="FFFFFF"/>
          </a:solidFill>
          <a:ln w="25400">
            <a:solidFill>
              <a:srgbClr val="16A08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deck_h_tzedakah_87x72.jpg"/>
          <p:cNvPicPr>
            <a:picLocks noChangeAspect="1"/>
          </p:cNvPicPr>
          <p:nvPr/>
        </p:nvPicPr>
        <p:blipFill>
          <a:blip r:embed="rId4"/>
          <a:stretch>
            <a:fillRect/>
          </a:stretch>
        </p:blipFill>
        <p:spPr>
          <a:xfrm>
            <a:off x="744120" y="1368000"/>
            <a:ext cx="3167999" cy="2592000"/>
          </a:xfrm>
          <a:prstGeom prst="rect">
            <a:avLst/>
          </a:prstGeom>
        </p:spPr>
      </p:pic>
      <p:sp>
        <p:nvSpPr>
          <p:cNvPr id="16" name="Rectangle 15"/>
          <p:cNvSpPr/>
          <p:nvPr/>
        </p:nvSpPr>
        <p:spPr>
          <a:xfrm>
            <a:off x="744120" y="3960000"/>
            <a:ext cx="3167999" cy="612000"/>
          </a:xfrm>
          <a:prstGeom prst="rect">
            <a:avLst/>
          </a:prstGeom>
          <a:solidFill>
            <a:srgbClr val="16A08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44120" y="3978000"/>
            <a:ext cx="3167999" cy="576000"/>
          </a:xfrm>
          <a:prstGeom prst="rect">
            <a:avLst/>
          </a:prstGeom>
          <a:noFill/>
        </p:spPr>
        <p:txBody>
          <a:bodyPr wrap="square" anchor="ctr">
            <a:spAutoFit/>
          </a:bodyPr>
          <a:lstStyle/>
          <a:p>
            <a:pPr algn="ctr" rtl="1">
              <a:spcAft>
                <a:spcPts val="600"/>
              </a:spcAft>
            </a:pPr>
            <a:r>
              <a:rPr sz="3000" b="0">
                <a:solidFill>
                  <a:srgbClr val="FFFFFF"/>
                </a:solidFill>
                <a:latin typeface="Suez One"/>
                <a:cs typeface="Suez One"/>
              </a:rPr>
              <a:t>צְדָקָה</a:t>
            </a:r>
          </a:p>
        </p:txBody>
      </p:sp>
      <p:sp>
        <p:nvSpPr>
          <p:cNvPr id="18" name="TextBox 17"/>
          <p:cNvSpPr txBox="1"/>
          <p:nvPr/>
        </p:nvSpPr>
        <p:spPr>
          <a:xfrm>
            <a:off x="816120" y="4716000"/>
            <a:ext cx="3024000" cy="1296000"/>
          </a:xfrm>
          <a:prstGeom prst="rect">
            <a:avLst/>
          </a:prstGeom>
          <a:noFill/>
        </p:spPr>
        <p:txBody>
          <a:bodyPr wrap="square" anchor="t">
            <a:spAutoFit/>
          </a:bodyPr>
          <a:lstStyle/>
          <a:p>
            <a:pPr algn="ctr" rtl="1">
              <a:spcAft>
                <a:spcPts val="600"/>
              </a:spcAft>
            </a:pPr>
            <a:r>
              <a:rPr sz="2100" b="0">
                <a:solidFill>
                  <a:srgbClr val="1B2631"/>
                </a:solidFill>
                <a:latin typeface="Rubik"/>
                <a:cs typeface="Rubik"/>
              </a:rPr>
              <a:t>נותנים ועוזרים למי שצריך</a:t>
            </a:r>
          </a:p>
        </p:txBody>
      </p:sp>
      <p:sp>
        <p:nvSpPr>
          <p:cNvPr id="19" name="Rectangle 18"/>
          <p:cNvSpPr/>
          <p:nvPr/>
        </p:nvSpPr>
        <p:spPr>
          <a:xfrm>
            <a:off x="0" y="6534000"/>
            <a:ext cx="12192119" cy="32400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360000" y="6541200"/>
            <a:ext cx="11472119" cy="288000"/>
          </a:xfrm>
          <a:prstGeom prst="rect">
            <a:avLst/>
          </a:prstGeom>
          <a:noFill/>
        </p:spPr>
        <p:txBody>
          <a:bodyPr wrap="square" anchor="t">
            <a:spAutoFit/>
          </a:bodyPr>
          <a:lstStyle/>
          <a:p>
            <a:pPr algn="r" rtl="1">
              <a:spcAft>
                <a:spcPts val="600"/>
              </a:spcAft>
            </a:pPr>
            <a:r>
              <a:rPr sz="1300" b="0">
                <a:solidFill>
                  <a:srgbClr val="E2C47A"/>
                </a:solidFill>
                <a:latin typeface="Rubik"/>
                <a:cs typeface="Rubik"/>
              </a:rPr>
              <a:t>הלכה · כיתה ג' · חודש אלול</a:t>
            </a:r>
          </a:p>
        </p:txBody>
      </p:sp>
      <p:sp>
        <p:nvSpPr>
          <p:cNvPr id="21" name="TextBox 20"/>
          <p:cNvSpPr txBox="1"/>
          <p:nvPr/>
        </p:nvSpPr>
        <p:spPr>
          <a:xfrm>
            <a:off x="216000" y="6541200"/>
            <a:ext cx="1080000" cy="288000"/>
          </a:xfrm>
          <a:prstGeom prst="rect">
            <a:avLst/>
          </a:prstGeom>
          <a:noFill/>
        </p:spPr>
        <p:txBody>
          <a:bodyPr wrap="square" anchor="t">
            <a:spAutoFit/>
          </a:bodyPr>
          <a:lstStyle/>
          <a:p>
            <a:pPr algn="l" rtl="1">
              <a:spcAft>
                <a:spcPts val="600"/>
              </a:spcAft>
            </a:pPr>
            <a:r>
              <a:rPr sz="1300" b="0">
                <a:solidFill>
                  <a:srgbClr val="FFFFFF"/>
                </a:solidFill>
                <a:latin typeface="Rubik"/>
                <a:cs typeface="Rubik"/>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119" cy="6858000"/>
          </a:xfrm>
          <a:prstGeom prst="rect">
            <a:avLst/>
          </a:prstGeom>
          <a:solidFill>
            <a:srgbClr val="FFF8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2119" cy="936000"/>
          </a:xfrm>
          <a:prstGeom prst="rect">
            <a:avLst/>
          </a:prstGeom>
          <a:solidFill>
            <a:srgbClr val="B8902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32000" y="180000"/>
            <a:ext cx="11328120" cy="648000"/>
          </a:xfrm>
          <a:prstGeom prst="rect">
            <a:avLst/>
          </a:prstGeom>
          <a:noFill/>
        </p:spPr>
        <p:txBody>
          <a:bodyPr wrap="square" anchor="t">
            <a:spAutoFit/>
          </a:bodyPr>
          <a:lstStyle/>
          <a:p>
            <a:pPr algn="r" rtl="1">
              <a:spcAft>
                <a:spcPts val="600"/>
              </a:spcAft>
            </a:pPr>
            <a:r>
              <a:rPr sz="3200" b="0">
                <a:solidFill>
                  <a:srgbClr val="FFFFFF"/>
                </a:solidFill>
                <a:latin typeface="Suez One"/>
                <a:cs typeface="Suez One"/>
              </a:rPr>
              <a:t>בּוֹדְקִים אֶת עַצְמֵנוּ</a:t>
            </a:r>
          </a:p>
        </p:txBody>
      </p:sp>
      <p:sp>
        <p:nvSpPr>
          <p:cNvPr id="5" name="TextBox 4"/>
          <p:cNvSpPr txBox="1"/>
          <p:nvPr/>
        </p:nvSpPr>
        <p:spPr>
          <a:xfrm>
            <a:off x="540000" y="1188000"/>
            <a:ext cx="11112119" cy="432000"/>
          </a:xfrm>
          <a:prstGeom prst="rect">
            <a:avLst/>
          </a:prstGeom>
          <a:noFill/>
        </p:spPr>
        <p:txBody>
          <a:bodyPr wrap="square" anchor="t">
            <a:spAutoFit/>
          </a:bodyPr>
          <a:lstStyle/>
          <a:p>
            <a:pPr algn="r" rtl="1">
              <a:spcAft>
                <a:spcPts val="600"/>
              </a:spcAft>
            </a:pPr>
            <a:r>
              <a:rPr sz="2400" b="1">
                <a:solidFill>
                  <a:srgbClr val="1F3A5F"/>
                </a:solidFill>
                <a:latin typeface="Rubik"/>
                <a:cs typeface="Rubik"/>
              </a:rPr>
              <a:t>1. למה ימי אלול נקראים «ימי רצון»?</a:t>
            </a:r>
          </a:p>
        </p:txBody>
      </p:sp>
      <p:sp>
        <p:nvSpPr>
          <p:cNvPr id="6" name="Rounded Rectangle 5"/>
          <p:cNvSpPr/>
          <p:nvPr/>
        </p:nvSpPr>
        <p:spPr>
          <a:xfrm>
            <a:off x="8068079" y="1691999"/>
            <a:ext cx="3584039" cy="503999"/>
          </a:xfrm>
          <a:prstGeom prst="roundRect">
            <a:avLst/>
          </a:prstGeom>
          <a:solidFill>
            <a:srgbClr val="FFFFFF"/>
          </a:solidFill>
          <a:ln w="25400">
            <a:solidFill>
              <a:srgbClr val="B8902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140079" y="1709999"/>
            <a:ext cx="3440039" cy="468000"/>
          </a:xfrm>
          <a:prstGeom prst="rect">
            <a:avLst/>
          </a:prstGeom>
          <a:noFill/>
        </p:spPr>
        <p:txBody>
          <a:bodyPr wrap="square" anchor="ctr">
            <a:spAutoFit/>
          </a:bodyPr>
          <a:lstStyle/>
          <a:p>
            <a:pPr algn="ctr" rtl="1">
              <a:spcAft>
                <a:spcPts val="600"/>
              </a:spcAft>
            </a:pPr>
            <a:r>
              <a:rPr sz="1800" b="0">
                <a:solidFill>
                  <a:srgbClr val="1B2631"/>
                </a:solidFill>
                <a:latin typeface="Rubik"/>
                <a:cs typeface="Rubik"/>
              </a:rPr>
              <a:t>כי משה עלה אז לקבל את הלוחות השניים</a:t>
            </a:r>
          </a:p>
        </p:txBody>
      </p:sp>
      <p:sp>
        <p:nvSpPr>
          <p:cNvPr id="8" name="Rounded Rectangle 7"/>
          <p:cNvSpPr/>
          <p:nvPr/>
        </p:nvSpPr>
        <p:spPr>
          <a:xfrm>
            <a:off x="4304040" y="1691999"/>
            <a:ext cx="3584039" cy="503999"/>
          </a:xfrm>
          <a:prstGeom prst="roundRect">
            <a:avLst/>
          </a:prstGeom>
          <a:solidFill>
            <a:srgbClr val="FFFFFF"/>
          </a:solidFill>
          <a:ln w="25400">
            <a:solidFill>
              <a:srgbClr val="B8902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376039" y="1709999"/>
            <a:ext cx="3440039" cy="468000"/>
          </a:xfrm>
          <a:prstGeom prst="rect">
            <a:avLst/>
          </a:prstGeom>
          <a:noFill/>
        </p:spPr>
        <p:txBody>
          <a:bodyPr wrap="square" anchor="ctr">
            <a:spAutoFit/>
          </a:bodyPr>
          <a:lstStyle/>
          <a:p>
            <a:pPr algn="ctr" rtl="1">
              <a:spcAft>
                <a:spcPts val="600"/>
              </a:spcAft>
            </a:pPr>
            <a:r>
              <a:rPr sz="1800" b="0">
                <a:solidFill>
                  <a:srgbClr val="1B2631"/>
                </a:solidFill>
                <a:latin typeface="Rubik"/>
                <a:cs typeface="Rubik"/>
              </a:rPr>
              <a:t>כי יש בהם חופש גדול</a:t>
            </a:r>
          </a:p>
        </p:txBody>
      </p:sp>
      <p:sp>
        <p:nvSpPr>
          <p:cNvPr id="10" name="Rounded Rectangle 9"/>
          <p:cNvSpPr/>
          <p:nvPr/>
        </p:nvSpPr>
        <p:spPr>
          <a:xfrm>
            <a:off x="540000" y="1691999"/>
            <a:ext cx="3584039" cy="503999"/>
          </a:xfrm>
          <a:prstGeom prst="roundRect">
            <a:avLst/>
          </a:prstGeom>
          <a:solidFill>
            <a:srgbClr val="FFFFFF"/>
          </a:solidFill>
          <a:ln w="25400">
            <a:solidFill>
              <a:srgbClr val="B8902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12000" y="1709999"/>
            <a:ext cx="3440039" cy="468000"/>
          </a:xfrm>
          <a:prstGeom prst="rect">
            <a:avLst/>
          </a:prstGeom>
          <a:noFill/>
        </p:spPr>
        <p:txBody>
          <a:bodyPr wrap="square" anchor="ctr">
            <a:spAutoFit/>
          </a:bodyPr>
          <a:lstStyle/>
          <a:p>
            <a:pPr algn="ctr" rtl="1">
              <a:spcAft>
                <a:spcPts val="600"/>
              </a:spcAft>
            </a:pPr>
            <a:r>
              <a:rPr sz="1800" b="0">
                <a:solidFill>
                  <a:srgbClr val="1B2631"/>
                </a:solidFill>
                <a:latin typeface="Rubik"/>
                <a:cs typeface="Rubik"/>
              </a:rPr>
              <a:t>כי הם חמים</a:t>
            </a:r>
          </a:p>
        </p:txBody>
      </p:sp>
      <p:sp>
        <p:nvSpPr>
          <p:cNvPr id="12" name="TextBox 11"/>
          <p:cNvSpPr txBox="1"/>
          <p:nvPr/>
        </p:nvSpPr>
        <p:spPr>
          <a:xfrm>
            <a:off x="540000" y="2519999"/>
            <a:ext cx="11112119" cy="432000"/>
          </a:xfrm>
          <a:prstGeom prst="rect">
            <a:avLst/>
          </a:prstGeom>
          <a:noFill/>
        </p:spPr>
        <p:txBody>
          <a:bodyPr wrap="square" anchor="t">
            <a:spAutoFit/>
          </a:bodyPr>
          <a:lstStyle/>
          <a:p>
            <a:pPr algn="r" rtl="1">
              <a:spcAft>
                <a:spcPts val="600"/>
              </a:spcAft>
            </a:pPr>
            <a:r>
              <a:rPr sz="2400" b="1">
                <a:solidFill>
                  <a:srgbClr val="1F3A5F"/>
                </a:solidFill>
                <a:latin typeface="Rubik"/>
                <a:cs typeface="Rubik"/>
              </a:rPr>
              <a:t>2. איזה מזמור אומרים בכל יום באלול?</a:t>
            </a:r>
          </a:p>
        </p:txBody>
      </p:sp>
      <p:sp>
        <p:nvSpPr>
          <p:cNvPr id="13" name="Rounded Rectangle 12"/>
          <p:cNvSpPr/>
          <p:nvPr/>
        </p:nvSpPr>
        <p:spPr>
          <a:xfrm>
            <a:off x="8068079" y="3023999"/>
            <a:ext cx="3584039" cy="503999"/>
          </a:xfrm>
          <a:prstGeom prst="roundRect">
            <a:avLst/>
          </a:prstGeom>
          <a:solidFill>
            <a:srgbClr val="FFFFFF"/>
          </a:solidFill>
          <a:ln w="25400">
            <a:solidFill>
              <a:srgbClr val="B8902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140079" y="3041999"/>
            <a:ext cx="3440039" cy="468000"/>
          </a:xfrm>
          <a:prstGeom prst="rect">
            <a:avLst/>
          </a:prstGeom>
          <a:noFill/>
        </p:spPr>
        <p:txBody>
          <a:bodyPr wrap="square" anchor="ctr">
            <a:spAutoFit/>
          </a:bodyPr>
          <a:lstStyle/>
          <a:p>
            <a:pPr algn="ctr" rtl="1">
              <a:spcAft>
                <a:spcPts val="600"/>
              </a:spcAft>
            </a:pPr>
            <a:r>
              <a:rPr sz="1800" b="0">
                <a:solidFill>
                  <a:srgbClr val="1B2631"/>
                </a:solidFill>
                <a:latin typeface="Rubik"/>
                <a:cs typeface="Rubik"/>
              </a:rPr>
              <a:t>«שיר המעלות»</a:t>
            </a:r>
          </a:p>
        </p:txBody>
      </p:sp>
      <p:sp>
        <p:nvSpPr>
          <p:cNvPr id="15" name="Rounded Rectangle 14"/>
          <p:cNvSpPr/>
          <p:nvPr/>
        </p:nvSpPr>
        <p:spPr>
          <a:xfrm>
            <a:off x="4304040" y="3023999"/>
            <a:ext cx="3584039" cy="503999"/>
          </a:xfrm>
          <a:prstGeom prst="roundRect">
            <a:avLst/>
          </a:prstGeom>
          <a:solidFill>
            <a:srgbClr val="FFFFFF"/>
          </a:solidFill>
          <a:ln w="25400">
            <a:solidFill>
              <a:srgbClr val="B8902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376039" y="3041999"/>
            <a:ext cx="3440039" cy="468000"/>
          </a:xfrm>
          <a:prstGeom prst="rect">
            <a:avLst/>
          </a:prstGeom>
          <a:noFill/>
        </p:spPr>
        <p:txBody>
          <a:bodyPr wrap="square" anchor="ctr">
            <a:spAutoFit/>
          </a:bodyPr>
          <a:lstStyle/>
          <a:p>
            <a:pPr algn="ctr" rtl="1">
              <a:spcAft>
                <a:spcPts val="600"/>
              </a:spcAft>
            </a:pPr>
            <a:r>
              <a:rPr sz="1800" b="0">
                <a:solidFill>
                  <a:srgbClr val="1B2631"/>
                </a:solidFill>
                <a:latin typeface="Rubik"/>
                <a:cs typeface="Rubik"/>
              </a:rPr>
              <a:t>«לדוד ה' אורי»</a:t>
            </a:r>
          </a:p>
        </p:txBody>
      </p:sp>
      <p:sp>
        <p:nvSpPr>
          <p:cNvPr id="17" name="Rounded Rectangle 16"/>
          <p:cNvSpPr/>
          <p:nvPr/>
        </p:nvSpPr>
        <p:spPr>
          <a:xfrm>
            <a:off x="540000" y="3023999"/>
            <a:ext cx="3584039" cy="503999"/>
          </a:xfrm>
          <a:prstGeom prst="roundRect">
            <a:avLst/>
          </a:prstGeom>
          <a:solidFill>
            <a:srgbClr val="FFFFFF"/>
          </a:solidFill>
          <a:ln w="25400">
            <a:solidFill>
              <a:srgbClr val="B8902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12000" y="3041999"/>
            <a:ext cx="3440039" cy="468000"/>
          </a:xfrm>
          <a:prstGeom prst="rect">
            <a:avLst/>
          </a:prstGeom>
          <a:noFill/>
        </p:spPr>
        <p:txBody>
          <a:bodyPr wrap="square" anchor="ctr">
            <a:spAutoFit/>
          </a:bodyPr>
          <a:lstStyle/>
          <a:p>
            <a:pPr algn="ctr" rtl="1">
              <a:spcAft>
                <a:spcPts val="600"/>
              </a:spcAft>
            </a:pPr>
            <a:r>
              <a:rPr sz="1800" b="0">
                <a:solidFill>
                  <a:srgbClr val="1B2631"/>
                </a:solidFill>
                <a:latin typeface="Rubik"/>
                <a:cs typeface="Rubik"/>
              </a:rPr>
              <a:t>«אשרי»</a:t>
            </a:r>
          </a:p>
        </p:txBody>
      </p:sp>
      <p:sp>
        <p:nvSpPr>
          <p:cNvPr id="19" name="TextBox 18"/>
          <p:cNvSpPr txBox="1"/>
          <p:nvPr/>
        </p:nvSpPr>
        <p:spPr>
          <a:xfrm>
            <a:off x="540000" y="3851999"/>
            <a:ext cx="11112119" cy="432000"/>
          </a:xfrm>
          <a:prstGeom prst="rect">
            <a:avLst/>
          </a:prstGeom>
          <a:noFill/>
        </p:spPr>
        <p:txBody>
          <a:bodyPr wrap="square" anchor="t">
            <a:spAutoFit/>
          </a:bodyPr>
          <a:lstStyle/>
          <a:p>
            <a:pPr algn="r" rtl="1">
              <a:spcAft>
                <a:spcPts val="600"/>
              </a:spcAft>
            </a:pPr>
            <a:r>
              <a:rPr sz="2400" b="1">
                <a:solidFill>
                  <a:srgbClr val="1F3A5F"/>
                </a:solidFill>
                <a:latin typeface="Rubik"/>
                <a:cs typeface="Rubik"/>
              </a:rPr>
              <a:t>3. מתי מתחילים בני אשכנז לומר סליחות?</a:t>
            </a:r>
          </a:p>
        </p:txBody>
      </p:sp>
      <p:sp>
        <p:nvSpPr>
          <p:cNvPr id="20" name="Rounded Rectangle 19"/>
          <p:cNvSpPr/>
          <p:nvPr/>
        </p:nvSpPr>
        <p:spPr>
          <a:xfrm>
            <a:off x="8068079" y="4356000"/>
            <a:ext cx="3584039" cy="503999"/>
          </a:xfrm>
          <a:prstGeom prst="roundRect">
            <a:avLst/>
          </a:prstGeom>
          <a:solidFill>
            <a:srgbClr val="FFFFFF"/>
          </a:solidFill>
          <a:ln w="25400">
            <a:solidFill>
              <a:srgbClr val="B8902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140079" y="4374000"/>
            <a:ext cx="3440039" cy="468000"/>
          </a:xfrm>
          <a:prstGeom prst="rect">
            <a:avLst/>
          </a:prstGeom>
          <a:noFill/>
        </p:spPr>
        <p:txBody>
          <a:bodyPr wrap="square" anchor="ctr">
            <a:spAutoFit/>
          </a:bodyPr>
          <a:lstStyle/>
          <a:p>
            <a:pPr algn="ctr" rtl="1">
              <a:spcAft>
                <a:spcPts val="600"/>
              </a:spcAft>
            </a:pPr>
            <a:r>
              <a:rPr sz="1800" b="0">
                <a:solidFill>
                  <a:srgbClr val="1B2631"/>
                </a:solidFill>
                <a:latin typeface="Rubik"/>
                <a:cs typeface="Rubik"/>
              </a:rPr>
              <a:t>בראש חודש אלול</a:t>
            </a:r>
          </a:p>
        </p:txBody>
      </p:sp>
      <p:sp>
        <p:nvSpPr>
          <p:cNvPr id="22" name="Rounded Rectangle 21"/>
          <p:cNvSpPr/>
          <p:nvPr/>
        </p:nvSpPr>
        <p:spPr>
          <a:xfrm>
            <a:off x="4304040" y="4356000"/>
            <a:ext cx="3584039" cy="503999"/>
          </a:xfrm>
          <a:prstGeom prst="roundRect">
            <a:avLst/>
          </a:prstGeom>
          <a:solidFill>
            <a:srgbClr val="FFFFFF"/>
          </a:solidFill>
          <a:ln w="25400">
            <a:solidFill>
              <a:srgbClr val="B8902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376039" y="4374000"/>
            <a:ext cx="3440039" cy="468000"/>
          </a:xfrm>
          <a:prstGeom prst="rect">
            <a:avLst/>
          </a:prstGeom>
          <a:noFill/>
        </p:spPr>
        <p:txBody>
          <a:bodyPr wrap="square" anchor="ctr">
            <a:spAutoFit/>
          </a:bodyPr>
          <a:lstStyle/>
          <a:p>
            <a:pPr algn="ctr" rtl="1">
              <a:spcAft>
                <a:spcPts val="600"/>
              </a:spcAft>
            </a:pPr>
            <a:r>
              <a:rPr sz="1800" b="0">
                <a:solidFill>
                  <a:srgbClr val="1B2631"/>
                </a:solidFill>
                <a:latin typeface="Rubik"/>
                <a:cs typeface="Rubik"/>
              </a:rPr>
              <a:t>במוצאי שבת שלפני ראש השנה</a:t>
            </a:r>
          </a:p>
        </p:txBody>
      </p:sp>
      <p:sp>
        <p:nvSpPr>
          <p:cNvPr id="24" name="Rounded Rectangle 23"/>
          <p:cNvSpPr/>
          <p:nvPr/>
        </p:nvSpPr>
        <p:spPr>
          <a:xfrm>
            <a:off x="540000" y="4356000"/>
            <a:ext cx="3584039" cy="503999"/>
          </a:xfrm>
          <a:prstGeom prst="roundRect">
            <a:avLst/>
          </a:prstGeom>
          <a:solidFill>
            <a:srgbClr val="FFFFFF"/>
          </a:solidFill>
          <a:ln w="25400">
            <a:solidFill>
              <a:srgbClr val="B8902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12000" y="4374000"/>
            <a:ext cx="3440039" cy="468000"/>
          </a:xfrm>
          <a:prstGeom prst="rect">
            <a:avLst/>
          </a:prstGeom>
          <a:noFill/>
        </p:spPr>
        <p:txBody>
          <a:bodyPr wrap="square" anchor="ctr">
            <a:spAutoFit/>
          </a:bodyPr>
          <a:lstStyle/>
          <a:p>
            <a:pPr algn="ctr" rtl="1">
              <a:spcAft>
                <a:spcPts val="600"/>
              </a:spcAft>
            </a:pPr>
            <a:r>
              <a:rPr sz="1800" b="0">
                <a:solidFill>
                  <a:srgbClr val="1B2631"/>
                </a:solidFill>
                <a:latin typeface="Rubik"/>
                <a:cs typeface="Rubik"/>
              </a:rPr>
              <a:t>ביום כיפור</a:t>
            </a:r>
          </a:p>
        </p:txBody>
      </p:sp>
      <p:sp>
        <p:nvSpPr>
          <p:cNvPr id="26" name="Rectangle 25"/>
          <p:cNvSpPr/>
          <p:nvPr/>
        </p:nvSpPr>
        <p:spPr>
          <a:xfrm>
            <a:off x="0" y="6534000"/>
            <a:ext cx="12192119" cy="324000"/>
          </a:xfrm>
          <a:prstGeom prst="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360000" y="6541200"/>
            <a:ext cx="11472119" cy="288000"/>
          </a:xfrm>
          <a:prstGeom prst="rect">
            <a:avLst/>
          </a:prstGeom>
          <a:noFill/>
        </p:spPr>
        <p:txBody>
          <a:bodyPr wrap="square" anchor="t">
            <a:spAutoFit/>
          </a:bodyPr>
          <a:lstStyle/>
          <a:p>
            <a:pPr algn="r" rtl="1">
              <a:spcAft>
                <a:spcPts val="600"/>
              </a:spcAft>
            </a:pPr>
            <a:r>
              <a:rPr sz="1300" b="0">
                <a:solidFill>
                  <a:srgbClr val="E2C47A"/>
                </a:solidFill>
                <a:latin typeface="Rubik"/>
                <a:cs typeface="Rubik"/>
              </a:rPr>
              <a:t>הלכה · כיתה ג' · חודש אלול</a:t>
            </a:r>
          </a:p>
        </p:txBody>
      </p:sp>
      <p:sp>
        <p:nvSpPr>
          <p:cNvPr id="28" name="TextBox 27"/>
          <p:cNvSpPr txBox="1"/>
          <p:nvPr/>
        </p:nvSpPr>
        <p:spPr>
          <a:xfrm>
            <a:off x="216000" y="6541200"/>
            <a:ext cx="1080000" cy="288000"/>
          </a:xfrm>
          <a:prstGeom prst="rect">
            <a:avLst/>
          </a:prstGeom>
          <a:noFill/>
        </p:spPr>
        <p:txBody>
          <a:bodyPr wrap="square" anchor="t">
            <a:spAutoFit/>
          </a:bodyPr>
          <a:lstStyle/>
          <a:p>
            <a:pPr algn="l" rtl="1">
              <a:spcAft>
                <a:spcPts val="600"/>
              </a:spcAft>
            </a:pPr>
            <a:r>
              <a:rPr sz="1300" b="0">
                <a:solidFill>
                  <a:srgbClr val="FFFFFF"/>
                </a:solidFill>
                <a:latin typeface="Rubik"/>
                <a:cs typeface="Rubik"/>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deck_h_jerusalem_dawn_338x190.jpg"/>
          <p:cNvPicPr>
            <a:picLocks noChangeAspect="1"/>
          </p:cNvPicPr>
          <p:nvPr/>
        </p:nvPicPr>
        <p:blipFill>
          <a:blip r:embed="rId2"/>
          <a:stretch>
            <a:fillRect/>
          </a:stretch>
        </p:blipFill>
        <p:spPr>
          <a:xfrm>
            <a:off x="0" y="0"/>
            <a:ext cx="12192119" cy="6858000"/>
          </a:xfrm>
          <a:prstGeom prst="rect">
            <a:avLst/>
          </a:prstGeom>
        </p:spPr>
      </p:pic>
      <p:sp>
        <p:nvSpPr>
          <p:cNvPr id="3" name="Rounded Rectangle 2"/>
          <p:cNvSpPr/>
          <p:nvPr/>
        </p:nvSpPr>
        <p:spPr>
          <a:xfrm>
            <a:off x="1440000" y="1800000"/>
            <a:ext cx="9312119" cy="3060000"/>
          </a:xfrm>
          <a:prstGeom prst="roundRect">
            <a:avLst/>
          </a:prstGeom>
          <a:solidFill>
            <a:srgbClr val="1F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800000" y="2015999"/>
            <a:ext cx="8592119" cy="1080000"/>
          </a:xfrm>
          <a:prstGeom prst="rect">
            <a:avLst/>
          </a:prstGeom>
          <a:noFill/>
        </p:spPr>
        <p:txBody>
          <a:bodyPr wrap="square" anchor="t">
            <a:spAutoFit/>
          </a:bodyPr>
          <a:lstStyle/>
          <a:p>
            <a:pPr algn="ctr" rtl="1">
              <a:spcAft>
                <a:spcPts val="600"/>
              </a:spcAft>
            </a:pPr>
            <a:r>
              <a:rPr sz="5800" b="0">
                <a:solidFill>
                  <a:srgbClr val="FFFFFF"/>
                </a:solidFill>
                <a:latin typeface="Suez One"/>
                <a:cs typeface="Suez One"/>
              </a:rPr>
              <a:t>כְּתִיבָה וַחֲתִימָה טוֹבָה!</a:t>
            </a:r>
          </a:p>
        </p:txBody>
      </p:sp>
      <p:sp>
        <p:nvSpPr>
          <p:cNvPr id="5" name="TextBox 4"/>
          <p:cNvSpPr txBox="1"/>
          <p:nvPr/>
        </p:nvSpPr>
        <p:spPr>
          <a:xfrm>
            <a:off x="1800000" y="3348000"/>
            <a:ext cx="8592119" cy="1260000"/>
          </a:xfrm>
          <a:prstGeom prst="rect">
            <a:avLst/>
          </a:prstGeom>
          <a:noFill/>
        </p:spPr>
        <p:txBody>
          <a:bodyPr wrap="square" anchor="t">
            <a:spAutoFit/>
          </a:bodyPr>
          <a:lstStyle/>
          <a:p>
            <a:pPr algn="ctr" rtl="1">
              <a:spcAft>
                <a:spcPts val="600"/>
              </a:spcAft>
            </a:pPr>
            <a:r>
              <a:rPr sz="2400" b="0">
                <a:solidFill>
                  <a:srgbClr val="E2C47A"/>
                </a:solidFill>
                <a:latin typeface="Rubik"/>
                <a:cs typeface="Rubik"/>
              </a:rPr>
              <a:t>משימה לבית: בחרו החלטה טובה אחת לחודש אלול – בתשובה, בתפילה או בצדקה – וספרו עליה בכיתה.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חודש אלול</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