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notesMaster" Target="notesMasters/notesMaster1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סיכום הפרק נכתב על סמך הפסוקים. מומלץ שהמורה יעבור עליו לפני שימוש בכיתה.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סיכום הפרק נכתב על סמך הפסוקים. מומלץ שהמורה יעבור עליו לפני שימוש בכיתה.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סיכום הפרק נכתב על סמך הפסוקים. מומלץ שהמורה יעבור עליו לפני שימוש בכיתה.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סיכום הפרק נכתב על סמך הפסוקים. מומלץ שהמורה יעבור עליו לפני שימוש בכיתה.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over.jpg"/>
          <p:cNvPicPr>
            <a:picLocks noChangeAspect="1"/>
          </p:cNvPicPr>
          <p:nvPr/>
        </p:nvPicPr>
        <p:blipFill>
          <a:blip r:embed="rId2"/>
          <a:srcRect t="7319" b="17077"/>
          <a:stretch>
            <a:fillRect/>
          </a:stretch>
        </p:blipFill>
        <p:spPr>
          <a:xfrm>
            <a:off x="0" y="0"/>
            <a:ext cx="566928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35040" y="1463040"/>
            <a:ext cx="5669280" cy="1645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6600" b="1" lang="he-IL">
                <a:solidFill>
                  <a:srgbClr val="FFFFFF"/>
                </a:solidFill>
                <a:latin typeface="Arial"/>
                <a:cs typeface="Arial"/>
              </a:rPr>
              <a:t>מגילת 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0" y="3017520"/>
            <a:ext cx="5669280" cy="1645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2400" b="0" lang="he-IL">
                <a:solidFill>
                  <a:srgbClr val="F0D9A8"/>
                </a:solidFill>
                <a:latin typeface="Arial"/>
                <a:cs typeface="Arial"/>
              </a:rPr>
              <a:t>פסוקים, סיכום ושאלות בגרות</a:t>
            </a:r>
          </a:p>
          <a:p>
            <a:pPr rtl="1" algn="r">
              <a:spcAft>
                <a:spcPts val="800"/>
              </a:spcAft>
            </a:pPr>
            <a:r>
              <a:rPr sz="2400" b="0" lang="he-IL">
                <a:solidFill>
                  <a:srgbClr val="F0D9A8"/>
                </a:solidFill>
                <a:latin typeface="Arial"/>
                <a:cs typeface="Arial"/>
              </a:rPr>
              <a:t>תנ"ך בחינוך הממלכתי, כיתות י׳–י״ב (שאלון 1262)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35040" y="5943600"/>
            <a:ext cx="566928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DDDDDD"/>
                </a:solidFill>
                <a:latin typeface="Arial"/>
                <a:cs typeface="Arial"/>
              </a:rPr>
              <a:t>ציור (נחלת הכלל):</a:t>
            </a:r>
          </a:p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DDDDDD"/>
                </a:solidFill>
                <a:latin typeface="Arial"/>
                <a:cs typeface="Arial"/>
              </a:rPr>
              <a:t>Evelyn De Morgan, "Naomi and Ruth", 1887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מגילת רות: מבט על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0881360" cy="4754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1400"/>
              </a:spcAft>
            </a:pPr>
            <a:r>
              <a:rPr sz="2400" b="1" lang="he-IL">
                <a:solidFill>
                  <a:srgbClr val="8F5C00"/>
                </a:solidFill>
                <a:latin typeface="Arial"/>
                <a:cs typeface="Arial"/>
              </a:rPr>
              <a:t>4 פרקים, 85 פסוקים.</a:t>
            </a:r>
          </a:p>
          <a:p>
            <a:pPr rtl="1" algn="r">
              <a:spcAft>
                <a:spcPts val="1400"/>
              </a:spcAft>
            </a:pP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פרק א׳: נעמי וכלותיה. פרק ב׳: רות מלקטת בשדה בועז. פרק ג׳: רות בגורן. פרק ד׳: הגאולה, הנישואין והולדת עובד.</a:t>
            </a:r>
          </a:p>
          <a:p>
            <a:pPr rtl="1" algn="r">
              <a:spcAft>
                <a:spcPts val="1400"/>
              </a:spcAft>
            </a:pP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ברקע: "בימי שפוט השופטים" ורעב בארץ.</a:t>
            </a:r>
          </a:p>
          <a:p>
            <a:pPr rtl="1" algn="r">
              <a:spcAft>
                <a:spcPts val="1400"/>
              </a:spcAft>
            </a:pP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מילות מפתח: חסד, גאולה, שדה, ללקט, "בת", שייכות וזרות.</a:t>
            </a:r>
          </a:p>
          <a:p>
            <a:pPr rtl="1" algn="r">
              <a:spcAft>
                <a:spcPts val="1400"/>
              </a:spcAft>
            </a:pPr>
            <a:r>
              <a:rPr sz="2400" b="1" lang="he-IL">
                <a:solidFill>
                  <a:srgbClr val="8F5C00"/>
                </a:solidFill>
                <a:latin typeface="Arial"/>
                <a:cs typeface="Arial"/>
              </a:rPr>
              <a:t>בבגרות (שאלון 1262):</a:t>
            </a:r>
          </a:p>
          <a:p>
            <a:pPr rtl="1" algn="r">
              <a:spcAft>
                <a:spcPts val="1400"/>
              </a:spcAft>
            </a:pP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פרק שני בשאלון, נושאי הבחירה, שאלה 3 "על אהבה וחסד" (20 נקודות). הנבחן בוחר בין שאלה 3 לשאלה 4.</a:t>
            </a:r>
          </a:p>
          <a:p>
            <a:pPr rtl="1" algn="r">
              <a:spcAft>
                <a:spcPts val="1400"/>
              </a:spcAft>
            </a:pP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במצגת, לכל פרק: פסוקים, סיכום להעתקה למחברת ושאלות בגרות שהופיעו.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מקור לנתוני הבחינה: מסמך "מגילת רות בבחינות הבגרות בתנ"ך - שאלון 1262" (מועדי חורף תשפ"א עד קיץ תשפ"ו).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1.jpg"/>
          <p:cNvPicPr>
            <a:picLocks noChangeAspect="1"/>
          </p:cNvPicPr>
          <p:nvPr/>
        </p:nvPicPr>
        <p:blipFill>
          <a:blip r:embed="rId2"/>
          <a:srcRect l="15638" r="15638"/>
          <a:stretch>
            <a:fillRect/>
          </a:stretch>
        </p:blipFill>
        <p:spPr>
          <a:xfrm>
            <a:off x="0" y="0"/>
            <a:ext cx="64008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66560" y="2011680"/>
            <a:ext cx="49377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2800" b="1" lang="he-IL">
                <a:solidFill>
                  <a:srgbClr val="F0D9A8"/>
                </a:solidFill>
                <a:latin typeface="Arial"/>
                <a:cs typeface="Arial"/>
              </a:rPr>
              <a:t>פרק א׳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66560" y="2743200"/>
            <a:ext cx="4937760" cy="2286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4800" b="1" lang="he-IL">
                <a:solidFill>
                  <a:srgbClr val="FFFFFF"/>
                </a:solidFill>
                <a:latin typeface="Arial"/>
                <a:cs typeface="Arial"/>
              </a:rPr>
              <a:t>נעמי וכלותיה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0" y="5760720"/>
            <a:ext cx="493776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200"/>
              </a:spcAft>
            </a:pPr>
            <a:r>
              <a:rPr sz="1200" b="0" lang="he-IL">
                <a:solidFill>
                  <a:srgbClr val="DDDDDD"/>
                </a:solidFill>
                <a:latin typeface="Arial"/>
                <a:cs typeface="Arial"/>
              </a:rPr>
              <a:t>ציור (נחלת הכלל):</a:t>
            </a:r>
          </a:p>
          <a:p>
            <a:pPr rtl="1" algn="r">
              <a:spcAft>
                <a:spcPts val="200"/>
              </a:spcAft>
            </a:pPr>
            <a:r>
              <a:rPr sz="1200" b="0" lang="he-IL">
                <a:solidFill>
                  <a:srgbClr val="DDDDDD"/>
                </a:solidFill>
                <a:latin typeface="Arial"/>
                <a:cs typeface="Arial"/>
              </a:rPr>
              <a:t>Blake, "Naomi entreating Ruth and Orpah", 1795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רות א׳, פסוקים א׳–ה׳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א׳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וַיְהִי בִּימֵי שְׁפֹט הַשֹּׁפְטִים וַיְהִי רָעָב בָּאָרֶץ וַיֵּלֶךְ אִישׁ מִבֵּית לֶחֶם יְהוּדָה לָגוּר בִּשְׂדֵי מוֹאָב הוּא וְאִשְׁתּוֹ וּשְׁנֵי בָנָֽיו׃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ב׳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וְשֵׁם הָאִישׁ אֱֽלִימֶלֶךְ וְשֵׁם אִשְׁתּוֹ נׇעֳמִי וְשֵׁם שְׁנֵֽי־בָנָיו ׀ מַחְלוֹן וְכִלְיוֹן אֶפְרָתִים מִבֵּית לֶחֶם יְהוּדָה וַיָּבֹאוּ שְׂדֵֽי־מוֹאָב וַיִּֽהְיוּ־שָֽׁם׃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ג׳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וַיָּמׇת אֱלִימֶלֶךְ אִישׁ נׇעֳמִי וַתִּשָּׁאֵר הִיא וּשְׁנֵי בָנֶֽיהָ׃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ד׳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וַיִּשְׂאוּ לָהֶם נָשִׁים מֹֽאֲבִיּוֹת שֵׁם הָאַחַת עׇרְפָּה וְשֵׁם הַשֵּׁנִית רוּת וַיֵּשְׁבוּ שָׁם כְּעֶשֶׂר שָׁנִֽים׃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ה׳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וַיָּמֻתוּ גַם־שְׁנֵיהֶם מַחְלוֹן וְכִלְיוֹן וַתִּשָּׁאֵר הָֽאִשָּׁה מִשְּׁנֵי יְלָדֶיהָ וּמֵאִישָֽׁהּ׃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נוסח המקרא: "מקרא על פי המסורה" (ספריא), רישיון CC BY-SA. ללא טעמי מקרא.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רות א׳, פסוקים ו׳–י׳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ו׳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וַתָּקׇם הִיא וְכַלֹּתֶיהָ וַתָּשׇׁב מִשְּׂדֵי מוֹאָב כִּי שָֽׁמְעָה בִּשְׂדֵה מוֹאָב כִּֽי־פָקַד יְהֹוָה אֶת־עַמּוֹ לָתֵת לָהֶם לָֽחֶם׃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ז׳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וַתֵּצֵא מִן־הַמָּקוֹם אֲשֶׁר הָֽיְתָה־שָּׁמָּה וּשְׁתֵּי כַלּוֹתֶיהָ עִמָּהּ וַתֵּלַכְנָה בַדֶּרֶךְ לָשׁוּב אֶל־אֶרֶץ יְהוּדָֽה׃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ח׳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וַתֹּאמֶר נׇעֳמִי לִשְׁתֵּי כַלֹּתֶיהָ לֵכְנָה שֹּׁבְנָה אִשָּׁה לְבֵית אִמָּהּ יַעַשׂ יְהֹוָה עִמָּכֶם חֶסֶד כַּאֲשֶׁר עֲשִׂיתֶם עִם־הַמֵּתִים וְעִמָּדִֽי׃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ט׳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יִתֵּן יְהֹוָה לָכֶם וּמְצֶאןָ מְנוּחָה אִשָּׁה בֵּית אִישָׁהּ וַתִּשַּׁק לָהֶן וַתִּשֶּׂאנָה קוֹלָן וַתִּבְכֶּֽינָה׃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וַתֹּאמַרְנָה־לָּהּ כִּֽי־אִתָּךְ נָשׁוּב לְעַמֵּֽךְ׃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נוסח המקרא: "מקרא על פי המסורה" (ספריא), רישיון CC BY-SA. ללא טעמי מקרא.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רות א׳, פסוקים י״א–ט״ו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י״א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וַתֹּאמֶר נׇעֳמִי שֹׁבְנָה בְנֹתַי לָמָּה תֵלַכְנָה עִמִּי הַעֽוֹד־לִי בָנִים בְּֽמֵעַי וְהָיוּ לָכֶם לַאֲנָשִֽׁים׃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י״ב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שֹׁבְנָה בְנֹתַי לֵכְןָ כִּי זָקַנְתִּי מִהְיוֹת לְאִישׁ כִּי אָמַרְתִּי יֶשׁ־לִי תִקְוָה גַּם הָיִיתִי הַלַּיְלָה לְאִישׁ וְגַם יָלַדְתִּי בָנִֽים׃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י״ג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הֲלָהֵן ׀ תְּשַׂבֵּרְנָה עַד אֲשֶׁר יִגְדָּלוּ הֲלָהֵן תֵּעָגֵנָה לְבִלְתִּי הֱיוֹת לְאִישׁ אַל בְּנֹתַי כִּֽי־מַר־לִי מְאֹד מִכֶּם כִּֽי־יָצְאָה בִי יַד־יְהֹוָֽה׃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י״ד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וַתִּשֶּׂנָה קוֹלָן וַתִּבְכֶּינָה עוֹד וַתִּשַּׁק עׇרְפָּה לַחֲמוֹתָהּ וְרוּת דָּבְקָה בָּֽהּ׃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ט״ו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וַתֹּאמֶר הִנֵּה שָׁבָה יְבִמְתֵּךְ אֶל־עַמָּהּ וְאֶל־אֱלֹהֶיהָ שׁוּבִי אַחֲרֵי יְבִמְתֵּֽךְ׃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נוסח המקרא: "מקרא על פי המסורה" (ספריא), רישיון CC BY-SA. ללא טעמי מקרא.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רות א׳, פסוקים ט״ז–כ׳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ט״ז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וַתֹּאמֶר רוּת אַל־תִּפְגְּעִי־בִי לְעׇזְבֵךְ לָשׁוּב מֵאַחֲרָיִךְ כִּי אֶל־אֲשֶׁר תֵּלְכִי אֵלֵךְ וּבַאֲשֶׁר תָּלִינִי אָלִין עַמֵּךְ עַמִּי וֵאלֹהַיִךְ אֱלֹהָֽי׃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י״ז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בַּאֲשֶׁר תָּמוּתִי אָמוּת וְשָׁם אֶקָּבֵר כֹּה יַעֲשֶׂה יְהֹוָה לִי וְכֹה יוֹסִיף כִּי הַמָּוֶת יַפְרִיד בֵּינִי וּבֵינֵֽךְ׃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י״ח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וַתֵּרֶא כִּֽי־מִתְאַמֶּצֶת הִיא לָלֶכֶת אִתָּהּ וַתֶּחְדַּל לְדַבֵּר אֵלֶֽיהָ׃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י״ט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וַתֵּלַכְנָה שְׁתֵּיהֶם עַד־בּוֹאָנָה בֵּית לָחֶם וַיְהִי כְּבוֹאָנָה בֵּית לֶחֶם וַתֵּהֹם כׇּל־הָעִיר עֲלֵיהֶן וַתֹּאמַרְנָה הֲזֹאת נׇעֳמִֽי׃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כ׳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וַתֹּאמֶר אֲלֵיהֶן אַל־תִּקְרֶאנָה לִי נׇעֳמִי קְרֶאןָ לִי מָרָא כִּֽי־הֵמַר שַׁדַּי לִי מְאֹֽד׃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נוסח המקרא: "מקרא על פי המסורה" (ספריא), רישיון CC BY-SA. ללא טעמי מקרא.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רות א׳, פסוקים כ״א–כ״ב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כ״א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אֲנִי מְלֵאָה הָלַכְתִּי וְרֵיקָם הֱשִׁיבַנִי יְהֹוָה לָמָּה תִקְרֶאנָה לִי נׇעֳמִי וַֽיהֹוָה עָנָה בִי וְשַׁדַּי הֵרַֽע לִֽי׃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כ״ב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וַתָּשׇׁב נׇעֳמִי וְרוּת הַמּוֹאֲבִיָּה כַלָּתָהּ עִמָּהּ הַשָּׁבָה מִשְּׂדֵי מוֹאָב וְהֵמָּה בָּאוּ בֵּית לֶחֶם בִּתְחִלַּת קְצִיר שְׂעֹרִֽים׃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נוסח המקרא: "מקרא על פי המסורה" (ספריא), רישיון CC BY-SA. ללא טעמי מקרא.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סיכום פרק א׳: נעמי וכלותיה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1000"/>
              </a:spcAft>
            </a:pPr>
            <a:r>
              <a:rPr sz="2400" b="1" lang="he-IL">
                <a:solidFill>
                  <a:srgbClr val="8F5C00"/>
                </a:solidFill>
                <a:latin typeface="Arial"/>
                <a:cs typeface="Arial"/>
              </a:rPr>
              <a:t>• </a:t>
            </a: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רעב בארץ יהודה בימי השופטים. אלימלך, נעמי ושני בניהם עוברים לשדה מואב.</a:t>
            </a:r>
          </a:p>
          <a:p>
            <a:pPr rtl="1" algn="r">
              <a:spcAft>
                <a:spcPts val="1000"/>
              </a:spcAft>
            </a:pPr>
            <a:r>
              <a:rPr sz="2400" b="1" lang="he-IL">
                <a:solidFill>
                  <a:srgbClr val="8F5C00"/>
                </a:solidFill>
                <a:latin typeface="Arial"/>
                <a:cs typeface="Arial"/>
              </a:rPr>
              <a:t>• </a:t>
            </a: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אלימלך מת. הבנים נושאים נשים מואביות, ערפה ורות, ואחרי כעשר שנים גם הם מתים. נעמי נשארת בלי בעל ובלי בנים.</a:t>
            </a:r>
          </a:p>
          <a:p>
            <a:pPr rtl="1" algn="r">
              <a:spcAft>
                <a:spcPts val="1000"/>
              </a:spcAft>
            </a:pPr>
            <a:r>
              <a:rPr sz="2400" b="1" lang="he-IL">
                <a:solidFill>
                  <a:srgbClr val="8F5C00"/>
                </a:solidFill>
                <a:latin typeface="Arial"/>
                <a:cs typeface="Arial"/>
              </a:rPr>
              <a:t>• </a:t>
            </a: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נעמי שומעת ש"פקד ה׳ את עמו לתת להם לחם" ויוצאת לשוב לבית לחם.</a:t>
            </a:r>
          </a:p>
          <a:p>
            <a:pPr rtl="1" algn="r">
              <a:spcAft>
                <a:spcPts val="1000"/>
              </a:spcAft>
            </a:pPr>
            <a:r>
              <a:rPr sz="2400" b="1" lang="he-IL">
                <a:solidFill>
                  <a:srgbClr val="8F5C00"/>
                </a:solidFill>
                <a:latin typeface="Arial"/>
                <a:cs typeface="Arial"/>
              </a:rPr>
              <a:t>• </a:t>
            </a: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בדרך נעמי מנסה לשכנע את כלותיה לחזור לבית אמן. ערפה נפרדת, ורות דבקה בה: "אל אשר תלכי אלך... עמך עמי ואלהיך אלהי".</a:t>
            </a:r>
          </a:p>
          <a:p>
            <a:pPr rtl="1" algn="r">
              <a:spcAft>
                <a:spcPts val="1000"/>
              </a:spcAft>
            </a:pPr>
            <a:r>
              <a:rPr sz="2400" b="1" lang="he-IL">
                <a:solidFill>
                  <a:srgbClr val="8F5C00"/>
                </a:solidFill>
                <a:latin typeface="Arial"/>
                <a:cs typeface="Arial"/>
              </a:rPr>
              <a:t>• </a:t>
            </a: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בבית לחם הנשים מתפלאות: "הזאת נעמי?". נעמי עונה: "אל תקראנה לי נעמי, קראן לי מרא... אני מלאה הלכתי וריקם השיבני ה׳".</a:t>
            </a:r>
          </a:p>
          <a:p>
            <a:pPr rtl="1" algn="r">
              <a:spcAft>
                <a:spcPts val="1000"/>
              </a:spcAft>
            </a:pPr>
            <a:r>
              <a:rPr sz="2400" b="1" lang="he-IL">
                <a:solidFill>
                  <a:srgbClr val="8F5C00"/>
                </a:solidFill>
                <a:latin typeface="Arial"/>
                <a:cs typeface="Arial"/>
              </a:rPr>
              <a:t>• </a:t>
            </a: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הן מגיעות בתחילת קציר שעורים.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סיכום להעתקה למחברת. מבוסס על נוסח הפרק.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בבגרות: מה נשאלו על פרק א׳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371600"/>
            <a:ext cx="82296" cy="1005840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325880"/>
            <a:ext cx="1051560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300"/>
              </a:spcAft>
            </a:pPr>
            <a:r>
              <a:rPr sz="2000" b="1" lang="he-IL">
                <a:solidFill>
                  <a:srgbClr val="8F5C00"/>
                </a:solidFill>
                <a:latin typeface="Arial"/>
                <a:cs typeface="Arial"/>
              </a:rPr>
              <a:t>קיץ תשפ"א 2021 (רות א׳ ח׳–כ״ב)</a:t>
            </a:r>
          </a:p>
          <a:p>
            <a:pPr rtl="1" algn="r">
              <a:spcAft>
                <a:spcPts val="300"/>
              </a:spcAft>
            </a:pPr>
            <a:r>
              <a:rPr sz="2100" b="0" lang="he-IL">
                <a:solidFill>
                  <a:srgbClr val="1F2A44"/>
                </a:solidFill>
                <a:latin typeface="Arial"/>
                <a:cs typeface="Arial"/>
              </a:rPr>
              <a:t>נאמנות הכלות לנעמי, הצהרות הנאמנות של רות (אישית ולעם), השינוי במצבה של נעמי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2606040"/>
            <a:ext cx="82296" cy="1005840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560320"/>
            <a:ext cx="1051560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300"/>
              </a:spcAft>
            </a:pPr>
            <a:r>
              <a:rPr sz="2000" b="1" lang="he-IL">
                <a:solidFill>
                  <a:srgbClr val="8F5C00"/>
                </a:solidFill>
                <a:latin typeface="Arial"/>
                <a:cs typeface="Arial"/>
              </a:rPr>
              <a:t>חורף תשפ"ג 2023 וחורף תשפ"ו 2026 (רות א׳)</a:t>
            </a:r>
          </a:p>
          <a:p>
            <a:pPr rtl="1" algn="r">
              <a:spcAft>
                <a:spcPts val="300"/>
              </a:spcAft>
            </a:pPr>
            <a:r>
              <a:rPr sz="2100" b="0" lang="he-IL">
                <a:solidFill>
                  <a:srgbClr val="1F2A44"/>
                </a:solidFill>
                <a:latin typeface="Arial"/>
                <a:cs typeface="Arial"/>
              </a:rPr>
              <a:t>נעמי בחמלה או בריחוק כלפי כלותיה, ביקורת על אלוהים בפסוק י״ג, המדרש "כדי שלא תתבייש בהן"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840480"/>
            <a:ext cx="82296" cy="1005840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3794760"/>
            <a:ext cx="1051560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300"/>
              </a:spcAft>
            </a:pPr>
            <a:r>
              <a:rPr sz="2000" b="1" lang="he-IL">
                <a:solidFill>
                  <a:srgbClr val="8F5C00"/>
                </a:solidFill>
                <a:latin typeface="Arial"/>
                <a:cs typeface="Arial"/>
              </a:rPr>
              <a:t>קיץ תשפ"ד 2024, סעיף א׳ (רות א׳ ט״ז–כ״א)</a:t>
            </a:r>
          </a:p>
          <a:p>
            <a:pPr rtl="1" algn="r">
              <a:spcAft>
                <a:spcPts val="300"/>
              </a:spcAft>
            </a:pPr>
            <a:r>
              <a:rPr sz="2100" b="0" lang="he-IL">
                <a:solidFill>
                  <a:srgbClr val="1F2A44"/>
                </a:solidFill>
                <a:latin typeface="Arial"/>
                <a:cs typeface="Arial"/>
              </a:rPr>
              <a:t>מחויבות רות בתחום האישי, הלאומי והדתי, והאם נעמי נהגה באנוכיות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מקור: מסמך "מגילת רות בבחינות הבגרות בתנ"ך - שאלון 1262" (טפסי הבחינה ותשובון יואל גבע).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2.jpg"/>
          <p:cNvPicPr>
            <a:picLocks noChangeAspect="1"/>
          </p:cNvPicPr>
          <p:nvPr/>
        </p:nvPicPr>
        <p:blipFill>
          <a:blip r:embed="rId2"/>
          <a:srcRect l="10601" r="10601"/>
          <a:stretch>
            <a:fillRect/>
          </a:stretch>
        </p:blipFill>
        <p:spPr>
          <a:xfrm>
            <a:off x="0" y="0"/>
            <a:ext cx="64008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66560" y="2011680"/>
            <a:ext cx="49377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2800" b="1" lang="he-IL">
                <a:solidFill>
                  <a:srgbClr val="F0D9A8"/>
                </a:solidFill>
                <a:latin typeface="Arial"/>
                <a:cs typeface="Arial"/>
              </a:rPr>
              <a:t>פרק ב׳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66560" y="2743200"/>
            <a:ext cx="4937760" cy="2286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4800" b="1" lang="he-IL">
                <a:solidFill>
                  <a:srgbClr val="FFFFFF"/>
                </a:solidFill>
                <a:latin typeface="Arial"/>
                <a:cs typeface="Arial"/>
              </a:rPr>
              <a:t>רות מלקטת בשדה בועז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0" y="5760720"/>
            <a:ext cx="493776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200"/>
              </a:spcAft>
            </a:pPr>
            <a:r>
              <a:rPr sz="1200" b="0" lang="he-IL">
                <a:solidFill>
                  <a:srgbClr val="DDDDDD"/>
                </a:solidFill>
                <a:latin typeface="Arial"/>
                <a:cs typeface="Arial"/>
              </a:rPr>
              <a:t>ציור (נחלת הכלל):</a:t>
            </a:r>
          </a:p>
          <a:p>
            <a:pPr rtl="1" algn="r">
              <a:spcAft>
                <a:spcPts val="200"/>
              </a:spcAft>
            </a:pPr>
            <a:r>
              <a:rPr sz="1200" b="0" lang="he-IL">
                <a:solidFill>
                  <a:srgbClr val="DDDDDD"/>
                </a:solidFill>
                <a:latin typeface="Arial"/>
                <a:cs typeface="Arial"/>
              </a:rPr>
              <a:t>Julius Schnorr von Carolsfeld, "Ruth im Feld des Boaz", 1828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רות ב׳, פסוקים א׳–ה׳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א׳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וּֽלְנׇעֳמִי מוֹדָע לְאִישָׁהּ אִישׁ גִּבּוֹר חַיִל מִמִּשְׁפַּחַת אֱלִימֶלֶךְ וּשְׁמוֹ בֹּֽעַז׃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ב׳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וַתֹּאמֶר רוּת הַמּוֹאֲבִיָּה אֶֽל־נׇעֳמִי אֵלְכָה־נָּא הַשָּׂדֶה וַאֲלַקֳּטָה בַֽשִּׁבֳּלִים אַחַר אֲשֶׁר אֶמְצָא־חֵן בְּעֵינָיו וַתֹּאמֶר לָהּ לְכִי בִתִּֽי׃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ג׳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וַתֵּלֶךְ וַתָּבוֹא וַתְּלַקֵּט בַּשָּׂדֶה אַחֲרֵי הַקֹּצְרִים וַיִּקֶר מִקְרֶהָ חֶלְקַת הַשָּׂדֶה לְבֹעַז אֲשֶׁר מִמִּשְׁפַּחַת אֱלִימֶֽלֶךְ׃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ד׳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וְהִנֵּה־בֹעַז בָּא מִבֵּית לֶחֶם וַיֹּאמֶר לַקּוֹצְרִים יְהֹוָה עִמָּכֶם וַיֹּאמְרוּ לוֹ יְבָרֶכְךָ יְהֹוָֽה׃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ה׳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וַיֹּאמֶר בֹּעַז לְנַֽעֲרוֹ הַנִּצָּב עַל־הַקּוֹצְרִים לְמִי הַנַּעֲרָה הַזֹּֽאת׃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נוסח המקרא: "מקרא על פי המסורה" (ספריא), רישיון CC BY-SA. ללא טעמי מקרא.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רות ב׳, פסוקים ו׳–ט׳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ו׳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וַיַּעַן הַנַּעַר הַנִּצָּב עַל־הַקּוֹצְרִים וַיֹּאמַר נַעֲרָה מֽוֹאֲבִיָּה הִיא הַשָּׁבָה עִֽם־נׇעֳמִי מִשְּׂדֵי מוֹאָֽב׃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ז׳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וַתֹּאמֶר אֲלַקֳּטָה־נָּא וְאָסַפְתִּי בָעֳמָרִים אַחֲרֵי הַקּוֹצְרִים וַתָּבוֹא וַֽתַּעֲמוֹד מֵאָז הַבֹּקֶר וְעַד־עַתָּה זֶה שִׁבְתָּהּ הַבַּיִת מְעָֽט׃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ח׳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וַיֹּאמֶר בֹּעַז אֶל־רוּת הֲלוֹא שָׁמַעַתְּ בִּתִּי אַל־תֵּֽלְכִי לִלְקֹט בְּשָׂדֶה אַחֵר וְגַם לֹא תַעֲבוּרִי מִזֶּה וְכֹה תִדְבָּקִין עִם־נַעֲרֹתָֽי׃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ט׳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עֵינַיִךְ בַּשָּׂדֶה אֲשֶׁר־יִקְצֹרוּן וְהָלַכְתְּ אַחֲרֵיהֶן הֲלוֹא צִוִּיתִי אֶת־הַנְּעָרִים לְבִלְתִּי נׇגְעֵךְ וְצָמִת וְהָלַכְתְּ אֶל־הַכֵּלִים וְשָׁתִית מֵאֲשֶׁר יִשְׁאֲבוּן הַנְּעָרִֽים׃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נוסח המקרא: "מקרא על פי המסורה" (ספריא), רישיון CC BY-SA. ללא טעמי מקרא.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רות ב׳, פסוקים י׳–י״ג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וַתִּפֹּל עַל־פָּנֶיהָ וַתִּשְׁתַּחוּ אָרְצָה וַתֹּאמֶר אֵלָיו מַדּוּעַ מָצָאתִי חֵן בְּעֵינֶיךָ לְהַכִּירֵנִי וְאָנֹכִי נׇכְרִיָּֽה׃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י״א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וַיַּעַן בֹּעַז וַיֹּאמֶר לָהּ הֻגֵּד הֻגַּד לִי כֹּל אֲשֶׁר־עָשִׂית אֶת־חֲמוֹתֵךְ אַחֲרֵי מוֹת אִישֵׁךְ וַתַּעַזְבִי אָבִיךְ וְאִמֵּךְ וְאֶרֶץ מֽוֹלַדְתֵּךְ וַתֵּלְכִי אֶל־עַם אֲשֶׁר לֹא־יָדַעַתְּ תְּמוֹל שִׁלְשֽׁוֹם׃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י״ב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יְשַׁלֵּם יְהֹוָה פׇּעֳלֵךְ וּתְהִי מַשְׂכֻּרְתֵּךְ שְׁלֵמָה מֵעִם יְהֹוָה אֱלֹהֵי יִשְׂרָאֵל אֲשֶׁר־בָּאת לַחֲסוֹת תַּחַת־כְּנָפָֽיו׃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י״ג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וַתֹּאמֶר אֶמְצָא־חֵן בְּעֵינֶיךָ אֲדֹנִי כִּי נִֽחַמְתָּנִי וְכִי דִבַּרְתָּ עַל־לֵב שִׁפְחָתֶךָ וְאָֽנֹכִי לֹא אֶהְיֶה כְּאַחַת שִׁפְחֹתֶֽיךָ׃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נוסח המקרא: "מקרא על פי המסורה" (ספריא), רישיון CC BY-SA. ללא טעמי מקרא.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רות ב׳, פסוקים י״ד–י״ח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י״ד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וַיֹּאמֶר לָהֿ בֹעַז לְעֵת הָאֹכֶל גֹּשִֽׁי הֲלֹם וְאָכַלְתְּ מִן־הַלֶּחֶם וְטָבַלְתְּ פִּתֵּךְ בַּחֹמֶץ וַתֵּשֶׁב מִצַּד הַקֹּצְרִים וַיִּצְבׇּט־לָהּ קָלִי וַתֹּאכַל וַתִּשְׂבַּע וַתֹּתַֽר׃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ט״ו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וַתָּקׇם לְלַקֵּט וַיְצַו בֹּעַז אֶת־נְעָרָיו לֵאמֹר גַּם בֵּין הָעֳמָרִים תְּלַקֵּט וְלֹא תַכְלִימֽוּהָ׃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ט״ז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וְגַם שֹׁל־תָּשֹׁלּוּ לָהּ מִן־הַצְּבָתִים וַעֲזַבְתֶּם וְלִקְּטָה וְלֹא תִגְעֲרוּ־בָֽהּ׃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י״ז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וַתְּלַקֵּט בַּשָּׂדֶה עַד־הָעָרֶב וַתַּחְבֹּט אֵת אֲשֶׁר־לִקֵּטָה וַיְהִי כְּאֵיפָה שְׂעֹרִֽים׃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י״ח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וַתִּשָּׂא וַתָּבוֹא הָעִיר וַתֵּרֶא חֲמוֹתָהּ אֵת אֲשֶׁר־לִקֵּטָה וַתּוֹצֵא וַתִּתֶּן־לָהּ אֵת אֲשֶׁר־הוֹתִרָה מִשׇּׂבְעָֽהּ׃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נוסח המקרא: "מקרא על פי המסורה" (ספריא), רישיון CC BY-SA. ללא טעמי מקרא.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רות ב׳, פסוקים י״ט–כ״ב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י״ט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וַתֹּאמֶר לָהּ חֲמוֹתָהּ אֵיפֹה לִקַּטְתְּ הַיּוֹם וְאָנָה עָשִׂית יְהִי מַכִּירֵךְ בָּרוּךְ וַתַּגֵּד לַחֲמוֹתָהּ אֵת אֲשֶׁר־עָֽשְׂתָה עִמּוֹ וַתֹּאמֶר שֵׁם הָאִישׁ אֲשֶׁר עָשִׂיתִי עִמּוֹ הַיּוֹם בֹּֽעַז׃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כ׳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וַתֹּאמֶר נׇעֳמִי לְכַלָּתָהּ בָּרוּךְ הוּא לַיהֹוָה אֲשֶׁר לֹא־עָזַב חַסְדּוֹ אֶת־הַחַיִּים וְאֶת־הַמֵּתִים וַתֹּאמֶר לָהּ נׇעֳמִי קָרוֹב לָנוּ הָאִישׁ מִֽגֹּאֲלֵנוּ הֽוּא׃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כ״א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וַתֹּאמֶר רוּת הַמּוֹאֲבִיָּה גַּם ׀ כִּי־אָמַר אֵלַי עִם־הַנְּעָרִים אֲשֶׁר־לִי תִּדְבָּקִין עַד אִם־כִּלּוּ אֵת כׇּל־הַקָּצִיר אֲשֶׁר־לִֽי׃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כ״ב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וַתֹּאמֶר נׇעֳמִי אֶל־רוּת כַּלָּתָהּ טוֹב בִּתִּי כִּי תֵצְאִי עִם־נַעֲרוֹתָיו וְלֹא יִפְגְּעוּ־בָךְ בְּשָׂדֶה אַחֵֽר׃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נוסח המקרא: "מקרא על פי המסורה" (ספריא), רישיון CC BY-SA. ללא טעמי מקרא.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רות ב׳, פסוק כ״ג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כ״ג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וַתִּדְבַּק בְּנַעֲרוֹת בֹּעַז לְלַקֵּט עַד־כְּלוֹת קְצִֽיר־הַשְּׂעֹרִים וּקְצִיר הַחִטִּים וַתֵּשֶׁב אֶת־חֲמוֹתָֽהּ׃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נוסח המקרא: "מקרא על פי המסורה" (ספריא), רישיון CC BY-SA. ללא טעמי מקרא.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סיכום פרק ב׳: רות מלקטת בשדה בועז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1000"/>
              </a:spcAft>
            </a:pPr>
            <a:r>
              <a:rPr sz="2400" b="1" lang="he-IL">
                <a:solidFill>
                  <a:srgbClr val="8F5C00"/>
                </a:solidFill>
                <a:latin typeface="Arial"/>
                <a:cs typeface="Arial"/>
              </a:rPr>
              <a:t>• </a:t>
            </a: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לנעמי יש קרוב של בעלה, בועז, "איש גבור חיל" מבית אלימלך.</a:t>
            </a:r>
          </a:p>
          <a:p>
            <a:pPr rtl="1" algn="r">
              <a:spcAft>
                <a:spcPts val="1000"/>
              </a:spcAft>
            </a:pPr>
            <a:r>
              <a:rPr sz="2400" b="1" lang="he-IL">
                <a:solidFill>
                  <a:srgbClr val="8F5C00"/>
                </a:solidFill>
                <a:latin typeface="Arial"/>
                <a:cs typeface="Arial"/>
              </a:rPr>
              <a:t>• </a:t>
            </a: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רות יוצאת ללקט שיבולים אחרי הקוצרים, ו"ויקר מקרה" מגיעה לשדה של בועז.</a:t>
            </a:r>
          </a:p>
          <a:p>
            <a:pPr rtl="1" algn="r">
              <a:spcAft>
                <a:spcPts val="1000"/>
              </a:spcAft>
            </a:pPr>
            <a:r>
              <a:rPr sz="2400" b="1" lang="he-IL">
                <a:solidFill>
                  <a:srgbClr val="8F5C00"/>
                </a:solidFill>
                <a:latin typeface="Arial"/>
                <a:cs typeface="Arial"/>
              </a:rPr>
              <a:t>• </a:t>
            </a: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בועז שואל מי הנערה ומתרשם ממה שעשתה למען נעמי. הוא מורה לה להישאר בשדהו, להצטרף לנערותיו ולשתות מן הכלים.</a:t>
            </a:r>
          </a:p>
          <a:p>
            <a:pPr rtl="1" algn="r">
              <a:spcAft>
                <a:spcPts val="1000"/>
              </a:spcAft>
            </a:pPr>
            <a:r>
              <a:rPr sz="2400" b="1" lang="he-IL">
                <a:solidFill>
                  <a:srgbClr val="8F5C00"/>
                </a:solidFill>
                <a:latin typeface="Arial"/>
                <a:cs typeface="Arial"/>
              </a:rPr>
              <a:t>• </a:t>
            </a: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רות משתחווה ושואלת: "מדוע מצאתי חן בעיניך להכירני ואנכי נכריה?". בועז מברך אותה: "ישלם ה׳ פעלך... אשר באת לחסות תחת כנפיו".</a:t>
            </a:r>
          </a:p>
          <a:p>
            <a:pPr rtl="1" algn="r">
              <a:spcAft>
                <a:spcPts val="1000"/>
              </a:spcAft>
            </a:pPr>
            <a:r>
              <a:rPr sz="2400" b="1" lang="he-IL">
                <a:solidFill>
                  <a:srgbClr val="8F5C00"/>
                </a:solidFill>
                <a:latin typeface="Arial"/>
                <a:cs typeface="Arial"/>
              </a:rPr>
              <a:t>• </a:t>
            </a: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בועז מזמין אותה לאכול איתו ומצווה על הנערים להשאיר לה שיבולים בכוונה.</a:t>
            </a:r>
          </a:p>
          <a:p>
            <a:pPr rtl="1" algn="r">
              <a:spcAft>
                <a:spcPts val="1000"/>
              </a:spcAft>
            </a:pPr>
            <a:r>
              <a:rPr sz="2400" b="1" lang="he-IL">
                <a:solidFill>
                  <a:srgbClr val="8F5C00"/>
                </a:solidFill>
                <a:latin typeface="Arial"/>
                <a:cs typeface="Arial"/>
              </a:rPr>
              <a:t>• </a:t>
            </a: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רות חוזרת לנעמי עם אפה של שעורים. נעמי מגלה: "קרוב לנו האיש, מגאלנו הוא". רות ממשיכה ללקט עד סוף קציר השעורים והחיטים.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סיכום להעתקה למחברת. מבוסס על נוסח הפרק.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בבגרות: מה נשאלו על פרק ב׳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371600"/>
            <a:ext cx="82296" cy="1005840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325880"/>
            <a:ext cx="1051560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300"/>
              </a:spcAft>
            </a:pPr>
            <a:r>
              <a:rPr sz="2000" b="1" lang="he-IL">
                <a:solidFill>
                  <a:srgbClr val="8F5C00"/>
                </a:solidFill>
                <a:latin typeface="Arial"/>
                <a:cs typeface="Arial"/>
              </a:rPr>
              <a:t>קיץ תשפ"ג 2023 (רות ב׳)</a:t>
            </a:r>
          </a:p>
          <a:p>
            <a:pPr rtl="1" algn="r">
              <a:spcAft>
                <a:spcPts val="300"/>
              </a:spcAft>
            </a:pPr>
            <a:r>
              <a:rPr sz="2100" b="0" lang="he-IL">
                <a:solidFill>
                  <a:srgbClr val="1F2A44"/>
                </a:solidFill>
                <a:latin typeface="Arial"/>
                <a:cs typeface="Arial"/>
              </a:rPr>
              <a:t>המילה "שדה": מקור למזון ומקור לסכנה, שיר של לאה גולדברג, כינויים לרות המדגישים זרות ושייכות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2606040"/>
            <a:ext cx="82296" cy="1005840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560320"/>
            <a:ext cx="1051560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300"/>
              </a:spcAft>
            </a:pPr>
            <a:r>
              <a:rPr sz="2000" b="1" lang="he-IL">
                <a:solidFill>
                  <a:srgbClr val="8F5C00"/>
                </a:solidFill>
                <a:latin typeface="Arial"/>
                <a:cs typeface="Arial"/>
              </a:rPr>
              <a:t>קיץ תשפ"ב 2022, קיץ תשפ"ה 2025 וקיץ תשפ"ו 2026 (משלי ל״א ורות ב׳–ג׳)</a:t>
            </a:r>
          </a:p>
          <a:p>
            <a:pPr rtl="1" algn="r">
              <a:spcAft>
                <a:spcPts val="300"/>
              </a:spcAft>
            </a:pPr>
            <a:r>
              <a:rPr sz="2100" b="0" lang="he-IL">
                <a:solidFill>
                  <a:srgbClr val="1F2A44"/>
                </a:solidFill>
                <a:latin typeface="Arial"/>
                <a:cs typeface="Arial"/>
              </a:rPr>
              <a:t>"אשת חיל" במשלי והדמות של רות, למה בועז מכנה את רות "אשת חיל", חוכמת רות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מקור: מסמך "מגילת רות בבחינות הבגרות בתנ"ך - שאלון 1262" (טפסי הבחינה ותשובון יואל גבע).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3.jpg"/>
          <p:cNvPicPr>
            <a:picLocks noChangeAspect="1"/>
          </p:cNvPicPr>
          <p:nvPr/>
        </p:nvPicPr>
        <p:blipFill>
          <a:blip r:embed="rId2"/>
          <a:srcRect l="10656" r="10656"/>
          <a:stretch>
            <a:fillRect/>
          </a:stretch>
        </p:blipFill>
        <p:spPr>
          <a:xfrm>
            <a:off x="0" y="0"/>
            <a:ext cx="64008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66560" y="2011680"/>
            <a:ext cx="49377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2800" b="1" lang="he-IL">
                <a:solidFill>
                  <a:srgbClr val="F0D9A8"/>
                </a:solidFill>
                <a:latin typeface="Arial"/>
                <a:cs typeface="Arial"/>
              </a:rPr>
              <a:t>פרק ג׳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66560" y="2743200"/>
            <a:ext cx="4937760" cy="2286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4800" b="1" lang="he-IL">
                <a:solidFill>
                  <a:srgbClr val="FFFFFF"/>
                </a:solidFill>
                <a:latin typeface="Arial"/>
                <a:cs typeface="Arial"/>
              </a:rPr>
              <a:t>רות בגורן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0" y="5760720"/>
            <a:ext cx="493776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200"/>
              </a:spcAft>
            </a:pPr>
            <a:r>
              <a:rPr sz="1200" b="0" lang="he-IL">
                <a:solidFill>
                  <a:srgbClr val="DDDDDD"/>
                </a:solidFill>
                <a:latin typeface="Arial"/>
                <a:cs typeface="Arial"/>
              </a:rPr>
              <a:t>ציור (נחלת הכלל):</a:t>
            </a:r>
          </a:p>
          <a:p>
            <a:pPr rtl="1" algn="r">
              <a:spcAft>
                <a:spcPts val="200"/>
              </a:spcAft>
            </a:pPr>
            <a:r>
              <a:rPr sz="1200" b="0" lang="he-IL">
                <a:solidFill>
                  <a:srgbClr val="DDDDDD"/>
                </a:solidFill>
                <a:latin typeface="Arial"/>
                <a:cs typeface="Arial"/>
              </a:rPr>
              <a:t>Gerbrand van den Eeckhout, "Ruth and Boaz", 1651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רות ג׳, פסוקים א׳–ו׳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א׳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וַתֹּאמֶר לָהּ נׇעֳמִי חֲמוֹתָהּ בִּתִּי הֲלֹא אֲבַקֶּשׁ־לָךְ מָנוֹחַ אֲשֶׁר יִֽיטַב־לָֽךְ׃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ב׳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וְעַתָּה הֲלֹא בֹעַז מֹֽדַעְתָּנוּ אֲשֶׁר הָיִית אֶת־נַעֲרוֹתָיו הִנֵּה־הוּא זֹרֶה אֶת־גֹּרֶן הַשְּׂעֹרִים הַלָּֽיְלָה׃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ג׳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וְרָחַצְתְּ ׀ וָסַכְתְּ וְשַׂמְתְּ שִׂמְלֹתַיִךְ עָלַיִךְ וְיָרַדְתְּ הַגֹּרֶן אַל־תִּוָּדְעִי לָאִישׁ עַד כַּלֹּתוֹ לֶאֱכֹל וְלִשְׁתּֽוֹת׃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ד׳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וִיהִי בְשׇׁכְבוֹ וְיָדַעַתְּ אֶת־הַמָּקוֹם אֲשֶׁר יִשְׁכַּב־שָׁם וּבָאת וְגִלִּית מַרְגְּלֹתָיו וְשָׁכָבְתְּ וְהוּא יַגִּיד לָךְ אֵת אֲשֶׁר תַּעֲשִֽׂין׃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ה׳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וַתֹּאמֶר אֵלֶיהָ כֹּל אֲשֶׁר־תֹּאמְרִי אֵלַי אֶעֱשֶֽׂה׃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ו׳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וַתֵּרֶד הַגֹּרֶן וַתַּעַשׂ כְּכֹל אֲשֶׁר־צִוַּתָּה חֲמוֹתָֽהּ׃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נוסח המקרא: "מקרא על פי המסורה" (ספריא), רישיון CC BY-SA. ללא טעמי מקרא.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רות ג׳, פסוקים ז׳–י״א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ז׳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וַיֹּאכַל בֹּעַז וַיֵּשְׁתְּ וַיִּיטַב לִבּוֹ וַיָּבֹא לִשְׁכַּב בִּקְצֵה הָעֲרֵמָה וַתָּבֹא בַלָּט וַתְּגַל מַרְגְּלֹתָיו וַתִּשְׁכָּֽב׃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ח׳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וַֽיְהִי בַּחֲצִי הַלַּיְלָה וַיֶּחֱרַד הָאִישׁ וַיִּלָּפֵת וְהִנֵּה אִשָּׁה שֹׁכֶבֶת מַרְגְּלֹתָֽיו׃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ט׳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וַיֹּאמֶר מִי־אָתְּ וַתֹּאמֶר אָֽנֹכִי רוּת אֲמָתֶךָ וּפָרַשְׂתָּ כְנָפֶךָ עַל־אֲמָתְךָ כִּי גֹאֵל אָֽתָּה׃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וַיֹּאמֶר בְּרוּכָה אַתְּ לַֽיהֹוָה בִּתִּי הֵיטַבְתְּ חַסְדֵּךְ הָאַחֲרוֹן מִן־הָרִאשׁוֹן לְבִלְתִּי־לֶכֶת אַֽחֲרֵי הַבַּחוּרִים אִם־דַּל וְאִם־עָשִֽׁיר׃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י״א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וְעַתָּה בִּתִּי אַל־תִּירְאִי כֹּל אֲשֶׁר־תֹּאמְרִי אֶעֱשֶׂה־לָּךְ כִּי יוֹדֵעַ כׇּל־שַׁעַר עַמִּי כִּי אֵשֶׁת חַיִל אָֽתְּ׃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נוסח המקרא: "מקרא על פי המסורה" (ספריא), רישיון CC BY-SA. ללא טעמי מקרא.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רות ג׳, פסוקים י״ב–ט״ז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י״ב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וְעַתָּה כִּי אׇמְנָם כִּי גֹאֵל אָנֹכִי וְגַם יֵשׁ גֹּאֵל קָרוֹב מִמֶּֽנִּי׃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י״ג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לִינִי ׀ הַלַּיְלָה וְהָיָה בַבֹּקֶר אִם־יִגְאָלֵךְ טוֹב יִגְאָל וְאִם־לֹא יַחְפֹּץ לְגׇאֳלֵךְ וּגְאַלְתִּיךְ אָנֹכִי חַי־יְהֹוָה שִׁכְבִי עַד־הַבֹּֽקֶר׃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י״ד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וַתִּשְׁכַּב מַרְגְּלוֹתָו עַד־הַבֹּקֶר וַתָּקׇם בְּטֶרֶם יַכִּיר אִישׁ אֶת־רֵעֵהוּ וַיֹּאמֶר אַל־יִוָּדַע כִּי־בָאָה הָאִשָּׁה הַגֹּֽרֶן׃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ט״ו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וַיֹּאמֶר הָבִי הַמִּטְפַּחַת אֲשֶׁר־עָלַיִךְ וְאֶחֳזִי־בָהּ וַתֹּאחֶז בָּהּ וַיָּמׇד שֵׁשׁ־שְׂעֹרִים וַיָּשֶׁת עָלֶיהָ וַיָּבֹא הָעִֽיר׃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ט״ז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וַתָּבוֹא אֶל־חֲמוֹתָהּ וַתֹּאמֶר מִי־אַתְּ בִּתִּי וַתַּגֶּד־לָהּ אֵת כׇּל־אֲשֶׁר עָשָׂה־לָהּ הָאִֽישׁ׃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נוסח המקרא: "מקרא על פי המסורה" (ספריא), רישיון CC BY-SA. ללא טעמי מקרא.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רות ג׳, פסוקים י״ז–י״ח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י״ז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וַתֹּאמֶר שֵׁשׁ־הַשְּׂעֹרִים הָאֵלֶּה נָתַן לִי כִּי אָמַר אֵלַי אַל־תָּבוֹאִי רֵיקָם אֶל־חֲמוֹתֵֽךְ׃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י״ח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וַתֹּאמֶר שְׁבִי בִתִּי עַד אֲשֶׁר תֵּֽדְעִין אֵיךְ יִפֹּל דָּבָר כִּי לֹא יִשְׁקֹט הָאִישׁ כִּֽי־אִם־כִּלָּה הַדָּבָר הַיּֽוֹם׃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נוסח המקרא: "מקרא על פי המסורה" (ספריא), רישיון CC BY-SA. ללא טעמי מקרא.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סיכום פרק ג׳: רות בגורן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1000"/>
              </a:spcAft>
            </a:pPr>
            <a:r>
              <a:rPr sz="2400" b="1" lang="he-IL">
                <a:solidFill>
                  <a:srgbClr val="8F5C00"/>
                </a:solidFill>
                <a:latin typeface="Arial"/>
                <a:cs typeface="Arial"/>
              </a:rPr>
              <a:t>• </a:t>
            </a: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נעמי מחפשת לרות "מנוח" ושולחת אותה לבועז: להתרחץ, לסוך, ללבוש שמלות, לרדת לגורן ולא להיוודע עד שיגמור לאכול.</a:t>
            </a:r>
          </a:p>
          <a:p>
            <a:pPr rtl="1" algn="r">
              <a:spcAft>
                <a:spcPts val="1000"/>
              </a:spcAft>
            </a:pPr>
            <a:r>
              <a:rPr sz="2400" b="1" lang="he-IL">
                <a:solidFill>
                  <a:srgbClr val="8F5C00"/>
                </a:solidFill>
                <a:latin typeface="Arial"/>
                <a:cs typeface="Arial"/>
              </a:rPr>
              <a:t>• </a:t>
            </a: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רות נשארת בגורן. בחצות הלילה בועז מתעורר ומוצא אישה שוכבת לרגליו.</a:t>
            </a:r>
          </a:p>
          <a:p>
            <a:pPr rtl="1" algn="r">
              <a:spcAft>
                <a:spcPts val="1000"/>
              </a:spcAft>
            </a:pPr>
            <a:r>
              <a:rPr sz="2400" b="1" lang="he-IL">
                <a:solidFill>
                  <a:srgbClr val="8F5C00"/>
                </a:solidFill>
                <a:latin typeface="Arial"/>
                <a:cs typeface="Arial"/>
              </a:rPr>
              <a:t>• </a:t>
            </a: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רות אומרת: "פרשת כנפך על אמתך כי גואל אתה". בועז מברך אותה: "הטבת חסדך האחרון מן הראשון" ומכנה אותה "אשת חיל".</a:t>
            </a:r>
          </a:p>
          <a:p>
            <a:pPr rtl="1" algn="r">
              <a:spcAft>
                <a:spcPts val="1000"/>
              </a:spcAft>
            </a:pPr>
            <a:r>
              <a:rPr sz="2400" b="1" lang="he-IL">
                <a:solidFill>
                  <a:srgbClr val="8F5C00"/>
                </a:solidFill>
                <a:latin typeface="Arial"/>
                <a:cs typeface="Arial"/>
              </a:rPr>
              <a:t>• </a:t>
            </a: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בועז מגלה שיש גואל קרוב ממנו. הוא מבטיח שיפעל בבוקר ואם הגואל לא יגאל, הוא ייגאל.</a:t>
            </a:r>
          </a:p>
          <a:p>
            <a:pPr rtl="1" algn="r">
              <a:spcAft>
                <a:spcPts val="1000"/>
              </a:spcAft>
            </a:pPr>
            <a:r>
              <a:rPr sz="2400" b="1" lang="he-IL">
                <a:solidFill>
                  <a:srgbClr val="8F5C00"/>
                </a:solidFill>
                <a:latin typeface="Arial"/>
                <a:cs typeface="Arial"/>
              </a:rPr>
              <a:t>• </a:t>
            </a: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רות קמה לפני שאפשר להכיר איש את רעהו, ובועז נותן לה שש שעורים.</a:t>
            </a:r>
          </a:p>
          <a:p>
            <a:pPr rtl="1" algn="r">
              <a:spcAft>
                <a:spcPts val="1000"/>
              </a:spcAft>
            </a:pPr>
            <a:r>
              <a:rPr sz="2400" b="1" lang="he-IL">
                <a:solidFill>
                  <a:srgbClr val="8F5C00"/>
                </a:solidFill>
                <a:latin typeface="Arial"/>
                <a:cs typeface="Arial"/>
              </a:rPr>
              <a:t>• </a:t>
            </a: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נעמי מרגיעה אותה: "שבי בתי עד אשר תדעין איך יפול דבר, כי לא ישקט האיש כי אם כלה הדבר היום".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סיכום להעתקה למחברת. מבוסס על נוסח הפרק.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בבגרות: מה נשאלו על פרק ג׳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371600"/>
            <a:ext cx="82296" cy="1005840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325880"/>
            <a:ext cx="1051560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300"/>
              </a:spcAft>
            </a:pPr>
            <a:r>
              <a:rPr sz="2000" b="1" lang="he-IL">
                <a:solidFill>
                  <a:srgbClr val="8F5C00"/>
                </a:solidFill>
                <a:latin typeface="Arial"/>
                <a:cs typeface="Arial"/>
              </a:rPr>
              <a:t>חורף מאוחר תשפ"א 2021 (רות ג׳ א׳–י״ג)</a:t>
            </a:r>
          </a:p>
          <a:p>
            <a:pPr rtl="1" algn="r">
              <a:spcAft>
                <a:spcPts val="300"/>
              </a:spcAft>
            </a:pPr>
            <a:r>
              <a:rPr sz="2100" b="0" lang="he-IL">
                <a:solidFill>
                  <a:srgbClr val="1F2A44"/>
                </a:solidFill>
                <a:latin typeface="Arial"/>
                <a:cs typeface="Arial"/>
              </a:rPr>
              <a:t>מטרת נעמי ודרכי פעולתה החסויות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2606040"/>
            <a:ext cx="82296" cy="1005840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560320"/>
            <a:ext cx="1051560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300"/>
              </a:spcAft>
            </a:pPr>
            <a:r>
              <a:rPr sz="2000" b="1" lang="he-IL">
                <a:solidFill>
                  <a:srgbClr val="8F5C00"/>
                </a:solidFill>
                <a:latin typeface="Arial"/>
                <a:cs typeface="Arial"/>
              </a:rPr>
              <a:t>קיץ נבצרים תשפ"א 2021 (רות ג׳ א׳–י״ד)</a:t>
            </a:r>
          </a:p>
          <a:p>
            <a:pPr rtl="1" algn="r">
              <a:spcAft>
                <a:spcPts val="300"/>
              </a:spcAft>
            </a:pPr>
            <a:r>
              <a:rPr sz="2100" b="0" lang="he-IL">
                <a:solidFill>
                  <a:srgbClr val="1F2A44"/>
                </a:solidFill>
                <a:latin typeface="Arial"/>
                <a:cs typeface="Arial"/>
              </a:rPr>
              <a:t>תעוזת רות, הסיכון שבירידה לגורן, חשש "מראית עין"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840480"/>
            <a:ext cx="82296" cy="1005840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3794760"/>
            <a:ext cx="1051560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300"/>
              </a:spcAft>
            </a:pPr>
            <a:r>
              <a:rPr sz="2000" b="1" lang="he-IL">
                <a:solidFill>
                  <a:srgbClr val="8F5C00"/>
                </a:solidFill>
                <a:latin typeface="Arial"/>
                <a:cs typeface="Arial"/>
              </a:rPr>
              <a:t>חורף נבצרים תשפ"ב 2022 (רות ג׳ ו׳–י״ח)</a:t>
            </a:r>
          </a:p>
          <a:p>
            <a:pPr rtl="1" algn="r">
              <a:spcAft>
                <a:spcPts val="300"/>
              </a:spcAft>
            </a:pPr>
            <a:r>
              <a:rPr sz="2100" b="0" lang="he-IL">
                <a:solidFill>
                  <a:srgbClr val="1F2A44"/>
                </a:solidFill>
                <a:latin typeface="Arial"/>
                <a:cs typeface="Arial"/>
              </a:rPr>
              <a:t>האם נעמי פעלה לטובתה או לטובת רות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5074920"/>
            <a:ext cx="82296" cy="1005840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5029200"/>
            <a:ext cx="1051560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300"/>
              </a:spcAft>
            </a:pPr>
            <a:r>
              <a:rPr sz="2000" b="1" lang="he-IL">
                <a:solidFill>
                  <a:srgbClr val="8F5C00"/>
                </a:solidFill>
                <a:latin typeface="Arial"/>
                <a:cs typeface="Arial"/>
              </a:rPr>
              <a:t>קיץ תשפ"ב 2022, קיץ תשפ"ה 2025, קיץ תשפ"ו 2026</a:t>
            </a:r>
          </a:p>
          <a:p>
            <a:pPr rtl="1" algn="r">
              <a:spcAft>
                <a:spcPts val="300"/>
              </a:spcAft>
            </a:pPr>
            <a:r>
              <a:rPr sz="2100" b="0" lang="he-IL">
                <a:solidFill>
                  <a:srgbClr val="1F2A44"/>
                </a:solidFill>
                <a:latin typeface="Arial"/>
                <a:cs typeface="Arial"/>
              </a:rPr>
              <a:t>משלי ל״א ורות ב׳–ג׳: "אשת חיל"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מקור: מסמך "מגילת רות בבחינות הבגרות בתנ"ך - שאלון 1262" (טפסי הבחינה ותשובון יואל גבע).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4.jpg"/>
          <p:cNvPicPr>
            <a:picLocks noChangeAspect="1"/>
          </p:cNvPicPr>
          <p:nvPr/>
        </p:nvPicPr>
        <p:blipFill>
          <a:blip r:embed="rId2"/>
          <a:srcRect l="14247" r="14247"/>
          <a:stretch>
            <a:fillRect/>
          </a:stretch>
        </p:blipFill>
        <p:spPr>
          <a:xfrm>
            <a:off x="0" y="0"/>
            <a:ext cx="64008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66560" y="2011680"/>
            <a:ext cx="493776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2800" b="1" lang="he-IL">
                <a:solidFill>
                  <a:srgbClr val="F0D9A8"/>
                </a:solidFill>
                <a:latin typeface="Arial"/>
                <a:cs typeface="Arial"/>
              </a:rPr>
              <a:t>פרק ד׳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66560" y="2743200"/>
            <a:ext cx="4937760" cy="2286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4800" b="1" lang="he-IL">
                <a:solidFill>
                  <a:srgbClr val="FFFFFF"/>
                </a:solidFill>
                <a:latin typeface="Arial"/>
                <a:cs typeface="Arial"/>
              </a:rPr>
              <a:t>הגאולה, הנישואין ועובד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0" y="5760720"/>
            <a:ext cx="493776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200"/>
              </a:spcAft>
            </a:pPr>
            <a:r>
              <a:rPr sz="1200" b="0" lang="he-IL">
                <a:solidFill>
                  <a:srgbClr val="DDDDDD"/>
                </a:solidFill>
                <a:latin typeface="Arial"/>
                <a:cs typeface="Arial"/>
              </a:rPr>
              <a:t>ציור (נחלת הכלל):</a:t>
            </a:r>
          </a:p>
          <a:p>
            <a:pPr rtl="1" algn="r">
              <a:spcAft>
                <a:spcPts val="200"/>
              </a:spcAft>
            </a:pPr>
            <a:r>
              <a:rPr sz="1200" b="0" lang="he-IL">
                <a:solidFill>
                  <a:srgbClr val="DDDDDD"/>
                </a:solidFill>
                <a:latin typeface="Arial"/>
                <a:cs typeface="Arial"/>
              </a:rPr>
              <a:t>Walter Crane, "Ruth and Boaz", 1863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רות ד׳, פסוקים א׳–ד׳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א׳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וּבֹעַז עָלָה הַשַּׁעַר וַיֵּשֶׁב שָׁם וְהִנֵּה הַגֹּאֵל עֹבֵר אֲשֶׁר דִּבֶּר־בֹּעַז וַיֹּאמֶר סוּרָה שְׁבָה־פֹּה פְּלֹנִי אַלְמֹנִי וַיָּסַר וַיֵּשֵֽׁב׃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ב׳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וַיִּקַּח עֲשָׂרָה אֲנָשִׁים מִזִּקְנֵי הָעִיר וַיֹּאמֶר שְׁבוּ־פֹה וַיֵּשֵֽׁבוּ׃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ג׳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וַיֹּאמֶר לַגֹּאֵל חֶלְקַת הַשָּׂדֶה אֲשֶׁר לְאָחִינוּ לֶאֱלִימֶלֶךְ מָכְרָה נׇעֳמִי הַשָּׁבָה מִשְּׂדֵה מוֹאָֽב׃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ד׳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וַאֲנִי אָמַרְתִּי אֶגְלֶה אׇזְנְךָ לֵאמֹר קְנֵה נֶגֶד הַיֹּשְׁבִים וְנֶגֶד זִקְנֵי עַמִּי אִם־תִּגְאַל גְּאָל וְאִם־לֹא יִגְאַל הַגִּידָה לִּי וְאֵֽדְעָה כִּי אֵין זוּלָֽתְךָ לִגְאוֹל וְאָנֹכִי אַחֲרֶיךָ וַיֹּאמֶר אָנֹכִי אֶגְאָֽל׃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נוסח המקרא: "מקרא על פי המסורה" (ספריא), רישיון CC BY-SA. ללא טעמי מקרא.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רות ד׳, פסוקים ה׳–ח׳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ה׳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וַיֹּאמֶר בֹּעַז בְּיוֹם־קְנוֹתְךָ הַשָּׂדֶה מִיַּד נׇעֳמִי וּמֵאֵת רוּת הַמּוֹאֲבִיָּה אֵֽשֶׁת־הַמֵּת קָנִיתָ לְהָקִים שֵׁם־הַמֵּת עַל־נַחֲלָתֽוֹ׃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ו׳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וַיֹּאמֶר הַגֹּאֵל לֹא אוּכַל לִגְאׇל־לִי פֶּן־אַשְׁחִית אֶת־נַחֲלָתִי גְּאַל־לְךָ אַתָּה אֶת־גְּאֻלָּתִי כִּי לֹא־אוּכַל לִגְאֹֽל׃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ז׳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וְזֹאת לְפָנִים בְּיִשְׂרָאֵל עַל־הַגְּאֻלָּה וְעַל־הַתְּמוּרָה לְקַיֵּם כׇּל־דָּבָר שָׁלַף אִישׁ נַעֲלוֹ וְנָתַן לְרֵעֵהוּ וְזֹאת הַתְּעוּדָה בְּיִשְׂרָאֵֽל׃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ח׳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וַיֹּאמֶר הַגֹּאֵל לְבֹעַז קְנֵה־לָךְ וַיִּשְׁלֹף נַעֲלֽוֹ׃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נוסח המקרא: "מקרא על פי המסורה" (ספריא), רישיון CC BY-SA. ללא טעמי מקרא.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רות ד׳, פסוקים ט׳–י״א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ט׳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וַיֹּאמֶר בֹּעַז לַזְּקֵנִים וְכׇל־הָעָם עֵדִים אַתֶּם הַיּוֹם כִּי קָנִיתִי אֶת־כׇּל־אֲשֶׁר לֶאֱלִימֶלֶךְ וְאֵת כׇּל־אֲשֶׁר לְכִלְיוֹן וּמַחְלוֹן מִיַּד נׇעֳמִֽי׃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וְגַם אֶת־רוּת הַמֹּאֲבִיָּה אֵשֶׁת מַחְלוֹן קָנִיתִי לִי לְאִשָּׁה לְהָקִים שֵׁם־הַמֵּת עַל־נַחֲלָתוֹ וְלֹֽא־יִכָּרֵת שֵׁם־הַמֵּת מֵעִם אֶחָיו וּמִשַּׁעַר מְקוֹמוֹ עֵדִים אַתֶּם הַיּֽוֹם׃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י״א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וַיֹּאמְרוּ כׇּל־הָעָם אֲשֶׁר־בַּשַּׁעַר וְהַזְּקֵנִים עֵדִים יִתֵּן יְהֹוָה אֶֽת־הָאִשָּׁה הַבָּאָה אֶל־בֵּיתֶךָ כְּרָחֵל ׀ וּכְלֵאָה אֲשֶׁר בָּנוּ שְׁתֵּיהֶם אֶת־בֵּית יִשְׂרָאֵל וַעֲשֵׂה־חַיִל בְּאֶפְרָתָה וּקְרָא־שֵׁם בְּבֵית לָֽחֶם׃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נוסח המקרא: "מקרא על פי המסורה" (ספריא), רישיון CC BY-SA. ללא טעמי מקרא.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רות ד׳, פסוקים י״ב–ט״ז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י״ב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וִיהִי בֵֽיתְךָ כְּבֵית פֶּרֶץ אֲשֶׁר־יָלְדָה תָמָר לִיהוּדָה מִן־הַזֶּרַע אֲשֶׁר יִתֵּן יְהֹוָה לְךָ מִן־הַֽנַּעֲרָה הַזֹּֽאת׃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י״ג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וַיִּקַּח בֹּעַז אֶת־רוּת וַתְּהִי־לוֹ לְאִשָּׁה וַיָּבֹא אֵלֶיהָ וַיִּתֵּן יְהֹוָה לָהּ הֵרָיוֹן וַתֵּלֶד בֵּֽן׃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י״ד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וַתֹּאמַרְנָה הַנָּשִׁים אֶֽל־נׇעֳמִי בָּרוּךְ יְהֹוָה אֲשֶׁר לֹא הִשְׁבִּית לָךְ גֹּאֵל הַיּוֹם וְיִקָּרֵא שְׁמוֹ בְּיִשְׂרָאֵֽל׃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ט״ו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וְהָיָה לָךְ לְמֵשִׁיב נֶפֶשׁ וּלְכַלְכֵּל אֶת־שֵׂיבָתֵךְ כִּי כַלָּתֵךְ אֲֽשֶׁר־אֲהֵבַתֶךְ יְלָדַתּוּ אֲשֶׁר־הִיא טוֹבָה לָךְ מִשִּׁבְעָה בָּנִֽים׃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ט״ז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וַתִּקַּח נׇעֳמִי אֶת־הַיֶּלֶד וַתְּשִׁתֵהוּ בְחֵיקָהּ וַתְּהִי־לוֹ לְאֹמֶֽנֶת׃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נוסח המקרא: "מקרא על פי המסורה" (ספריא), רישיון CC BY-SA. ללא טעמי מקרא.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רות ד׳, פסוקים י״ז–כ״ב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698480" cy="4754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י״ז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וַתִּקְרֶאנָה לוֹ הַשְּׁכֵנוֹת שֵׁם לֵאמֹר יֻלַּד־בֵּן לְנׇעֳמִי וַתִּקְרֶאנָֽה שְׁמוֹ עוֹבֵד הוּא אֲבִֽי־יִשַׁי אֲבִי דָוִֽד׃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י״ח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וְאֵלֶּה תּוֹלְדוֹת פָּרֶץ פֶּרֶץ הוֹלִיד אֶת־חֶצְרֽוֹן׃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י״ט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וְחֶצְרוֹן הוֹלִיד אֶת־רָם וְרָם הוֹלִיד אֶת־עַמִּינָדָֽב׃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כ׳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וְעַמִּֽינָדָב הוֹלִיד אֶת־נַחְשׁוֹן וְנַחְשׁוֹן הוֹלִיד אֶת־שַׂלְמָֽה׃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כ״א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וְשַׂלְמוֹן הוֹלִיד אֶת־בֹּעַז וּבֹעַז הוֹלִיד אֶת־עוֹבֵֽד׃</a:t>
            </a:r>
          </a:p>
          <a:p>
            <a:pPr rtl="1" algn="r">
              <a:spcAft>
                <a:spcPts val="1200"/>
              </a:spcAft>
            </a:pPr>
            <a:r>
              <a:rPr sz="2200" b="1" lang="he-IL">
                <a:solidFill>
                  <a:srgbClr val="8F5C00"/>
                </a:solidFill>
                <a:latin typeface="Arial"/>
                <a:cs typeface="Arial"/>
              </a:rPr>
              <a:t>כ״ב  </a:t>
            </a:r>
            <a:r>
              <a:rPr sz="2600" b="0" lang="he-IL">
                <a:solidFill>
                  <a:srgbClr val="1F2A44"/>
                </a:solidFill>
                <a:latin typeface="Arial"/>
                <a:cs typeface="Arial"/>
              </a:rPr>
              <a:t>וְעֹבֵד הוֹלִיד אֶת־יִשָׁי וְיִשַׁי הוֹלִיד אֶת־דָּוִֽד׃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נוסח המקרא: "מקרא על פי המסורה" (ספריא), רישיון CC BY-SA. ללא טעמי מקרא.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סיכום פרק ד׳: הגאולה, הנישואין ועובד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1000"/>
              </a:spcAft>
            </a:pPr>
            <a:r>
              <a:rPr sz="2400" b="1" lang="he-IL">
                <a:solidFill>
                  <a:srgbClr val="8F5C00"/>
                </a:solidFill>
                <a:latin typeface="Arial"/>
                <a:cs typeface="Arial"/>
              </a:rPr>
              <a:t>• </a:t>
            </a: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בועז עולה לשער העיר ויושב שם. הגואל הקרוב עובר, ובועז מזמין אותו לשבת ולוקח עשרה מזקני העיר.</a:t>
            </a:r>
          </a:p>
          <a:p>
            <a:pPr rtl="1" algn="r">
              <a:spcAft>
                <a:spcPts val="1000"/>
              </a:spcAft>
            </a:pPr>
            <a:r>
              <a:rPr sz="2400" b="1" lang="he-IL">
                <a:solidFill>
                  <a:srgbClr val="8F5C00"/>
                </a:solidFill>
                <a:latin typeface="Arial"/>
                <a:cs typeface="Arial"/>
              </a:rPr>
              <a:t>• </a:t>
            </a: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בועז מספר על שדה אלימלך שנעמי מוכרת. הגואל מוכן לגאול, עד שבועז מוסיף: "וגם את רות המואביה... קניתי לי לאשה".</a:t>
            </a:r>
          </a:p>
          <a:p>
            <a:pPr rtl="1" algn="r">
              <a:spcAft>
                <a:spcPts val="1000"/>
              </a:spcAft>
            </a:pPr>
            <a:r>
              <a:rPr sz="2400" b="1" lang="he-IL">
                <a:solidFill>
                  <a:srgbClr val="8F5C00"/>
                </a:solidFill>
                <a:latin typeface="Arial"/>
                <a:cs typeface="Arial"/>
              </a:rPr>
              <a:t>• </a:t>
            </a: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הגואל מסרב: "פן אשחית את נחלתי". הוא מוסר את הזכות לבועז בהוצאת נעל, כנהוג בישראל.</a:t>
            </a:r>
          </a:p>
          <a:p>
            <a:pPr rtl="1" algn="r">
              <a:spcAft>
                <a:spcPts val="1000"/>
              </a:spcAft>
            </a:pPr>
            <a:r>
              <a:rPr sz="2400" b="1" lang="he-IL">
                <a:solidFill>
                  <a:srgbClr val="8F5C00"/>
                </a:solidFill>
                <a:latin typeface="Arial"/>
                <a:cs typeface="Arial"/>
              </a:rPr>
              <a:t>• </a:t>
            </a: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הזקנים והעם מעידים ומברכים: "יתן ה׳ את האשה הבאה אל ביתך כרחל וכלאה".</a:t>
            </a:r>
          </a:p>
          <a:p>
            <a:pPr rtl="1" algn="r">
              <a:spcAft>
                <a:spcPts val="1000"/>
              </a:spcAft>
            </a:pPr>
            <a:r>
              <a:rPr sz="2400" b="1" lang="he-IL">
                <a:solidFill>
                  <a:srgbClr val="8F5C00"/>
                </a:solidFill>
                <a:latin typeface="Arial"/>
                <a:cs typeface="Arial"/>
              </a:rPr>
              <a:t>• </a:t>
            </a: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בועז נושא את רות והיא יולדת בן. הנשים מברכות את נעמי: "ברוך ה׳ אשר לא השבית לך גואל היום".</a:t>
            </a:r>
          </a:p>
          <a:p>
            <a:pPr rtl="1" algn="r">
              <a:spcAft>
                <a:spcPts val="1000"/>
              </a:spcAft>
            </a:pPr>
            <a:r>
              <a:rPr sz="2400" b="1" lang="he-IL">
                <a:solidFill>
                  <a:srgbClr val="8F5C00"/>
                </a:solidFill>
                <a:latin typeface="Arial"/>
                <a:cs typeface="Arial"/>
              </a:rPr>
              <a:t>• </a:t>
            </a:r>
            <a:r>
              <a:rPr sz="2400" b="0" lang="he-IL">
                <a:solidFill>
                  <a:srgbClr val="1F2A44"/>
                </a:solidFill>
                <a:latin typeface="Arial"/>
                <a:cs typeface="Arial"/>
              </a:rPr>
              <a:t>שם הילד עובד, "הוא אבי ישי אבי דוד". המגילה נחתמת ברשימת היוחסין מפרץ ועד דוד.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סיכום להעתקה למחברת. מבוסס על נוסח הפרק.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בבגרות: מה נשאלו על פרק ד׳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371600"/>
            <a:ext cx="82296" cy="1005840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325880"/>
            <a:ext cx="1051560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300"/>
              </a:spcAft>
            </a:pPr>
            <a:r>
              <a:rPr sz="2000" b="1" lang="he-IL">
                <a:solidFill>
                  <a:srgbClr val="8F5C00"/>
                </a:solidFill>
                <a:latin typeface="Arial"/>
                <a:cs typeface="Arial"/>
              </a:rPr>
              <a:t>קיץ תשפ"ד 2024, סעיף ב׳ (רות ד׳ ט׳–י״ז)</a:t>
            </a:r>
          </a:p>
          <a:p>
            <a:pPr rtl="1" algn="r">
              <a:spcAft>
                <a:spcPts val="300"/>
              </a:spcAft>
            </a:pPr>
            <a:r>
              <a:rPr sz="2100" b="0" lang="he-IL">
                <a:solidFill>
                  <a:srgbClr val="1F2A44"/>
                </a:solidFill>
                <a:latin typeface="Arial"/>
                <a:cs typeface="Arial"/>
              </a:rPr>
              <a:t>אופי משפטי של האירוע בשער, קבלת הנישואין בעין יפה על ידי העם, הזקנים, ה׳ ונשות העיר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100" b="0" lang="he-IL">
                <a:solidFill>
                  <a:srgbClr val="444444"/>
                </a:solidFill>
                <a:latin typeface="Arial"/>
                <a:cs typeface="Arial"/>
              </a:rPr>
              <a:t>מקור: מסמך "מגילת רות בבחינות הבגרות בתנ"ך - שאלון 1262" (טפסי הבחינה ותשובון יואל גבע).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12191695" cy="64008"/>
          </a:xfrm>
          <a:prstGeom prst="rect">
            <a:avLst/>
          </a:prstGeom>
          <a:solidFill>
            <a:srgbClr val="8F5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3600" b="1" lang="he-IL">
                <a:solidFill>
                  <a:srgbClr val="FFFFFF"/>
                </a:solidFill>
                <a:latin typeface="Arial"/>
                <a:cs typeface="Arial"/>
              </a:rPr>
              <a:t>מקורות ותמונות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937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1F2A44"/>
                </a:solidFill>
                <a:latin typeface="Arial"/>
                <a:cs typeface="Arial"/>
              </a:rPr>
              <a:t>נוסח הפסוקים: "מקרא על פי המסורה", דרך ספריא (sefaria.org), רישיון CC BY-SA.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1F2A44"/>
                </a:solidFill>
                <a:latin typeface="Arial"/>
                <a:cs typeface="Arial"/>
              </a:rPr>
              <a:t>נתוני הבחינות: מסמך "מגילת רות בבחינות הבגרות בתנ"ך - שאלון 1262" (מקורו בטפסי הבחינה ובתשובון יואל גבע).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1F2A44"/>
                </a:solidFill>
                <a:latin typeface="Arial"/>
                <a:cs typeface="Arial"/>
              </a:rPr>
              <a:t>תמונות (כולן נחלת הכלל, ויקישיתוף Commons):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1F2A44"/>
                </a:solidFill>
                <a:latin typeface="Arial"/>
                <a:cs typeface="Arial"/>
              </a:rPr>
              <a:t>כריכה: Evelyn De Morgan, Evelyn De Morgan - Naomi and Ruth, 1887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1F2A44"/>
                </a:solidFill>
                <a:latin typeface="Arial"/>
                <a:cs typeface="Arial"/>
              </a:rPr>
              <a:t>פרק א׳: William Blake, 1795-William-Blake-Naomi-entreating-Ruth-Orpah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1F2A44"/>
                </a:solidFill>
                <a:latin typeface="Arial"/>
                <a:cs typeface="Arial"/>
              </a:rPr>
              <a:t>פרק ב׳: Julius Schnorr von Carolsfeld, Julius Schnorr von Carolsfeld- Ruth im Feld des Boaz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1F2A44"/>
                </a:solidFill>
                <a:latin typeface="Arial"/>
                <a:cs typeface="Arial"/>
              </a:rPr>
              <a:t>פרק ג׳: Gerbrand van den Eeckhout, Gerbrand van den Eeckhout - Ruth and Boaz, 1651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1F2A44"/>
                </a:solidFill>
                <a:latin typeface="Arial"/>
                <a:cs typeface="Arial"/>
              </a:rPr>
              <a:t>פרק ד׳: Walter Crane, Walter T. Crane - Ruth and Boaz (1863)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מגילת רות - מצגת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