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First_Government_of_Israel_on_May_1,_1949.jp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הרשות המבצעת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18</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הרשות המבצעת</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זכויות האדם - חלק א׳ של שאלת בגרות משולבת (קיץ תשפ"א)</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חזרה לרשות המבצעת - חלק ב׳ של אותה שאלה</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המבצעת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18</a:t>
            </a:r>
          </a:p>
        </p:txBody>
      </p:sp>
      <p:sp>
        <p:nvSpPr>
          <p:cNvPr id="9" name="Rounded Rectangle 8"/>
          <p:cNvSpPr/>
          <p:nvPr/>
        </p:nvSpPr>
        <p:spPr>
          <a:xfrm>
            <a:off x="8010144" y="1266444"/>
            <a:ext cx="3447288"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66444"/>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9387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חקיקת משנה</a:t>
            </a:r>
          </a:p>
        </p:txBody>
      </p:sp>
      <p:sp>
        <p:nvSpPr>
          <p:cNvPr id="14" name="TextBox 13"/>
          <p:cNvSpPr txBox="1"/>
          <p:nvPr/>
        </p:nvSpPr>
        <p:spPr>
          <a:xfrm>
            <a:off x="8147304" y="1924812"/>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חקיקה הנעשית על ידי הרשות המבצעת / השרים / רשות מקומית (באמצעות: צווים, תקנות, חוקי עזר עירוניים). נועדה לאפשר ביצוע החוק וקידום מטרותיו ע"י פירוט העקרונות שנקבעו בחקיקה ראשית. אסור שחקיקת משנה תסתור חקיקה ראשית. נתונה לפיקוח של ועדות הכנסת</a:t>
            </a:r>
          </a:p>
        </p:txBody>
      </p:sp>
      <p:sp>
        <p:nvSpPr>
          <p:cNvPr id="15" name="Rounded Rectangle 14"/>
          <p:cNvSpPr/>
          <p:nvPr/>
        </p:nvSpPr>
        <p:spPr>
          <a:xfrm>
            <a:off x="4370832" y="1266444"/>
            <a:ext cx="3447288"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66444"/>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229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229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93876"/>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נקודת דמיון בין אחריות משותפת לאחריות מיניסטריאלית</a:t>
            </a:r>
          </a:p>
        </p:txBody>
      </p:sp>
      <p:sp>
        <p:nvSpPr>
          <p:cNvPr id="20" name="TextBox 19"/>
          <p:cNvSpPr txBox="1"/>
          <p:nvPr/>
        </p:nvSpPr>
        <p:spPr>
          <a:xfrm>
            <a:off x="4507992" y="2109724"/>
            <a:ext cx="3172968" cy="34818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נקודת דמיון: בשתי סוגי האחריות, האחריות מופנית כלפי הכנסת וכלפי הציבור</a:t>
            </a:r>
          </a:p>
        </p:txBody>
      </p:sp>
      <p:sp>
        <p:nvSpPr>
          <p:cNvPr id="21" name="Rounded Rectangle 20"/>
          <p:cNvSpPr/>
          <p:nvPr/>
        </p:nvSpPr>
        <p:spPr>
          <a:xfrm>
            <a:off x="731520" y="1266444"/>
            <a:ext cx="3447288" cy="441655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66444"/>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229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2290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93876"/>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הבדל אחד בין אחריות משותפת לאחריות מיניסטריאלית</a:t>
            </a:r>
          </a:p>
        </p:txBody>
      </p:sp>
      <p:sp>
        <p:nvSpPr>
          <p:cNvPr id="26" name="TextBox 25"/>
          <p:cNvSpPr txBox="1"/>
          <p:nvPr/>
        </p:nvSpPr>
        <p:spPr>
          <a:xfrm>
            <a:off x="868680" y="2109724"/>
            <a:ext cx="3172968" cy="34818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אחריות ממשלתית היא אחריות כל השרים על כל החלטות הממשלה (גם אם התנגדו להן) ואילו באחריות מיניסטריאלית האחריות היא של שר על הקורה במשרדו ועל פעולות העובדים שלו</a:t>
            </a:r>
          </a:p>
        </p:txBody>
      </p:sp>
      <p:sp>
        <p:nvSpPr>
          <p:cNvPr id="27" name="Rectangle 26"/>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הרשות המבצעת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18</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אחריות מיניסטריאלית</a:t>
            </a:r>
          </a:p>
          <a:p>
            <a:pPr rtl="1" algn="r">
              <a:spcAft>
                <a:spcPts val="500"/>
              </a:spcAft>
            </a:pPr>
            <a:r>
              <a:rPr sz="2600" b="0">
                <a:solidFill>
                  <a:srgbClr val="212430"/>
                </a:solidFill>
                <a:latin typeface="Noto Sans Hebrew"/>
                <a:cs typeface="Noto Sans Hebrew"/>
              </a:rPr>
              <a:t>לכל שר בממשלה אחריות כלפי הכנסת והממשלה ביחס לנושאים שבתחום משרדו ולפעולות סגל עובדיו, אף אם נעשו שלא בידיעתו</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094476"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זכויות האדם - חלק א׳ של שאלת בגרות משולבת (קיץ תשפ"א)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זכויות האדם - חלק א׳ של שאלת בגרות משולבת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18</a:t>
            </a:r>
          </a:p>
        </p:txBody>
      </p:sp>
      <p:sp>
        <p:nvSpPr>
          <p:cNvPr id="9" name="Rounded Rectangle 8"/>
          <p:cNvSpPr/>
          <p:nvPr/>
        </p:nvSpPr>
        <p:spPr>
          <a:xfrm>
            <a:off x="8010144" y="1473454"/>
            <a:ext cx="3447288" cy="400253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73454"/>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6547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6547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500886"/>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לחיים וביטחון/שלמות הגוף</a:t>
            </a:r>
          </a:p>
        </p:txBody>
      </p:sp>
      <p:sp>
        <p:nvSpPr>
          <p:cNvPr id="14" name="TextBox 13"/>
          <p:cNvSpPr txBox="1"/>
          <p:nvPr/>
        </p:nvSpPr>
        <p:spPr>
          <a:xfrm>
            <a:off x="8147304" y="2387854"/>
            <a:ext cx="3172968" cy="299669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זכותו של כל אדם לחיות ללא חשש מפני פגיעה בחייו, בגופו ובביטחונו האישי שלו</a:t>
            </a:r>
          </a:p>
        </p:txBody>
      </p:sp>
      <p:sp>
        <p:nvSpPr>
          <p:cNvPr id="15" name="Rounded Rectangle 14"/>
          <p:cNvSpPr/>
          <p:nvPr/>
        </p:nvSpPr>
        <p:spPr>
          <a:xfrm>
            <a:off x="4370832" y="1473454"/>
            <a:ext cx="3447288" cy="400253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73454"/>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3746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50088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מובן מצומצם</a:t>
            </a:r>
          </a:p>
        </p:txBody>
      </p:sp>
      <p:sp>
        <p:nvSpPr>
          <p:cNvPr id="20" name="TextBox 19"/>
          <p:cNvSpPr txBox="1"/>
          <p:nvPr/>
        </p:nvSpPr>
        <p:spPr>
          <a:xfrm>
            <a:off x="4507992" y="2131822"/>
            <a:ext cx="3172968"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לכל אדם הזכות לשוויון בפני החוק ולשוויון פוליטי (הזכות לבחור ולהיבחר)</a:t>
            </a:r>
          </a:p>
        </p:txBody>
      </p:sp>
      <p:sp>
        <p:nvSpPr>
          <p:cNvPr id="21" name="Rounded Rectangle 20"/>
          <p:cNvSpPr/>
          <p:nvPr/>
        </p:nvSpPr>
        <p:spPr>
          <a:xfrm>
            <a:off x="731520" y="1473454"/>
            <a:ext cx="3447288" cy="4002531"/>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73454"/>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3746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3746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500886"/>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מובן רחב</a:t>
            </a:r>
          </a:p>
        </p:txBody>
      </p:sp>
      <p:sp>
        <p:nvSpPr>
          <p:cNvPr id="26" name="TextBox 25"/>
          <p:cNvSpPr txBox="1"/>
          <p:nvPr/>
        </p:nvSpPr>
        <p:spPr>
          <a:xfrm>
            <a:off x="868680" y="2131822"/>
            <a:ext cx="3172968" cy="3252723"/>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זכות לשוויון הזדמנויות במובן הכלכלי והחברתי.</a:t>
            </a:r>
          </a:p>
          <a:p>
            <a:pPr rtl="1" algn="r">
              <a:spcAft>
                <a:spcPts val="500"/>
              </a:spcAft>
            </a:pPr>
            <a:r>
              <a:rPr sz="2200" b="0">
                <a:solidFill>
                  <a:srgbClr val="212430"/>
                </a:solidFill>
                <a:latin typeface="Noto Sans Hebrew"/>
                <a:cs typeface="Noto Sans Hebrew"/>
              </a:rPr>
              <a:t>אופני היישום הראויים של הזכות לשוויון שנויים במחלוקת ציבורית בכל חברה דמוקרטית</a:t>
            </a:r>
          </a:p>
        </p:txBody>
      </p:sp>
      <p:sp>
        <p:nvSpPr>
          <p:cNvPr id="27" name="Rectangle 26"/>
          <p:cNvSpPr/>
          <p:nvPr/>
        </p:nvSpPr>
        <p:spPr>
          <a:xfrm>
            <a:off x="731520"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זכויות האדם - חלק א׳ של שאלת בגרות משולבת (קיץ תשפ"א)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18</a:t>
            </a:r>
          </a:p>
        </p:txBody>
      </p:sp>
      <p:sp>
        <p:nvSpPr>
          <p:cNvPr id="9" name="Rounded Rectangle 8"/>
          <p:cNvSpPr/>
          <p:nvPr/>
        </p:nvSpPr>
        <p:spPr>
          <a:xfrm>
            <a:off x="731520" y="1453235"/>
            <a:ext cx="10725912" cy="40429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26387"/>
            <a:ext cx="10451592" cy="389666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הזכויות הטבעיות</a:t>
            </a:r>
          </a:p>
          <a:p>
            <a:pPr rtl="1" algn="r">
              <a:spcAft>
                <a:spcPts val="500"/>
              </a:spcAft>
            </a:pPr>
            <a:r>
              <a:rPr sz="2600" b="0">
                <a:solidFill>
                  <a:srgbClr val="212430"/>
                </a:solidFill>
                <a:latin typeface="Noto Sans Hebrew"/>
                <a:cs typeface="Noto Sans Hebrew"/>
              </a:rPr>
              <a:t>חיים וביטחון, קניין, חירות )חופש הביטוי, חופש המחשבה והמצפון, חופש</a:t>
            </a:r>
          </a:p>
          <a:p>
            <a:pPr rtl="1" algn="r">
              <a:spcAft>
                <a:spcPts val="500"/>
              </a:spcAft>
            </a:pPr>
            <a:r>
              <a:rPr sz="2600" b="0">
                <a:solidFill>
                  <a:srgbClr val="212430"/>
                </a:solidFill>
                <a:latin typeface="Noto Sans Hebrew"/>
                <a:cs typeface="Noto Sans Hebrew"/>
              </a:rPr>
              <a:t>התנועה, חופש העיסוק, חופש דת וחופש מדת(, שוויון, כבוד והליך משפטי הוגן</a:t>
            </a:r>
          </a:p>
        </p:txBody>
      </p:sp>
      <p:sp>
        <p:nvSpPr>
          <p:cNvPr id="11" name="Rectangle 10"/>
          <p:cNvSpPr/>
          <p:nvPr/>
        </p:nvSpPr>
        <p:spPr>
          <a:xfrm>
            <a:off x="11338560" y="1526387"/>
            <a:ext cx="64008" cy="389666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094476"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חזרה לרשות המבצעת - חלק ב׳ של אותה שאלה</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חזרה לרשות המבצעת - חלק ב׳ של אותה שאלה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18</a:t>
            </a:r>
          </a:p>
        </p:txBody>
      </p:sp>
      <p:sp>
        <p:nvSpPr>
          <p:cNvPr id="9" name="Rounded Rectangle 8"/>
          <p:cNvSpPr/>
          <p:nvPr/>
        </p:nvSpPr>
        <p:spPr>
          <a:xfrm>
            <a:off x="6217920" y="1309624"/>
            <a:ext cx="5239512" cy="433019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0962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7363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7363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3705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קביעת מדיניות ויישומה</a:t>
            </a:r>
          </a:p>
        </p:txBody>
      </p:sp>
      <p:sp>
        <p:nvSpPr>
          <p:cNvPr id="14" name="TextBox 13"/>
          <p:cNvSpPr txBox="1"/>
          <p:nvPr/>
        </p:nvSpPr>
        <p:spPr>
          <a:xfrm>
            <a:off x="6355080" y="1967992"/>
            <a:ext cx="4965192" cy="358038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קבלת החלטות וקביעת קווי פעולה בתחומים שונים הנמצאים באחריות משרדי הממשלה השונים</a:t>
            </a:r>
          </a:p>
        </p:txBody>
      </p:sp>
      <p:sp>
        <p:nvSpPr>
          <p:cNvPr id="15" name="Rounded Rectangle 14"/>
          <p:cNvSpPr/>
          <p:nvPr/>
        </p:nvSpPr>
        <p:spPr>
          <a:xfrm>
            <a:off x="731520" y="1309624"/>
            <a:ext cx="5239512" cy="433019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0962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7363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7363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3705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967992"/>
            <a:ext cx="4965192" cy="358038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חקיקת משנה</a:t>
            </a:r>
          </a:p>
          <a:p>
            <a:pPr rtl="1" algn="r">
              <a:spcAft>
                <a:spcPts val="500"/>
              </a:spcAft>
            </a:pPr>
            <a:r>
              <a:rPr sz="2000" b="0">
                <a:solidFill>
                  <a:srgbClr val="212430"/>
                </a:solidFill>
                <a:latin typeface="Noto Sans Hebrew"/>
                <a:cs typeface="Noto Sans Hebrew"/>
              </a:rPr>
              <a:t>נקודת דמיון בין אחריות משותפת לאחריות מיניסטריאלית</a:t>
            </a:r>
          </a:p>
          <a:p>
            <a:pPr rtl="1" algn="r">
              <a:spcAft>
                <a:spcPts val="500"/>
              </a:spcAft>
            </a:pPr>
            <a:r>
              <a:rPr sz="2000" b="0">
                <a:solidFill>
                  <a:srgbClr val="212430"/>
                </a:solidFill>
                <a:latin typeface="Noto Sans Hebrew"/>
                <a:cs typeface="Noto Sans Hebrew"/>
              </a:rPr>
              <a:t>הבדל אחד בין אחריות משותפת לאחריות מיניסטריאלית</a:t>
            </a:r>
          </a:p>
          <a:p>
            <a:pPr rtl="1" algn="r">
              <a:spcAft>
                <a:spcPts val="500"/>
              </a:spcAft>
            </a:pPr>
            <a:r>
              <a:rPr sz="2000" b="0">
                <a:solidFill>
                  <a:srgbClr val="212430"/>
                </a:solidFill>
                <a:latin typeface="Noto Sans Hebrew"/>
                <a:cs typeface="Noto Sans Hebrew"/>
              </a:rPr>
              <a:t>אחריות מיניסטריאלית</a:t>
            </a:r>
          </a:p>
          <a:p>
            <a:pPr rtl="1" algn="r">
              <a:spcAft>
                <a:spcPts val="500"/>
              </a:spcAft>
            </a:pPr>
            <a:r>
              <a:rPr sz="2000" b="0">
                <a:solidFill>
                  <a:srgbClr val="212430"/>
                </a:solidFill>
                <a:latin typeface="Noto Sans Hebrew"/>
                <a:cs typeface="Noto Sans Hebrew"/>
              </a:rPr>
              <a:t>הזכות לחיים וביטחון/שלמות הגוף</a:t>
            </a:r>
          </a:p>
          <a:p>
            <a:pPr rtl="1" algn="r">
              <a:spcAft>
                <a:spcPts val="500"/>
              </a:spcAft>
            </a:pPr>
            <a:r>
              <a:rPr sz="2000" b="0">
                <a:solidFill>
                  <a:srgbClr val="212430"/>
                </a:solidFill>
                <a:latin typeface="Noto Sans Hebrew"/>
                <a:cs typeface="Noto Sans Hebrew"/>
              </a:rPr>
              <a:t>מובן מצומצם</a:t>
            </a:r>
          </a:p>
        </p:txBody>
      </p:sp>
      <p:sp>
        <p:nvSpPr>
          <p:cNvPr id="21" name="Rectangle 20"/>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ישיבת הממשלה הראשונה, 1.5.1949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18</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9.jpg"/>
          <p:cNvPicPr>
            <a:picLocks noChangeAspect="1"/>
          </p:cNvPicPr>
          <p:nvPr/>
        </p:nvPicPr>
        <p:blipFill>
          <a:blip r:embed="rId3"/>
          <a:stretch>
            <a:fillRect/>
          </a:stretch>
        </p:blipFill>
        <p:spPr>
          <a:xfrm>
            <a:off x="731520" y="1045681"/>
            <a:ext cx="5943600" cy="4720916"/>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של ישיבת ממשלה: אנשים יושבים משני צדי שולחן ארוך בחדר, ועל השולחן ניירות ותיקים. על הקיר תלויים דיוקן של גבר מזוקן, לוח ממוסגר ומפה. לפי תיעוד האוסף זו הממשלה הראשונה של ישראל, ובין הנוכחים ראש הממשלה דוד בן-גוריון. איננו מזהים כאן מי מהנראים הוא מי. השקף עוסק ברשות המבצעת, כלומר הממשלה.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הוגו מנדלסון, לשכת העיתונות הממשלתית (לע"מ), מאוסף התצלומים הלאומי,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18</a:t>
            </a:r>
          </a:p>
        </p:txBody>
      </p:sp>
      <p:sp>
        <p:nvSpPr>
          <p:cNvPr id="9" name="Rounded Rectangle 8"/>
          <p:cNvSpPr/>
          <p:nvPr/>
        </p:nvSpPr>
        <p:spPr>
          <a:xfrm>
            <a:off x="731520" y="1051560"/>
            <a:ext cx="10725912" cy="399694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85063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בזמן האחרון מגרשי הכדורגל הם זירת התרחשות של אירועים חמורים שבהם מעורבים אוהדים המתנגדים לשילובם של שחקנים ממוצא מוסלמי. באחד המשחקים הוכו אוהדים של אחת הקבוצות רק משום שהם עודדו שחקן זה ממוצא מוסלמי שמשחק בקבוצה.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משחק זה נהפך לשיחת היום. אפשר היה לְצפות שבעקבותיו תוקם ועדה לטיפול באירועים מסוג זה, ואולי מישהו אף ייתבע באופן אישי ויועמד למשפט. אבל ככל הנראה גם הפעם לא יקרה שום דבר מהותי, וזאת בשל כישלון מתמשך בטיפול בתופעת הבריונות בספורט הישראלי.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לכישלון זה שותפים גורמים רבים מאוד, וכולם מנסים להתנער מאחריות ולגלגל את "תפוח האדמה הלוהט" הזה הלאה. היעדר גורם אחד האחראי לנושא פוגע ביכולת לפתור את הבעיה. כך אנחנו נעים מתיקון לתקרית, ללא שום שינוי מהותי בדפוסי ההתנהגות במגרשי הספורט.</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לדעתי יש לדרוש משר התרבות והספורט, שהוא הממונה על הספורט בישראל, שירים את הכפפה ויפעל לשינוי המצב, כי עליו מוטלת החובה למנוע תופעות כאלה.</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18</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אומנם לשר התרבות והספורט אין כלים להשפיע על האופן שבו המשטרה או מועדוני הספורט מטפלים בבעיה, ואף לא לדרוש מבתי המשפט לנקוט ענישה מחמירה יותר, אך לשר יש כמה דרכי פעולה אפשריות כמו למשל יש לו זכות, ולטעמי גם חובה, להפסיק מייד את התמיכה הכספית במשחקי הכדורגל והכדורסל בישראל בשל האלימות. כמו כן עליו לגבש קוד אתי והתנהגותי שיחייב את כל המשתתפים באירועי ספורט בישראל. על השר להקפיא את התמיכה הכלכלית שהמדינה מעניקה לאגודות הספורט עד אשר אגודות אלה יגישו תוכנית למיגור האלימות ויפעילו אמצעים למימוש התוכנית, כגון שימוש במצלמות האבטחה המוצבות בכל היציעים שבמגרשי הספורט. ברור כשמש שאם הנהלת מועדון ספורט מסוימת צריכה לבחור בין עצם הקיום של המועדון, שיובטח בזכות קבלת תקציב מן המדינה, ובין צילום אוהדים אלימים והגשת תביעות נגדם, ההנהלה תבחר לפעול נגד האוהדים האלימים.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ספורט הוא דבר חשוב, הוא ערך, אבל אם הערך נרמס ונהיה תירוץ לבריונות - עדיף שלא יתקיים כלל. לא ראוי לקיים אירועי ספורט באווירה שבה אוהדים נוקטים מעשי בריונות המנוגדים לכללים: פולשים למגרש במהלך המשחק, תוקפים פיזית אוהדים ושחקנים יריבים או משמיעים קריאות גנאי וקללות כלפי שופטים, וכל זאת מתוך שאיפה אישית לראות את ניצחון קבוצתם. אוהדים אלה טועים אם הם חושבים שמעשים אלה יצליחו לסייע לקבוצתם לנצח. התנהגות זו היא עילה להפסקת המשחק ואף להפסקת כל משחקי הליגה. מדינת ישראל משקיעה מאות מיליוני שקלים בספורט בישראל. כספי המיסים של כולנו מממנים את אירועי האלימות שמתרחשים במגרשי הספורט.</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18</a:t>
            </a:r>
          </a:p>
        </p:txBody>
      </p:sp>
      <p:sp>
        <p:nvSpPr>
          <p:cNvPr id="9" name="Rounded Rectangle 8"/>
          <p:cNvSpPr/>
          <p:nvPr/>
        </p:nvSpPr>
        <p:spPr>
          <a:xfrm>
            <a:off x="731520" y="1051560"/>
            <a:ext cx="10725912" cy="25542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40791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אסור לנו להשלים עם התופעה. ודאי שאין שום סיבה שנממן אירועים כאלה מכספי המיסים שלנו.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א' פרבר, "צו השעה: עיצוב קוד אתי לאירועי הספורט בישראל", מקור ראשון, י"ד במרחשוון ה'תשפ"ב, 20/10/2021)</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מושג) ענו על פי מה שלמדתם, ולא על פי הקטע. 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14הציגו את סוג האחריות: אחריות מיניסטריאלית. הסבירו כיצד סוג אחריות זה בא לידי ביטוי בקטע.</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18</a:t>
            </a:r>
          </a:p>
        </p:txBody>
      </p:sp>
      <p:sp>
        <p:nvSpPr>
          <p:cNvPr id="9" name="Rounded Rectangle 8"/>
          <p:cNvSpPr/>
          <p:nvPr/>
        </p:nvSpPr>
        <p:spPr>
          <a:xfrm>
            <a:off x="731520" y="1051560"/>
            <a:ext cx="10725912" cy="41940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477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הצג: אחריות מיניסטריאלית: לכל שר בממשלה אחריות כלפי הכנסת והממשלה ביחס לנושאים שבתחום משרדו ולפעולות סגל עובדיו, אף אם נעשו שלא בידיעתו. חובתו של שר לדווח בכנסת על פעולות משרדו, להשיב על שאילתות ועל הצעות לסדר היום הקשורות לתחום משרדו, וכן לתקן בעיות שבתחום משרדו. האחריות המיניסטריאלית היא ציבורית בלבד ולא משפטית.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ציטוט: "ייש לרדוש משר התרבות והספורט, שהוא הממונה על הספורט בישראל, שירים את הכפפה ויפעל לשינוי המצב, כי עליו מוטלת החובה למנוע תופעות כאלה... אך לשר יש כמה דרכי פעולה אפשריות.. על השר להקפיא את התמיכה הכלכלית שהמדינה מעניקה לאגודות הספורט עד אשר אגודות אלה יגישו תוכנית למיגור האלימות ויפעילו אמצעים למימוש התוכנית".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קישור: סוג אחריות זו בא לידי בקטע כי נטען ששר התרבות והספורט אחראי על המתרחש במגרשי הספורט במדינה. באמצעות משרדו, השר מעניק תמיכה כספית לאגודות הספורט והוא נטען שאחראי על קיום פעילותן השוטפת. אחריות מיניסטריאלית כוללת אחריות ציבורית על נושאים שנכללים בתחום המשרד הממשלתי ומשחקיות ובתחרויות ספורט הם חלק מנושאים אלו, כך על פי הקטע.</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18</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נקודת דמיון בין אחריות משותפת לאחריות מיניסטריאלית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הבדל אחד בין אחריות משותפת לאחריות מיניסטריאלית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הזכות לחיים וביטחון/שלמות הגוף</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קביעת מדיניות ויישומה</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18</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18</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"כוחה הבלתי מוגבל של הממשלה בישראל" - גם בעמוד הנושא, בלשונית "סרטון".</a:t>
            </a:r>
          </a:p>
          <a:p>
            <a:pPr rtl="1" algn="r">
              <a:spcAft>
                <a:spcPts val="500"/>
              </a:spcAft>
            </a:pPr>
            <a:r>
              <a:rPr sz="1800" b="0">
                <a:solidFill>
                  <a:srgbClr val="212430"/>
                </a:solidFill>
                <a:latin typeface="Noto Sans Hebrew"/>
                <a:cs typeface="Noto Sans Hebrew"/>
              </a:rPr>
              <a:t>https://www.youtube.com/watch?v=xS2twhwqMgA</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18</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