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Hearing_hall_in_Israel_supreme_court.jp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עקרון שלטון החוק</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17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17</a:t>
            </a:r>
          </a:p>
        </p:txBody>
      </p:sp>
      <p:sp>
        <p:nvSpPr>
          <p:cNvPr id="9" name="Rounded Rectangle 8"/>
          <p:cNvSpPr/>
          <p:nvPr/>
        </p:nvSpPr>
        <p:spPr>
          <a:xfrm>
            <a:off x="6217920" y="109728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טענה</a:t>
            </a:r>
          </a:p>
        </p:txBody>
      </p:sp>
      <p:sp>
        <p:nvSpPr>
          <p:cNvPr id="11" name="Rectangle 10"/>
          <p:cNvSpPr/>
          <p:nvPr/>
        </p:nvSpPr>
        <p:spPr>
          <a:xfrm>
            <a:off x="11320272" y="118872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סוג עבריינות: פלילית רגילה</a:t>
            </a:r>
          </a:p>
        </p:txBody>
      </p:sp>
      <p:sp>
        <p:nvSpPr>
          <p:cNvPr id="14" name="Rectangle 13"/>
          <p:cNvSpPr/>
          <p:nvPr/>
        </p:nvSpPr>
        <p:spPr>
          <a:xfrm>
            <a:off x="5833872" y="118872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33172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הזכות לחופש הביטוי</a:t>
            </a:r>
          </a:p>
        </p:txBody>
      </p:sp>
      <p:sp>
        <p:nvSpPr>
          <p:cNvPr id="17" name="Rectangle 16"/>
          <p:cNvSpPr/>
          <p:nvPr/>
        </p:nvSpPr>
        <p:spPr>
          <a:xfrm>
            <a:off x="11320272" y="242316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33172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עיקרון שלטון החוק</a:t>
            </a:r>
          </a:p>
        </p:txBody>
      </p:sp>
      <p:sp>
        <p:nvSpPr>
          <p:cNvPr id="20" name="Rectangle 19"/>
          <p:cNvSpPr/>
          <p:nvPr/>
        </p:nvSpPr>
        <p:spPr>
          <a:xfrm>
            <a:off x="5833872" y="242316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356616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5</a:t>
            </a:r>
          </a:p>
          <a:p>
            <a:pPr rtl="1" algn="r">
              <a:spcAft>
                <a:spcPts val="500"/>
              </a:spcAft>
            </a:pPr>
            <a:r>
              <a:rPr sz="2200" b="0">
                <a:solidFill>
                  <a:srgbClr val="212430"/>
                </a:solidFill>
                <a:latin typeface="Noto Sans Hebrew"/>
                <a:cs typeface="Noto Sans Hebrew"/>
              </a:rPr>
              <a:t>פקודה בלתי חוקית</a:t>
            </a:r>
          </a:p>
        </p:txBody>
      </p:sp>
      <p:sp>
        <p:nvSpPr>
          <p:cNvPr id="23" name="Rectangle 22"/>
          <p:cNvSpPr/>
          <p:nvPr/>
        </p:nvSpPr>
        <p:spPr>
          <a:xfrm>
            <a:off x="11320272" y="365760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31520" y="356616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6</a:t>
            </a:r>
          </a:p>
          <a:p>
            <a:pPr rtl="1" algn="r">
              <a:spcAft>
                <a:spcPts val="500"/>
              </a:spcAft>
            </a:pPr>
            <a:r>
              <a:rPr sz="2200" b="0">
                <a:solidFill>
                  <a:srgbClr val="212430"/>
                </a:solidFill>
                <a:latin typeface="Noto Sans Hebrew"/>
                <a:cs typeface="Noto Sans Hebrew"/>
              </a:rPr>
              <a:t>פקודה בלתי חוקית בעליל</a:t>
            </a:r>
          </a:p>
        </p:txBody>
      </p:sp>
      <p:sp>
        <p:nvSpPr>
          <p:cNvPr id="26" name="Rectangle 25"/>
          <p:cNvSpPr/>
          <p:nvPr/>
        </p:nvSpPr>
        <p:spPr>
          <a:xfrm>
            <a:off x="5833872" y="365760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217920" y="480060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550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7</a:t>
            </a:r>
          </a:p>
          <a:p>
            <a:pPr rtl="1" algn="r">
              <a:spcAft>
                <a:spcPts val="500"/>
              </a:spcAft>
            </a:pPr>
            <a:r>
              <a:rPr sz="2200" b="0">
                <a:solidFill>
                  <a:srgbClr val="212430"/>
                </a:solidFill>
                <a:latin typeface="Noto Sans Hebrew"/>
                <a:cs typeface="Noto Sans Hebrew"/>
              </a:rPr>
              <a:t>סוג העבריינות: עבריינות פלילית</a:t>
            </a:r>
          </a:p>
        </p:txBody>
      </p:sp>
      <p:sp>
        <p:nvSpPr>
          <p:cNvPr id="29" name="Rectangle 28"/>
          <p:cNvSpPr/>
          <p:nvPr/>
        </p:nvSpPr>
        <p:spPr>
          <a:xfrm>
            <a:off x="11320272" y="489204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731520" y="480060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686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8</a:t>
            </a:r>
          </a:p>
          <a:p>
            <a:pPr rtl="1" algn="r">
              <a:spcAft>
                <a:spcPts val="500"/>
              </a:spcAft>
            </a:pPr>
            <a:r>
              <a:rPr sz="2200" b="0">
                <a:solidFill>
                  <a:srgbClr val="212430"/>
                </a:solidFill>
                <a:latin typeface="Noto Sans Hebrew"/>
                <a:cs typeface="Noto Sans Hebrew"/>
              </a:rPr>
              <a:t>עבריינות פלילית רגילה</a:t>
            </a:r>
          </a:p>
        </p:txBody>
      </p:sp>
      <p:sp>
        <p:nvSpPr>
          <p:cNvPr id="32" name="Rectangle 31"/>
          <p:cNvSpPr/>
          <p:nvPr/>
        </p:nvSpPr>
        <p:spPr>
          <a:xfrm>
            <a:off x="5833872" y="489204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עקרון שלטון החוק</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17</a:t>
            </a:r>
          </a:p>
        </p:txBody>
      </p:sp>
      <p:sp>
        <p:nvSpPr>
          <p:cNvPr id="9" name="Rounded Rectangle 8"/>
          <p:cNvSpPr/>
          <p:nvPr/>
        </p:nvSpPr>
        <p:spPr>
          <a:xfrm>
            <a:off x="8010144" y="1248410"/>
            <a:ext cx="3447288" cy="445261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248410"/>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1241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1241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27584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טענה</a:t>
            </a:r>
          </a:p>
        </p:txBody>
      </p:sp>
      <p:sp>
        <p:nvSpPr>
          <p:cNvPr id="14" name="TextBox 13"/>
          <p:cNvSpPr txBox="1"/>
          <p:nvPr/>
        </p:nvSpPr>
        <p:spPr>
          <a:xfrm>
            <a:off x="8147304" y="1906778"/>
            <a:ext cx="3172968" cy="3702811"/>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אני בעד הצעת החוק לנקוט מעצרים מנהליים בהיקף נרחב יותר מזה שננקטו עד כה, למשל גם כלפי פעילים בארגוני פשע בישראל</a:t>
            </a:r>
          </a:p>
        </p:txBody>
      </p:sp>
      <p:sp>
        <p:nvSpPr>
          <p:cNvPr id="15" name="Rounded Rectangle 14"/>
          <p:cNvSpPr/>
          <p:nvPr/>
        </p:nvSpPr>
        <p:spPr>
          <a:xfrm>
            <a:off x="4370832" y="1248410"/>
            <a:ext cx="3447288" cy="445261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248410"/>
            <a:ext cx="3447288" cy="822959"/>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44043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44043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275842"/>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סוג עבריינות: פלילית רגילה</a:t>
            </a:r>
          </a:p>
        </p:txBody>
      </p:sp>
      <p:sp>
        <p:nvSpPr>
          <p:cNvPr id="20" name="TextBox 19"/>
          <p:cNvSpPr txBox="1"/>
          <p:nvPr/>
        </p:nvSpPr>
        <p:spPr>
          <a:xfrm>
            <a:off x="4507992" y="2162810"/>
            <a:ext cx="3172968" cy="3446779"/>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עבירה על חוק, המבוצעת על ידי אדם שפועל בדרך אקטיבית – פעילה, לרוב אלימה</a:t>
            </a:r>
          </a:p>
        </p:txBody>
      </p:sp>
      <p:sp>
        <p:nvSpPr>
          <p:cNvPr id="21" name="Rounded Rectangle 20"/>
          <p:cNvSpPr/>
          <p:nvPr/>
        </p:nvSpPr>
        <p:spPr>
          <a:xfrm>
            <a:off x="731520" y="1248410"/>
            <a:ext cx="3447288" cy="4452619"/>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248410"/>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31241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312418"/>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27584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הזכות לחופש הביטוי</a:t>
            </a:r>
          </a:p>
        </p:txBody>
      </p:sp>
      <p:sp>
        <p:nvSpPr>
          <p:cNvPr id="26" name="TextBox 25"/>
          <p:cNvSpPr txBox="1"/>
          <p:nvPr/>
        </p:nvSpPr>
        <p:spPr>
          <a:xfrm>
            <a:off x="868680" y="1906778"/>
            <a:ext cx="3172968" cy="3702811"/>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הזכות לחופש הביטוי קובעת שיש לאפשר לכל אדם לומר את דעת ו/או את השקפת עולמו</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עקרון שלטון החוק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17</a:t>
            </a:r>
          </a:p>
        </p:txBody>
      </p:sp>
      <p:sp>
        <p:nvSpPr>
          <p:cNvPr id="9" name="Rounded Rectangle 8"/>
          <p:cNvSpPr/>
          <p:nvPr/>
        </p:nvSpPr>
        <p:spPr>
          <a:xfrm>
            <a:off x="6217920" y="1446784"/>
            <a:ext cx="5239512" cy="405587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4678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1079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74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עיקרון שלטון החוק</a:t>
            </a:r>
          </a:p>
        </p:txBody>
      </p:sp>
      <p:sp>
        <p:nvSpPr>
          <p:cNvPr id="14" name="TextBox 13"/>
          <p:cNvSpPr txBox="1"/>
          <p:nvPr/>
        </p:nvSpPr>
        <p:spPr>
          <a:xfrm>
            <a:off x="6355080" y="2105152"/>
            <a:ext cx="4965192"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עיקרון הקובע שהחוק במדינה הדמוקרטית נקבע על ידי רשות מחוקקת הנבחרת על ידי האזרחים</a:t>
            </a:r>
          </a:p>
        </p:txBody>
      </p:sp>
      <p:sp>
        <p:nvSpPr>
          <p:cNvPr id="15" name="Rounded Rectangle 14"/>
          <p:cNvSpPr/>
          <p:nvPr/>
        </p:nvSpPr>
        <p:spPr>
          <a:xfrm>
            <a:off x="731520" y="1446784"/>
            <a:ext cx="5239512" cy="405587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4678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1079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74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פקודה בלתי חוקית</a:t>
            </a:r>
          </a:p>
        </p:txBody>
      </p:sp>
      <p:sp>
        <p:nvSpPr>
          <p:cNvPr id="20" name="TextBox 19"/>
          <p:cNvSpPr txBox="1"/>
          <p:nvPr/>
        </p:nvSpPr>
        <p:spPr>
          <a:xfrm>
            <a:off x="868680" y="2105152"/>
            <a:ext cx="4965192"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הוראה הניתנת על ידי מפקד מוסמך או רשות מוסמכת אך סותרת את החוק או את הנחיות הצבא או חורגת מסמכות נותן הפקודה. במסגרת צבאית חובה לציית להוראה זו/ אי ציות יגרום להעמדה לדין של הפקוד. נותן ההוראה נושא באחריות של הפרת החוק. במסגרת אזרחית אין חובה לציית להוראה/פקודה בלתי חוקית</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עקרון שלטון החוק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17</a:t>
            </a:r>
          </a:p>
        </p:txBody>
      </p:sp>
      <p:sp>
        <p:nvSpPr>
          <p:cNvPr id="9" name="Rounded Rectangle 8"/>
          <p:cNvSpPr/>
          <p:nvPr/>
        </p:nvSpPr>
        <p:spPr>
          <a:xfrm>
            <a:off x="6217920" y="1446784"/>
            <a:ext cx="5239512" cy="405587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4678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1079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74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פקודה בלתי חוקית בעליל</a:t>
            </a:r>
          </a:p>
        </p:txBody>
      </p:sp>
      <p:sp>
        <p:nvSpPr>
          <p:cNvPr id="14" name="TextBox 13"/>
          <p:cNvSpPr txBox="1"/>
          <p:nvPr/>
        </p:nvSpPr>
        <p:spPr>
          <a:xfrm>
            <a:off x="6355080" y="2105152"/>
            <a:ext cx="4965192"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הוראה אשר ניתנת על ידי מפקד מוסמך או רשות מוסמכת. ההוראה סותרת ערכי מוסר ומצפון אנושי בסיסיים/ "דגל שחור" מתנוסס מעליה/ "אי חוקיות הדוקרת את העין ומקוממת את הלב"/ אי החוקיות ואי המוסריות גלויה ומובהקת. חובה שלא לציית לפקודה זו אפילו במסגרת צבאית. ציות יגרום להעמדה לדין של נותן הפקודה והמבצע</a:t>
            </a:r>
          </a:p>
        </p:txBody>
      </p:sp>
      <p:sp>
        <p:nvSpPr>
          <p:cNvPr id="15" name="Rounded Rectangle 14"/>
          <p:cNvSpPr/>
          <p:nvPr/>
        </p:nvSpPr>
        <p:spPr>
          <a:xfrm>
            <a:off x="731520" y="1446784"/>
            <a:ext cx="5239512" cy="405587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4678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1079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74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סוג העבריינות: עבריינות פלילית</a:t>
            </a:r>
          </a:p>
        </p:txBody>
      </p:sp>
      <p:sp>
        <p:nvSpPr>
          <p:cNvPr id="20" name="TextBox 19"/>
          <p:cNvSpPr txBox="1"/>
          <p:nvPr/>
        </p:nvSpPr>
        <p:spPr>
          <a:xfrm>
            <a:off x="868680" y="2105152"/>
            <a:ext cx="4965192"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עבריינות היא פעולה שנעשית בניגוד לחוק, והשלטון רואה בה מזיקה או מסוכנת לחברה ולכן יש להעניש עליה</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עקרון שלטון החוק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17</a:t>
            </a:r>
          </a:p>
        </p:txBody>
      </p:sp>
      <p:sp>
        <p:nvSpPr>
          <p:cNvPr id="9" name="Rounded Rectangle 8"/>
          <p:cNvSpPr/>
          <p:nvPr/>
        </p:nvSpPr>
        <p:spPr>
          <a:xfrm>
            <a:off x="8010144" y="1374648"/>
            <a:ext cx="3447288" cy="4200144"/>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374648"/>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38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3865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40208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עבריינות פלילית רגילה</a:t>
            </a:r>
          </a:p>
        </p:txBody>
      </p:sp>
      <p:sp>
        <p:nvSpPr>
          <p:cNvPr id="14" name="TextBox 13"/>
          <p:cNvSpPr txBox="1"/>
          <p:nvPr/>
        </p:nvSpPr>
        <p:spPr>
          <a:xfrm>
            <a:off x="8147304" y="2033016"/>
            <a:ext cx="3172968" cy="3450335"/>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הפרת החוק נעשית ממניעים של תועלת אישית של טובת הנאה עצמית, ולא ממניעים מוסריים. לדוג': רצח, אונס, גניבה, שוד, תקיפה רמאות</a:t>
            </a:r>
          </a:p>
        </p:txBody>
      </p:sp>
      <p:sp>
        <p:nvSpPr>
          <p:cNvPr id="15" name="Rounded Rectangle 14"/>
          <p:cNvSpPr/>
          <p:nvPr/>
        </p:nvSpPr>
        <p:spPr>
          <a:xfrm>
            <a:off x="4370832" y="1374648"/>
            <a:ext cx="3447288" cy="4200144"/>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374648"/>
            <a:ext cx="3447288" cy="822959"/>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56667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56667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402080"/>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לאומיות אתנית – תרבותית</a:t>
            </a:r>
          </a:p>
        </p:txBody>
      </p:sp>
      <p:sp>
        <p:nvSpPr>
          <p:cNvPr id="20" name="TextBox 19"/>
          <p:cNvSpPr txBox="1"/>
          <p:nvPr/>
        </p:nvSpPr>
        <p:spPr>
          <a:xfrm>
            <a:off x="4507992" y="2289048"/>
            <a:ext cx="3172968" cy="3194303"/>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השאיפה המשותפת לבני לאום לשלטון עצמי במסגרת של מדינה ריבונית/ לניהול לאומיות אתנית-תרבותית עצמי בתוך מדינה</a:t>
            </a:r>
          </a:p>
        </p:txBody>
      </p:sp>
      <p:sp>
        <p:nvSpPr>
          <p:cNvPr id="21" name="Rounded Rectangle 20"/>
          <p:cNvSpPr/>
          <p:nvPr/>
        </p:nvSpPr>
        <p:spPr>
          <a:xfrm>
            <a:off x="731520" y="1374648"/>
            <a:ext cx="3447288" cy="4200144"/>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374648"/>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438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438656"/>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40208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הזכות לחופש הדת</a:t>
            </a:r>
          </a:p>
        </p:txBody>
      </p:sp>
      <p:sp>
        <p:nvSpPr>
          <p:cNvPr id="26" name="TextBox 25"/>
          <p:cNvSpPr txBox="1"/>
          <p:nvPr/>
        </p:nvSpPr>
        <p:spPr>
          <a:xfrm>
            <a:off x="868680" y="2033016"/>
            <a:ext cx="3172968" cy="3450335"/>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זכותו של כל אדם להחזיק בכל אמונה, להשתייך לכל קבוצה דתית, לקיים כל טקס, מנהג, או פולחן</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עקרון שלטון החוק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17</a:t>
            </a:r>
          </a:p>
        </p:txBody>
      </p:sp>
      <p:sp>
        <p:nvSpPr>
          <p:cNvPr id="9" name="Rounded Rectangle 8"/>
          <p:cNvSpPr/>
          <p:nvPr/>
        </p:nvSpPr>
        <p:spPr>
          <a:xfrm>
            <a:off x="6217920" y="1500886"/>
            <a:ext cx="5239512" cy="3947667"/>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500886"/>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64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6489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52831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הבדל ראשון</a:t>
            </a:r>
          </a:p>
        </p:txBody>
      </p:sp>
      <p:sp>
        <p:nvSpPr>
          <p:cNvPr id="14" name="TextBox 13"/>
          <p:cNvSpPr txBox="1"/>
          <p:nvPr/>
        </p:nvSpPr>
        <p:spPr>
          <a:xfrm>
            <a:off x="6355080" y="2159254"/>
            <a:ext cx="4965192" cy="3197859"/>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חובת הביצוע בצו בלתי חוקי חלה חובת ביצוע על מקבל הצו, ואילו לגבי צו בלתי חוקי בעליל חל איסור על ביצוע הצו. הבדל שני: תוכן הצו תוכנו של צו בלתי חוקי מנוגד לחוק הפורמלי, ואילו תוכנו של הצו בלתי חוקי בעליל מנוגד למוסר ולהיגיון הבריא</a:t>
            </a:r>
          </a:p>
        </p:txBody>
      </p:sp>
      <p:sp>
        <p:nvSpPr>
          <p:cNvPr id="15" name="Rounded Rectangle 14"/>
          <p:cNvSpPr/>
          <p:nvPr/>
        </p:nvSpPr>
        <p:spPr>
          <a:xfrm>
            <a:off x="731520" y="1500886"/>
            <a:ext cx="5239512" cy="3947667"/>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500886"/>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64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6489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52831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עקרון שלטון החוק</a:t>
            </a:r>
          </a:p>
        </p:txBody>
      </p:sp>
      <p:sp>
        <p:nvSpPr>
          <p:cNvPr id="20" name="TextBox 19"/>
          <p:cNvSpPr txBox="1"/>
          <p:nvPr/>
        </p:nvSpPr>
        <p:spPr>
          <a:xfrm>
            <a:off x="868680" y="2159254"/>
            <a:ext cx="4965192" cy="3197859"/>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עקרון דמוקרטי לפיו הן האזרחים, והן רשויות השלטון כפופים לחוק וחייבים לציית לו. החוק נחקק ע"י הרשות המחוקקת בהליך דמוקרטי (כלומר, גם החוק עצמו נחקק לפי כללים מסוימים ובהלימה לערכים דמוקרטיים)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עקרון שלטון החוק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17</a:t>
            </a:r>
          </a:p>
        </p:txBody>
      </p:sp>
      <p:sp>
        <p:nvSpPr>
          <p:cNvPr id="9" name="Rounded Rectangle 8"/>
          <p:cNvSpPr/>
          <p:nvPr/>
        </p:nvSpPr>
        <p:spPr>
          <a:xfrm>
            <a:off x="6217920" y="1345692"/>
            <a:ext cx="5239512" cy="4258056"/>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45692"/>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021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0215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73124"/>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מוסדות וגופים שלטוניים שהוסמכו לכך בחוק כגון</a:t>
            </a:r>
          </a:p>
        </p:txBody>
      </p:sp>
      <p:sp>
        <p:nvSpPr>
          <p:cNvPr id="14" name="TextBox 13"/>
          <p:cNvSpPr txBox="1"/>
          <p:nvPr/>
        </p:nvSpPr>
        <p:spPr>
          <a:xfrm>
            <a:off x="6355080" y="2188972"/>
            <a:ext cx="4965192" cy="3323335"/>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מבקר המדינה, הפרלמנט, מערכת המשפט</a:t>
            </a:r>
          </a:p>
          <a:p>
            <a:pPr rtl="1" algn="r">
              <a:spcAft>
                <a:spcPts val="500"/>
              </a:spcAft>
            </a:pPr>
            <a:r>
              <a:rPr sz="2600" b="0">
                <a:solidFill>
                  <a:srgbClr val="212430"/>
                </a:solidFill>
                <a:latin typeface="Noto Sans Hebrew"/>
                <a:cs typeface="Noto Sans Hebrew"/>
              </a:rPr>
              <a:t>ועוד. המוסדות מפרסמים דו"חות, המציגים את פעולות השלטון ומעודדים דיון ציבורי באשר</a:t>
            </a:r>
          </a:p>
        </p:txBody>
      </p:sp>
      <p:sp>
        <p:nvSpPr>
          <p:cNvPr id="15" name="Rounded Rectangle 14"/>
          <p:cNvSpPr/>
          <p:nvPr/>
        </p:nvSpPr>
        <p:spPr>
          <a:xfrm>
            <a:off x="731520" y="1345692"/>
            <a:ext cx="5239512" cy="4258056"/>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45692"/>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0970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0970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7312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מושגי מפתח לחזרה</a:t>
            </a:r>
          </a:p>
        </p:txBody>
      </p:sp>
      <p:sp>
        <p:nvSpPr>
          <p:cNvPr id="20" name="TextBox 19"/>
          <p:cNvSpPr txBox="1"/>
          <p:nvPr/>
        </p:nvSpPr>
        <p:spPr>
          <a:xfrm>
            <a:off x="868680" y="2004060"/>
            <a:ext cx="4965192" cy="3508247"/>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טענה</a:t>
            </a:r>
          </a:p>
          <a:p>
            <a:pPr rtl="1" algn="r">
              <a:spcAft>
                <a:spcPts val="500"/>
              </a:spcAft>
            </a:pPr>
            <a:r>
              <a:rPr sz="2600" b="0">
                <a:solidFill>
                  <a:srgbClr val="212430"/>
                </a:solidFill>
                <a:latin typeface="Noto Sans Hebrew"/>
                <a:cs typeface="Noto Sans Hebrew"/>
              </a:rPr>
              <a:t>סוג עבריינות: פלילית רגילה</a:t>
            </a:r>
          </a:p>
          <a:p>
            <a:pPr rtl="1" algn="r">
              <a:spcAft>
                <a:spcPts val="500"/>
              </a:spcAft>
            </a:pPr>
            <a:r>
              <a:rPr sz="2600" b="0">
                <a:solidFill>
                  <a:srgbClr val="212430"/>
                </a:solidFill>
                <a:latin typeface="Noto Sans Hebrew"/>
                <a:cs typeface="Noto Sans Hebrew"/>
              </a:rPr>
              <a:t>הזכות לחופש הביטוי</a:t>
            </a:r>
          </a:p>
          <a:p>
            <a:pPr rtl="1" algn="r">
              <a:spcAft>
                <a:spcPts val="500"/>
              </a:spcAft>
            </a:pPr>
            <a:r>
              <a:rPr sz="2600" b="0">
                <a:solidFill>
                  <a:srgbClr val="212430"/>
                </a:solidFill>
                <a:latin typeface="Noto Sans Hebrew"/>
                <a:cs typeface="Noto Sans Hebrew"/>
              </a:rPr>
              <a:t>עיקרון שלטון החוק</a:t>
            </a:r>
          </a:p>
          <a:p>
            <a:pPr rtl="1" algn="r">
              <a:spcAft>
                <a:spcPts val="500"/>
              </a:spcAft>
            </a:pPr>
            <a:r>
              <a:rPr sz="2600" b="0">
                <a:solidFill>
                  <a:srgbClr val="212430"/>
                </a:solidFill>
                <a:latin typeface="Noto Sans Hebrew"/>
                <a:cs typeface="Noto Sans Hebrew"/>
              </a:rPr>
              <a:t>פקודה בלתי חוקית</a:t>
            </a:r>
          </a:p>
          <a:p>
            <a:pPr rtl="1" algn="r">
              <a:spcAft>
                <a:spcPts val="500"/>
              </a:spcAft>
            </a:pPr>
            <a:r>
              <a:rPr sz="2600" b="0">
                <a:solidFill>
                  <a:srgbClr val="212430"/>
                </a:solidFill>
                <a:latin typeface="Noto Sans Hebrew"/>
                <a:cs typeface="Noto Sans Hebrew"/>
              </a:rPr>
              <a:t>פקודה בלתי חוקית בעליל</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אולם דיונים בבית המשפט העליון</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17</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13.jpg"/>
          <p:cNvPicPr>
            <a:picLocks noChangeAspect="1"/>
          </p:cNvPicPr>
          <p:nvPr/>
        </p:nvPicPr>
        <p:blipFill>
          <a:blip r:embed="rId3"/>
          <a:stretch>
            <a:fillRect/>
          </a:stretch>
        </p:blipFill>
        <p:spPr>
          <a:xfrm>
            <a:off x="731520" y="1177290"/>
            <a:ext cx="5943600" cy="44577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צבע: אולם דיונים עם קשתות לבנות, עמודים וספסלי עץ; בצד הרחוק שולחן מוגבה עם שלושה כיסאות אדומים, שני דגלי ישראל וסמל המדינה על הקיר מעליהם; מספר אנשים יושבים באולם, אחד מהם לבוש גלימה שחורה. לפי תיאור הצלם, זהו אולם ב' בבית המשפט העליון בירושלים (2017). השקף ממחיש את בית המשפט כמקום שבו נבחנת כפיפותם של הפרט והרשויות לחוק - ליבת עקרון שלטון החוק.</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Avi1111 (dr. avishai teicher), 2017, רישיון CC BY-SA 4.0.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חורף תשפ"ו</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17</a:t>
            </a:r>
          </a:p>
        </p:txBody>
      </p:sp>
      <p:sp>
        <p:nvSpPr>
          <p:cNvPr id="9" name="Rounded Rectangle 8"/>
          <p:cNvSpPr/>
          <p:nvPr/>
        </p:nvSpPr>
        <p:spPr>
          <a:xfrm>
            <a:off x="731520" y="1051560"/>
            <a:ext cx="10725912" cy="437692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230623"/>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האם יישוב רשאי להכריז על צביונו? זו השאלה המונחת לפתחנו.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על פסגה מוריקה, בין גבעות ועמקים, עומד יישוב ותיק ומסביר פנים. ומי גר ביישוב? 400 משפחות, רוב התושבים חילונים ומיעוטם דתיים ומסורתיים. יום אחד הציבו דיירי היישוב שלט: "ניל"י - יישוב קהילתי חילוני". שלט זה עומד במוקד העתירה שלפנינו, שהגישו כמה מתושבי היישוב ניל"י נגד הוועד המקומי ונגד גורמים נוספים, בדרישה להסיר מהשלט ומכל פרסום שנוגע ליישוב את הגדרתו "חילוני".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העותרים העלו כמה טענות.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ראשית, נטען כי הוועד המקומי של היישוב, בתמיכת המועצה האזורית, פעל בחוסר סמכות בהגדירו את היישוב "חילוני". לטענתם, רשות שלטונית אינה מוסמכת להגדיר את היישוב לפי השתייכות דתית או לאומית ולכפות הגדרה זו על תושביה, כמו כן הגדרת היישוב ניל"י באופן זה בשלט הכניסה מבטלת למעשה את הגדרתו "יישוב קהילתי", כפי שנקבע על פי תקנון ההתאגדות שלו עצמו.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בנוגע לטענה זו, הבהיר אחד השופטים כי הסמכות קשורה בכלל היסודי ולפיו רשויות השלטון - בלא יוצאות מן הכלל - אינן רשאיות לפעול אלא במסגרת הסמכות שהוקצתה להן בכללים ובתקנות.</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חורף תשפ"ו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17</a:t>
            </a:r>
          </a:p>
        </p:txBody>
      </p:sp>
      <p:sp>
        <p:nvSpPr>
          <p:cNvPr id="9" name="Rounded Rectangle 8"/>
          <p:cNvSpPr/>
          <p:nvPr/>
        </p:nvSpPr>
        <p:spPr>
          <a:xfrm>
            <a:off x="731520" y="1051560"/>
            <a:ext cx="10725912" cy="49834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8371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שנית, העותרים טענו כי תיאור אופיו של היישוב "חילוני" מפלה אותם לרעה, ואינו דרוש למטרה לגיטימית וראויה. לגישת העותרים, הגדרת יישוב לפי השתייכות לאומית או עדתית, אמונה דתית, נטייה מינית וכיוצא בזה טומנת בחובה קיפוח ופגיעה בתושבים. כך, הגדרת זהות כללית ליישוב מדירה תושבים שאינם משתייכים לאותה הגדרה, מסמנת אותם כחריגים ל"נורמה" ומעבירה מסר שלפיו יש קבוצת תושבים "מועדפת" וקבוצת תושבים "סוג ב", שאינה רצויה בקהילה. מסרים אלה גורמים לתחושת עלבון והשפלה.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השופטים דחו את העתירה ברוב של שניים נגד אחד. לדעת רוב השופטים, התקנת השלט נעשתה בסמכות, ואין בה פגיעה בזכויות העותרים. לדבריהם, העתירה אינה נוגעת למתן שירותים מוניציפליים (של רשות מקומית), למניעה או להגבלה של שירותי דת, או למניעת זכותם של מי מתושבי היישוב לחיות בו ולנהוג לפי צו אמונתו ומצפונו. הצדדים לא חלקו על כי ועד היישוב צריך לספק שירותים ואמצעים ראויים בנסיבות העניין כדי לאפשר קיום אורח חיים דתי לתושבים המעוניינים בכך.</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אחד השופטים הוסיף כי יש להצר על כי המחלוקת בין הצדדים הובאה מלכתחילה לפתחו של בית המשפט. סוגיות עקרוניות וחשובות בחברה הישראלית המורכבת מקבוצות שונות - כמו חילונים ודתיים - ראוי שייפתרו בדרך דמוקרטית של הידברות והחלטה משותפת בין הרשות המקומית לבין תושביה, ובין התושבים לבין עצמם, למרות ההבדלים ביניהם. עם זאת, משהובאה העתירה לפתחו של בית המשפט, נדרשת הכרעה. העתירה לא התקבלה.</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חורף תשפ"ו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17</a:t>
            </a:r>
          </a:p>
        </p:txBody>
      </p:sp>
      <p:sp>
        <p:nvSpPr>
          <p:cNvPr id="9" name="Rounded Rectangle 8"/>
          <p:cNvSpPr/>
          <p:nvPr/>
        </p:nvSpPr>
        <p:spPr>
          <a:xfrm>
            <a:off x="731520" y="1051560"/>
            <a:ext cx="10725912" cy="445414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30784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השופט סיים את דבריו כפי שפתח אותם, בהשראת הסיפור "דירה להשכיר" מאת לאה גולדברג, והביע תקווה כי סיפורם של תושבי ניל"י יסתיים כסיפורם של דיירי המגדל: "על פסגה מוריקה, בין גבעות ועמקים, עומד יישוב ותיק ומסביר פנים, וביישוב גרים עד היום, שכנים טובים חיי שלום".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(מעובד על פי פסק דין של בג"ץ: "האם רשאי יישוב להכריז על צביונו? זו השאלה המונחת לפתחנו".)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(שימו לב: השאלות בעמוד הבא.)</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שימו לב: בחלק הראשון של כל שאלה (הצגת המושג) ענו על פי מה שלמדתם ולא על פי הקטע.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בחלק השני של השאלה ענו על פי הקטע.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13.</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 הציגו את העיקרון הדמוקרטי: עקרון שלטון החוק.</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 צטטו מן הקטע משפט (אחד או יותר) המתייחס לעיקרון זה.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 הסבירו כיצד עיקרון זה בא לידי ביטוי במשפט שציטטתם.</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חורף תשפ"ו</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17</a:t>
            </a:r>
          </a:p>
        </p:txBody>
      </p:sp>
      <p:sp>
        <p:nvSpPr>
          <p:cNvPr id="9" name="Rounded Rectangle 8"/>
          <p:cNvSpPr/>
          <p:nvPr/>
        </p:nvSpPr>
        <p:spPr>
          <a:xfrm>
            <a:off x="731520" y="1051560"/>
            <a:ext cx="10725912" cy="256844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2422143"/>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ציין: עקרון שלטון החוק הצג: חובת הציות לחוק חלה על כולם/האזרחים ורשויות השלטון כפופים לחוק/ קיימת מערכת חוקים אחת שכולם חייבים לציית לה. החוק נחקק ע"י הרשות המחוקקת בתהליך קבוע בחוק/ בהליך דמוקרטי. החוק חייב להיות כללי – לחול על כלל האזרחים, פומבי- גלוי וידוע לאזרחים ובהיר - כתוב בשפה ברורה. ציטוט: "בנוגע לטענה זו, הבהיר אחד השופטים כי הסמכות קשורה בכלל היסודי ולפיו רשויות השלטון – בלא יוצאות מן הכלל, אינן רשאיות לפעול אלא במסגרת הסמכות שהוקנתה להן בכללים ובתקנות". הסבר: עיקרון זה בא לידי ביטוי בקטע בכך שהשופט אומר כי כולם כפופים לחוק - גם האזרחים וגם רשויות השלטון, ועל כן גם רשות שלטונית אינה יכולה לפעול אלא במסגרת החוק (הכללים והתקנות).</a:t>
            </a:r>
          </a:p>
        </p:txBody>
      </p:sp>
      <p:sp>
        <p:nvSpPr>
          <p:cNvPr id="11" name="TextBox 10"/>
          <p:cNvSpPr txBox="1"/>
          <p:nvPr/>
        </p:nvSpPr>
        <p:spPr>
          <a:xfrm>
            <a:off x="731520" y="598932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17</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ציון מושג + הצגתו (הגדרה מהלימוד, לא מהקטע)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השוואה: דמיון והבדל בין מושגים או גישות</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סוג עבריינות: פלילית רגילה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הזכות לחופש הביטוי</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עיקרון שלטון החוק</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פקודה בלתי חוקית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פקודה בלתי חוקית בעליל</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סוג העבריינות: עבריינות פלילית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עבריינות פלילית רגילה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לאומיות אתנית – תרבותית</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17</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17</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"אזרחות שלטון החוק" - גם בעמוד הנושא, בלשונית "סרטון".</a:t>
            </a:r>
          </a:p>
          <a:p>
            <a:pPr rtl="1" algn="r">
              <a:spcAft>
                <a:spcPts val="500"/>
              </a:spcAft>
            </a:pPr>
            <a:r>
              <a:rPr sz="1800" b="0">
                <a:solidFill>
                  <a:srgbClr val="212430"/>
                </a:solidFill>
                <a:latin typeface="Noto Sans Hebrew"/>
                <a:cs typeface="Noto Sans Hebrew"/>
              </a:rPr>
              <a:t>https://www.youtube.com/watch?v=Oh9mcOJVb-c</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17</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