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Declaration_of_State_of_Israel_1948.jp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הכרזת העצמאות</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20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20</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הצדקה בין לאומית</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000" b="1">
                <a:solidFill>
                  <a:srgbClr val="7A2E3A"/>
                </a:solidFill>
                <a:latin typeface="Noto Serif Hebrew"/>
                <a:cs typeface="Noto Serif Hebrew"/>
              </a:rPr>
              <a:t>יחידה 2</a:t>
            </a:r>
          </a:p>
          <a:p>
            <a:pPr rtl="1" algn="r">
              <a:spcAft>
                <a:spcPts val="500"/>
              </a:spcAft>
            </a:pPr>
            <a:r>
              <a:rPr sz="1900" b="0">
                <a:solidFill>
                  <a:srgbClr val="212430"/>
                </a:solidFill>
                <a:latin typeface="Noto Sans Hebrew"/>
                <a:cs typeface="Noto Sans Hebrew"/>
              </a:rPr>
              <a:t>בינלאומית בזכותו של העם היהודי למדינה בארץ ישראל. לדוגמא</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הזכות לקניין</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שני תנאים הכרחיים לקיום בחירות דמוקרטיות</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רקע להכרזת העצמאות</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מבנה ההכרזה</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הצדקות להקמת המדינה</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8</a:t>
            </a:r>
          </a:p>
          <a:p>
            <a:pPr rtl="1" algn="r">
              <a:spcAft>
                <a:spcPts val="500"/>
              </a:spcAft>
            </a:pPr>
            <a:r>
              <a:rPr sz="2200" b="0">
                <a:solidFill>
                  <a:srgbClr val="212430"/>
                </a:solidFill>
                <a:latin typeface="Noto Sans Hebrew"/>
                <a:cs typeface="Noto Sans Hebrew"/>
              </a:rPr>
              <a:t>מעמדה המשפטי של ההכרזה</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ציר זמן מתוך חומר הלימוד (1 מתוך 2)</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20</a:t>
            </a:r>
          </a:p>
        </p:txBody>
      </p:sp>
      <p:sp>
        <p:nvSpPr>
          <p:cNvPr id="9" name="Rectangle 8"/>
          <p:cNvSpPr/>
          <p:nvPr/>
        </p:nvSpPr>
        <p:spPr>
          <a:xfrm>
            <a:off x="731520" y="2148840"/>
            <a:ext cx="10725912" cy="73152"/>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9514332" y="2011680"/>
            <a:ext cx="310896" cy="347472"/>
          </a:xfrm>
          <a:prstGeom prst="ellipse">
            <a:avLst/>
          </a:prstGeom>
          <a:solidFill>
            <a:srgbClr val="C58B2B"/>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927848" y="1234440"/>
            <a:ext cx="3483864" cy="640080"/>
          </a:xfrm>
          <a:prstGeom prst="rect">
            <a:avLst/>
          </a:prstGeom>
          <a:noFill/>
        </p:spPr>
        <p:txBody>
          <a:bodyPr wrap="square" lIns="45720" rIns="45720" tIns="27432" bIns="27432" anchor="b">
            <a:spAutoFit/>
          </a:bodyPr>
          <a:lstStyle/>
          <a:p>
            <a:pPr algn="ctr" rtl="1"/>
            <a:r>
              <a:rPr sz="2000" b="1">
                <a:solidFill>
                  <a:srgbClr val="7A2E3A"/>
                </a:solidFill>
                <a:latin typeface="Noto Serif Hebrew"/>
                <a:cs typeface="Noto Serif Hebrew"/>
              </a:rPr>
              <a:t>1917</a:t>
            </a:r>
          </a:p>
        </p:txBody>
      </p:sp>
      <p:sp>
        <p:nvSpPr>
          <p:cNvPr id="12" name="Rounded Rectangle 11"/>
          <p:cNvSpPr/>
          <p:nvPr/>
        </p:nvSpPr>
        <p:spPr>
          <a:xfrm>
            <a:off x="7955279" y="2606040"/>
            <a:ext cx="3429000" cy="31546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092440" y="2679192"/>
            <a:ext cx="3154680" cy="3008376"/>
          </a:xfrm>
          <a:prstGeom prst="rect">
            <a:avLst/>
          </a:prstGeom>
          <a:noFill/>
        </p:spPr>
        <p:txBody>
          <a:bodyPr wrap="square" lIns="45720" rIns="45720" tIns="27432" bIns="27432" anchor="ctr">
            <a:spAutoFit/>
          </a:bodyPr>
          <a:lstStyle/>
          <a:p>
            <a:pPr rtl="1" algn="r">
              <a:spcAft>
                <a:spcPts val="500"/>
              </a:spcAft>
            </a:pPr>
            <a:r>
              <a:rPr sz="2100" b="0">
                <a:solidFill>
                  <a:srgbClr val="212430"/>
                </a:solidFill>
                <a:latin typeface="Noto Sans Hebrew"/>
                <a:cs typeface="Noto Sans Hebrew"/>
              </a:rPr>
              <a:t>הצהרת בלפור (1917) הייתה הצהרה בריטית התומכת בבית לאומי יהודי בארץ-ישראל.</a:t>
            </a:r>
          </a:p>
        </p:txBody>
      </p:sp>
      <p:sp>
        <p:nvSpPr>
          <p:cNvPr id="14" name="Oval 13"/>
          <p:cNvSpPr/>
          <p:nvPr/>
        </p:nvSpPr>
        <p:spPr>
          <a:xfrm>
            <a:off x="5939027" y="2011680"/>
            <a:ext cx="310896" cy="347472"/>
          </a:xfrm>
          <a:prstGeom prst="ellipse">
            <a:avLst/>
          </a:prstGeom>
          <a:solidFill>
            <a:srgbClr val="C58B2B"/>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352543" y="1234440"/>
            <a:ext cx="3483864" cy="640080"/>
          </a:xfrm>
          <a:prstGeom prst="rect">
            <a:avLst/>
          </a:prstGeom>
          <a:noFill/>
        </p:spPr>
        <p:txBody>
          <a:bodyPr wrap="square" lIns="45720" rIns="45720" tIns="27432" bIns="27432" anchor="b">
            <a:spAutoFit/>
          </a:bodyPr>
          <a:lstStyle/>
          <a:p>
            <a:pPr algn="ctr" rtl="1"/>
            <a:r>
              <a:rPr sz="2000" b="1">
                <a:solidFill>
                  <a:srgbClr val="7A2E3A"/>
                </a:solidFill>
                <a:latin typeface="Noto Serif Hebrew"/>
                <a:cs typeface="Noto Serif Hebrew"/>
              </a:rPr>
              <a:t>1922</a:t>
            </a:r>
          </a:p>
        </p:txBody>
      </p:sp>
      <p:sp>
        <p:nvSpPr>
          <p:cNvPr id="16" name="Rounded Rectangle 15"/>
          <p:cNvSpPr/>
          <p:nvPr/>
        </p:nvSpPr>
        <p:spPr>
          <a:xfrm>
            <a:off x="4379975" y="2606040"/>
            <a:ext cx="3429000" cy="31546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517136" y="2679192"/>
            <a:ext cx="3154680" cy="3008376"/>
          </a:xfrm>
          <a:prstGeom prst="rect">
            <a:avLst/>
          </a:prstGeom>
          <a:noFill/>
        </p:spPr>
        <p:txBody>
          <a:bodyPr wrap="square" lIns="45720" rIns="45720" tIns="27432" bIns="27432" anchor="ctr">
            <a:spAutoFit/>
          </a:bodyPr>
          <a:lstStyle/>
          <a:p>
            <a:pPr rtl="1" algn="r">
              <a:spcAft>
                <a:spcPts val="500"/>
              </a:spcAft>
            </a:pPr>
            <a:r>
              <a:rPr sz="2100" b="0">
                <a:solidFill>
                  <a:srgbClr val="212430"/>
                </a:solidFill>
                <a:latin typeface="Noto Sans Hebrew"/>
                <a:cs typeface="Noto Sans Hebrew"/>
              </a:rPr>
              <a:t>כתב המנדט (1922) העניק תוקף בין-לאומי לבית לאומי יהודי.</a:t>
            </a:r>
          </a:p>
        </p:txBody>
      </p:sp>
      <p:sp>
        <p:nvSpPr>
          <p:cNvPr id="18" name="Oval 17"/>
          <p:cNvSpPr/>
          <p:nvPr/>
        </p:nvSpPr>
        <p:spPr>
          <a:xfrm>
            <a:off x="2363723" y="2011680"/>
            <a:ext cx="310896" cy="347472"/>
          </a:xfrm>
          <a:prstGeom prst="ellipse">
            <a:avLst/>
          </a:prstGeom>
          <a:solidFill>
            <a:srgbClr val="C58B2B"/>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39" y="1234440"/>
            <a:ext cx="3483864" cy="640080"/>
          </a:xfrm>
          <a:prstGeom prst="rect">
            <a:avLst/>
          </a:prstGeom>
          <a:noFill/>
        </p:spPr>
        <p:txBody>
          <a:bodyPr wrap="square" lIns="45720" rIns="45720" tIns="27432" bIns="27432" anchor="b">
            <a:spAutoFit/>
          </a:bodyPr>
          <a:lstStyle/>
          <a:p>
            <a:pPr algn="ctr" rtl="1"/>
            <a:r>
              <a:rPr sz="2000" b="1">
                <a:solidFill>
                  <a:srgbClr val="7A2E3A"/>
                </a:solidFill>
                <a:latin typeface="Noto Serif Hebrew"/>
                <a:cs typeface="Noto Serif Hebrew"/>
              </a:rPr>
              <a:t>29.11.1947</a:t>
            </a:r>
          </a:p>
        </p:txBody>
      </p:sp>
      <p:sp>
        <p:nvSpPr>
          <p:cNvPr id="20" name="Rounded Rectangle 19"/>
          <p:cNvSpPr/>
          <p:nvPr/>
        </p:nvSpPr>
        <p:spPr>
          <a:xfrm>
            <a:off x="804671" y="2606040"/>
            <a:ext cx="3429000" cy="31546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41831" y="2679192"/>
            <a:ext cx="3154680" cy="3008376"/>
          </a:xfrm>
          <a:prstGeom prst="rect">
            <a:avLst/>
          </a:prstGeom>
          <a:noFill/>
        </p:spPr>
        <p:txBody>
          <a:bodyPr wrap="square" lIns="45720" rIns="45720" tIns="27432" bIns="27432" anchor="ctr">
            <a:spAutoFit/>
          </a:bodyPr>
          <a:lstStyle/>
          <a:p>
            <a:pPr rtl="1" algn="r">
              <a:spcAft>
                <a:spcPts val="500"/>
              </a:spcAft>
            </a:pPr>
            <a:r>
              <a:rPr sz="1900" b="0">
                <a:solidFill>
                  <a:srgbClr val="212430"/>
                </a:solidFill>
                <a:latin typeface="Noto Sans Hebrew"/>
                <a:cs typeface="Noto Sans Hebrew"/>
              </a:rPr>
              <a:t>החלטת החלוקה (כ"ט בנובמבר 1947) המליצה על חלוקת הארץ למדינה יהודית ולמדינה ערבית; בהכרזה עצמה נאמר שההחלטה היא הכרה של האו"ם בזכות העם היהודי להקים את מדינתו.</a:t>
            </a:r>
          </a:p>
        </p:txBody>
      </p:sp>
      <p:sp>
        <p:nvSpPr>
          <p:cNvPr id="22" name="TextBox 21"/>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הציר מסודר לפי תחילת האירוע או התקופה (תקופות יכולות לחפוף). הנוסח מחומר הלימוד של הנושא.</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ציר זמן מתוך חומר הלימוד (2 מתוך 2)</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20</a:t>
            </a:r>
          </a:p>
        </p:txBody>
      </p:sp>
      <p:sp>
        <p:nvSpPr>
          <p:cNvPr id="9" name="Rectangle 8"/>
          <p:cNvSpPr/>
          <p:nvPr/>
        </p:nvSpPr>
        <p:spPr>
          <a:xfrm>
            <a:off x="731520" y="2148840"/>
            <a:ext cx="10725912" cy="73152"/>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9514332" y="2011680"/>
            <a:ext cx="310896" cy="347472"/>
          </a:xfrm>
          <a:prstGeom prst="ellipse">
            <a:avLst/>
          </a:prstGeom>
          <a:solidFill>
            <a:srgbClr val="C58B2B"/>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927848" y="1234440"/>
            <a:ext cx="3483864" cy="640080"/>
          </a:xfrm>
          <a:prstGeom prst="rect">
            <a:avLst/>
          </a:prstGeom>
          <a:noFill/>
        </p:spPr>
        <p:txBody>
          <a:bodyPr wrap="square" lIns="45720" rIns="45720" tIns="27432" bIns="27432" anchor="b">
            <a:spAutoFit/>
          </a:bodyPr>
          <a:lstStyle/>
          <a:p>
            <a:pPr algn="ctr" rtl="1"/>
            <a:r>
              <a:rPr sz="2000" b="1">
                <a:solidFill>
                  <a:srgbClr val="7A2E3A"/>
                </a:solidFill>
                <a:latin typeface="Noto Serif Hebrew"/>
                <a:cs typeface="Noto Serif Hebrew"/>
              </a:rPr>
              <a:t>14.5.1948</a:t>
            </a:r>
          </a:p>
        </p:txBody>
      </p:sp>
      <p:sp>
        <p:nvSpPr>
          <p:cNvPr id="12" name="Rounded Rectangle 11"/>
          <p:cNvSpPr/>
          <p:nvPr/>
        </p:nvSpPr>
        <p:spPr>
          <a:xfrm>
            <a:off x="7955279" y="2606040"/>
            <a:ext cx="3429000" cy="31546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092440" y="2679192"/>
            <a:ext cx="3154680" cy="3008376"/>
          </a:xfrm>
          <a:prstGeom prst="rect">
            <a:avLst/>
          </a:prstGeom>
          <a:noFill/>
        </p:spPr>
        <p:txBody>
          <a:bodyPr wrap="square" lIns="45720" rIns="45720" tIns="27432" bIns="27432" anchor="ctr">
            <a:spAutoFit/>
          </a:bodyPr>
          <a:lstStyle/>
          <a:p>
            <a:pPr rtl="1" algn="r">
              <a:spcAft>
                <a:spcPts val="500"/>
              </a:spcAft>
            </a:pPr>
            <a:r>
              <a:rPr sz="2100" b="0">
                <a:solidFill>
                  <a:srgbClr val="212430"/>
                </a:solidFill>
                <a:latin typeface="Noto Sans Hebrew"/>
                <a:cs typeface="Noto Sans Hebrew"/>
              </a:rPr>
              <a:t>ההכרזה נחתמה ב-14 במאי 1948 (ה' באייר תש"ח) על ידי חברי מועצת העם.</a:t>
            </a:r>
          </a:p>
        </p:txBody>
      </p:sp>
      <p:sp>
        <p:nvSpPr>
          <p:cNvPr id="14" name="Oval 13"/>
          <p:cNvSpPr/>
          <p:nvPr/>
        </p:nvSpPr>
        <p:spPr>
          <a:xfrm>
            <a:off x="5939027" y="2011680"/>
            <a:ext cx="310896" cy="347472"/>
          </a:xfrm>
          <a:prstGeom prst="ellipse">
            <a:avLst/>
          </a:prstGeom>
          <a:solidFill>
            <a:srgbClr val="C58B2B"/>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352543" y="1234440"/>
            <a:ext cx="3483864" cy="640080"/>
          </a:xfrm>
          <a:prstGeom prst="rect">
            <a:avLst/>
          </a:prstGeom>
          <a:noFill/>
        </p:spPr>
        <p:txBody>
          <a:bodyPr wrap="square" lIns="45720" rIns="45720" tIns="27432" bIns="27432" anchor="b">
            <a:spAutoFit/>
          </a:bodyPr>
          <a:lstStyle/>
          <a:p>
            <a:pPr algn="ctr" rtl="1"/>
            <a:r>
              <a:rPr sz="2000" b="1">
                <a:solidFill>
                  <a:srgbClr val="7A2E3A"/>
                </a:solidFill>
                <a:latin typeface="Noto Serif Hebrew"/>
                <a:cs typeface="Noto Serif Hebrew"/>
              </a:rPr>
              <a:t>1992</a:t>
            </a:r>
          </a:p>
        </p:txBody>
      </p:sp>
      <p:sp>
        <p:nvSpPr>
          <p:cNvPr id="16" name="Rounded Rectangle 15"/>
          <p:cNvSpPr/>
          <p:nvPr/>
        </p:nvSpPr>
        <p:spPr>
          <a:xfrm>
            <a:off x="4379975" y="2606040"/>
            <a:ext cx="3429000" cy="31546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517136" y="2679192"/>
            <a:ext cx="3154680" cy="3008376"/>
          </a:xfrm>
          <a:prstGeom prst="rect">
            <a:avLst/>
          </a:prstGeom>
          <a:noFill/>
        </p:spPr>
        <p:txBody>
          <a:bodyPr wrap="square" lIns="45720" rIns="45720" tIns="27432" bIns="27432" anchor="ctr">
            <a:spAutoFit/>
          </a:bodyPr>
          <a:lstStyle/>
          <a:p>
            <a:pPr rtl="1" algn="r">
              <a:spcAft>
                <a:spcPts val="500"/>
              </a:spcAft>
            </a:pPr>
            <a:r>
              <a:rPr sz="2100" b="0">
                <a:solidFill>
                  <a:srgbClr val="212430"/>
                </a:solidFill>
                <a:latin typeface="Noto Sans Hebrew"/>
                <a:cs typeface="Noto Sans Hebrew"/>
              </a:rPr>
              <a:t>חוקי היסוד מ-1992 מורים לכבד את זכויות היסוד ברוח העקרונות שבהכרזה על הקמת מדינת ישראל.</a:t>
            </a:r>
          </a:p>
        </p:txBody>
      </p:sp>
      <p:sp>
        <p:nvSpPr>
          <p:cNvPr id="18" name="Oval 17"/>
          <p:cNvSpPr/>
          <p:nvPr/>
        </p:nvSpPr>
        <p:spPr>
          <a:xfrm>
            <a:off x="2363723" y="2011680"/>
            <a:ext cx="310896" cy="347472"/>
          </a:xfrm>
          <a:prstGeom prst="ellipse">
            <a:avLst/>
          </a:prstGeom>
          <a:solidFill>
            <a:srgbClr val="C58B2B"/>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39" y="1234440"/>
            <a:ext cx="3483864" cy="640080"/>
          </a:xfrm>
          <a:prstGeom prst="rect">
            <a:avLst/>
          </a:prstGeom>
          <a:noFill/>
        </p:spPr>
        <p:txBody>
          <a:bodyPr wrap="square" lIns="45720" rIns="45720" tIns="27432" bIns="27432" anchor="b">
            <a:spAutoFit/>
          </a:bodyPr>
          <a:lstStyle/>
          <a:p>
            <a:pPr algn="ctr" rtl="1"/>
            <a:r>
              <a:rPr sz="2000" b="1">
                <a:solidFill>
                  <a:srgbClr val="7A2E3A"/>
                </a:solidFill>
                <a:latin typeface="Noto Serif Hebrew"/>
                <a:cs typeface="Noto Serif Hebrew"/>
              </a:rPr>
              <a:t>1.1.2024</a:t>
            </a:r>
          </a:p>
        </p:txBody>
      </p:sp>
      <p:sp>
        <p:nvSpPr>
          <p:cNvPr id="20" name="Rounded Rectangle 19"/>
          <p:cNvSpPr/>
          <p:nvPr/>
        </p:nvSpPr>
        <p:spPr>
          <a:xfrm>
            <a:off x="804671" y="2606040"/>
            <a:ext cx="3429000" cy="31546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41831" y="2679192"/>
            <a:ext cx="3154680" cy="3008376"/>
          </a:xfrm>
          <a:prstGeom prst="rect">
            <a:avLst/>
          </a:prstGeom>
          <a:noFill/>
        </p:spPr>
        <p:txBody>
          <a:bodyPr wrap="square" lIns="45720" rIns="45720" tIns="27432" bIns="27432" anchor="ctr">
            <a:spAutoFit/>
          </a:bodyPr>
          <a:lstStyle/>
          <a:p>
            <a:pPr rtl="1" algn="r">
              <a:spcAft>
                <a:spcPts val="500"/>
              </a:spcAft>
            </a:pPr>
            <a:r>
              <a:rPr sz="1900" b="0">
                <a:solidFill>
                  <a:srgbClr val="212430"/>
                </a:solidFill>
                <a:latin typeface="Noto Sans Hebrew"/>
                <a:cs typeface="Noto Sans Hebrew"/>
              </a:rPr>
              <a:t>בבג"ץ 5658/23 (1.1.2024) הכירו 12 מתוך 15 שופטים בסמכות לבקר חוקי יסוד במקרים חריגים וקיצוניים; ברוב של 8 נפסל תיקון מס' 3 לחוק יסוד: השפיטה.</a:t>
            </a:r>
          </a:p>
        </p:txBody>
      </p:sp>
      <p:sp>
        <p:nvSpPr>
          <p:cNvPr id="22" name="TextBox 21"/>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הציר מסודר לפי תחילת האירוע או התקופה (תקופות יכולות לחפוף). הנוסח מחומר הלימוד של הנושא.</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הכרזת העצמאות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20</a:t>
            </a:r>
          </a:p>
        </p:txBody>
      </p:sp>
      <p:sp>
        <p:nvSpPr>
          <p:cNvPr id="9" name="Rounded Rectangle 8"/>
          <p:cNvSpPr/>
          <p:nvPr/>
        </p:nvSpPr>
        <p:spPr>
          <a:xfrm>
            <a:off x="8010144" y="1428750"/>
            <a:ext cx="3447288" cy="409193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428750"/>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9275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9275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45618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הצדקה בין לאומית</a:t>
            </a:r>
          </a:p>
        </p:txBody>
      </p:sp>
      <p:sp>
        <p:nvSpPr>
          <p:cNvPr id="14" name="TextBox 13"/>
          <p:cNvSpPr txBox="1"/>
          <p:nvPr/>
        </p:nvSpPr>
        <p:spPr>
          <a:xfrm>
            <a:off x="8147304" y="2087118"/>
            <a:ext cx="3172968" cy="334213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הצדקה להקמת מדינה יהודית בארץ ישראל הנובעת מתמיכה/הכרה בינלאומית בזכותו העם היהודי למדינה בארץ ישראל. החלטות רשמיות של מדינות וגופים בינלאומיים/דוגמאות: הצהרת בלפור, כתב המנדט, החלטת האו"ם על החלוקה (החלטה 181)</a:t>
            </a:r>
          </a:p>
        </p:txBody>
      </p:sp>
      <p:sp>
        <p:nvSpPr>
          <p:cNvPr id="15" name="Rounded Rectangle 14"/>
          <p:cNvSpPr/>
          <p:nvPr/>
        </p:nvSpPr>
        <p:spPr>
          <a:xfrm>
            <a:off x="4370832" y="1428750"/>
            <a:ext cx="3447288" cy="409193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428750"/>
            <a:ext cx="3447288" cy="1036319"/>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72745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72745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456182"/>
            <a:ext cx="2715768" cy="98145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בינלאומית בזכותו של העם היהודי למדינה בארץ ישראל. לדוגמא</a:t>
            </a:r>
          </a:p>
        </p:txBody>
      </p:sp>
      <p:sp>
        <p:nvSpPr>
          <p:cNvPr id="20" name="TextBox 19"/>
          <p:cNvSpPr txBox="1"/>
          <p:nvPr/>
        </p:nvSpPr>
        <p:spPr>
          <a:xfrm>
            <a:off x="4507992" y="2556509"/>
            <a:ext cx="3172968" cy="2872740"/>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הצהרת בלפור, כתב המנדט</a:t>
            </a:r>
          </a:p>
          <a:p>
            <a:pPr rtl="1" algn="r">
              <a:spcAft>
                <a:spcPts val="500"/>
              </a:spcAft>
            </a:pPr>
            <a:r>
              <a:rPr sz="1800" b="0">
                <a:solidFill>
                  <a:srgbClr val="212430"/>
                </a:solidFill>
                <a:latin typeface="Noto Sans Hebrew"/>
                <a:cs typeface="Noto Sans Hebrew"/>
              </a:rPr>
              <a:t>והחלטת האו"ם על החלוקה</a:t>
            </a:r>
          </a:p>
        </p:txBody>
      </p:sp>
      <p:sp>
        <p:nvSpPr>
          <p:cNvPr id="21" name="Rounded Rectangle 20"/>
          <p:cNvSpPr/>
          <p:nvPr/>
        </p:nvSpPr>
        <p:spPr>
          <a:xfrm>
            <a:off x="731520" y="1428750"/>
            <a:ext cx="3447288" cy="4091939"/>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428750"/>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49275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492758"/>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45618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הזכות לקניין</a:t>
            </a:r>
          </a:p>
        </p:txBody>
      </p:sp>
      <p:sp>
        <p:nvSpPr>
          <p:cNvPr id="26" name="TextBox 25"/>
          <p:cNvSpPr txBox="1"/>
          <p:nvPr/>
        </p:nvSpPr>
        <p:spPr>
          <a:xfrm>
            <a:off x="868680" y="2087118"/>
            <a:ext cx="3172968" cy="334213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לכל אדם הזכות להחזיק ברכוש ולעשות בו כרצונו. אין לפגוע בקניינו של אדם (הן קניין חומרי והן קניין רוחני)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הכרזת העצמאות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20</a:t>
            </a:r>
          </a:p>
        </p:txBody>
      </p:sp>
      <p:sp>
        <p:nvSpPr>
          <p:cNvPr id="9" name="Rounded Rectangle 8"/>
          <p:cNvSpPr/>
          <p:nvPr/>
        </p:nvSpPr>
        <p:spPr>
          <a:xfrm>
            <a:off x="6217920" y="1247647"/>
            <a:ext cx="5239512" cy="445414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47647"/>
            <a:ext cx="5239512" cy="822959"/>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39671"/>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39671"/>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75079"/>
            <a:ext cx="4507992"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שני תנאים הכרחיים לקיום בחירות דמוקרטיות</a:t>
            </a:r>
          </a:p>
        </p:txBody>
      </p:sp>
      <p:sp>
        <p:nvSpPr>
          <p:cNvPr id="14" name="TextBox 13"/>
          <p:cNvSpPr txBox="1"/>
          <p:nvPr/>
        </p:nvSpPr>
        <p:spPr>
          <a:xfrm>
            <a:off x="6355080" y="2162047"/>
            <a:ext cx="4965192" cy="3448304"/>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התמודדות חופשית – הבחירות מאפשרות תחרות הוגנת המבוססת על חירויות וזכויות פוליטיות שוויוניות – קולו של כל מצביע שווה למשנהו - ללא הבדל של דת, גזע, מין, מעמד, סטטוס וכו'</a:t>
            </a:r>
          </a:p>
        </p:txBody>
      </p:sp>
      <p:sp>
        <p:nvSpPr>
          <p:cNvPr id="15" name="Rounded Rectangle 14"/>
          <p:cNvSpPr/>
          <p:nvPr/>
        </p:nvSpPr>
        <p:spPr>
          <a:xfrm>
            <a:off x="731520" y="1247647"/>
            <a:ext cx="5239512" cy="445414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47647"/>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11655"/>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11655"/>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75079"/>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רקע להכרזת העצמאות</a:t>
            </a:r>
          </a:p>
        </p:txBody>
      </p:sp>
      <p:sp>
        <p:nvSpPr>
          <p:cNvPr id="20" name="TextBox 19"/>
          <p:cNvSpPr txBox="1"/>
          <p:nvPr/>
        </p:nvSpPr>
        <p:spPr>
          <a:xfrm>
            <a:off x="868680" y="1906016"/>
            <a:ext cx="4965192" cy="3704336"/>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ההכרזה נכתבה לקראת סוף המנדט הבריטי (15.5.1948) ולאור החלטת כ"ט בנובמבר 1947 על חלוקת הארץ.</a:t>
            </a:r>
          </a:p>
          <a:p>
            <a:pPr rtl="1" algn="r">
              <a:spcAft>
                <a:spcPts val="500"/>
              </a:spcAft>
            </a:pPr>
            <a:r>
              <a:rPr sz="2200" b="0">
                <a:solidFill>
                  <a:srgbClr val="212430"/>
                </a:solidFill>
                <a:latin typeface="Noto Sans Hebrew"/>
                <a:cs typeface="Noto Sans Hebrew"/>
              </a:rPr>
              <a:t>מטרתה: להכריז על הקמת מדינה יהודית ולהציג את הצדקתה ואת עקרונות היסוד שלה.</a:t>
            </a:r>
          </a:p>
          <a:p>
            <a:pPr rtl="1" algn="r">
              <a:spcAft>
                <a:spcPts val="500"/>
              </a:spcAft>
            </a:pPr>
            <a:r>
              <a:rPr sz="2200" b="0">
                <a:solidFill>
                  <a:srgbClr val="212430"/>
                </a:solidFill>
                <a:latin typeface="Noto Sans Hebrew"/>
                <a:cs typeface="Noto Sans Hebrew"/>
              </a:rPr>
              <a:t>ההכרזה נחתמה ב-14 במאי 1948 (ה' באייר תש"ח) על ידי חברי מועצת העם.</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הכרזת העצמאות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20</a:t>
            </a:r>
          </a:p>
        </p:txBody>
      </p:sp>
      <p:sp>
        <p:nvSpPr>
          <p:cNvPr id="9" name="Rounded Rectangle 8"/>
          <p:cNvSpPr/>
          <p:nvPr/>
        </p:nvSpPr>
        <p:spPr>
          <a:xfrm>
            <a:off x="6217920" y="1391920"/>
            <a:ext cx="5239512" cy="416559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9192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5592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193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מבנה ההכרזה</a:t>
            </a:r>
          </a:p>
        </p:txBody>
      </p:sp>
      <p:sp>
        <p:nvSpPr>
          <p:cNvPr id="14" name="TextBox 13"/>
          <p:cNvSpPr txBox="1"/>
          <p:nvPr/>
        </p:nvSpPr>
        <p:spPr>
          <a:xfrm>
            <a:off x="6355080" y="2050288"/>
            <a:ext cx="4965192" cy="341579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חלק היסטורי: הקשר בן אלפי השנים של העם היהודי לארץ ישראל, מראשית ההיסטוריה ועד מאמצי היישוב והציונות.</a:t>
            </a:r>
          </a:p>
          <a:p>
            <a:pPr rtl="1" algn="r">
              <a:spcAft>
                <a:spcPts val="500"/>
              </a:spcAft>
            </a:pPr>
            <a:r>
              <a:rPr sz="2000" b="0">
                <a:solidFill>
                  <a:srgbClr val="212430"/>
                </a:solidFill>
                <a:latin typeface="Noto Sans Hebrew"/>
                <a:cs typeface="Noto Sans Hebrew"/>
              </a:rPr>
              <a:t>חלק מוצהר: ההכרזה על הקמת מדינת ישראל כמדינה יהודית.</a:t>
            </a:r>
          </a:p>
          <a:p>
            <a:pPr rtl="1" algn="r">
              <a:spcAft>
                <a:spcPts val="500"/>
              </a:spcAft>
            </a:pPr>
            <a:r>
              <a:rPr sz="2000" b="0">
                <a:solidFill>
                  <a:srgbClr val="212430"/>
                </a:solidFill>
                <a:latin typeface="Noto Sans Hebrew"/>
                <a:cs typeface="Noto Sans Hebrew"/>
              </a:rPr>
              <a:t>חלק מתחייב: ההתחייבות לעקרונות הדמוקרטיים - שוויון זכויות מלא לכל אזרחיה, חופש דת, מצפון, לשון, חינוך ותרבות.</a:t>
            </a:r>
          </a:p>
        </p:txBody>
      </p:sp>
      <p:sp>
        <p:nvSpPr>
          <p:cNvPr id="15" name="Rounded Rectangle 14"/>
          <p:cNvSpPr/>
          <p:nvPr/>
        </p:nvSpPr>
        <p:spPr>
          <a:xfrm>
            <a:off x="731520" y="1391920"/>
            <a:ext cx="5239512" cy="416559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9192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5592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193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הצדקות להקמת המדינה</a:t>
            </a:r>
          </a:p>
        </p:txBody>
      </p:sp>
      <p:sp>
        <p:nvSpPr>
          <p:cNvPr id="20" name="TextBox 19"/>
          <p:cNvSpPr txBox="1"/>
          <p:nvPr/>
        </p:nvSpPr>
        <p:spPr>
          <a:xfrm>
            <a:off x="868680" y="2050288"/>
            <a:ext cx="4965192" cy="341579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הצדקה היסטורית: זכותו של העם היהודי על ארץ ישראל בשל קשרו ההיסטורי הרציף אליה.</a:t>
            </a:r>
          </a:p>
          <a:p>
            <a:pPr rtl="1" algn="r">
              <a:spcAft>
                <a:spcPts val="500"/>
              </a:spcAft>
            </a:pPr>
            <a:r>
              <a:rPr sz="2000" b="0">
                <a:solidFill>
                  <a:srgbClr val="212430"/>
                </a:solidFill>
                <a:latin typeface="Noto Sans Hebrew"/>
                <a:cs typeface="Noto Sans Hebrew"/>
              </a:rPr>
              <a:t>הצדקה בין-לאומית: הכרה בינלאומית בזכותו של העם היהודי למדינה (הצהרת בלפור, כתב המנדט, החלטת החלוקה).</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הכרזת העצמאות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20</a:t>
            </a:r>
          </a:p>
        </p:txBody>
      </p:sp>
      <p:sp>
        <p:nvSpPr>
          <p:cNvPr id="9" name="Rounded Rectangle 8"/>
          <p:cNvSpPr/>
          <p:nvPr/>
        </p:nvSpPr>
        <p:spPr>
          <a:xfrm>
            <a:off x="731520" y="1167841"/>
            <a:ext cx="10725912" cy="4613757"/>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40993"/>
            <a:ext cx="10451592" cy="4467453"/>
          </a:xfrm>
          <a:prstGeom prst="rect">
            <a:avLst/>
          </a:prstGeom>
          <a:noFill/>
        </p:spPr>
        <p:txBody>
          <a:bodyPr wrap="square" lIns="45720" rIns="45720" tIns="27432" bIns="27432" anchor="t">
            <a:spAutoFit/>
          </a:bodyPr>
          <a:lstStyle/>
          <a:p>
            <a:pPr rtl="1" algn="r">
              <a:spcAft>
                <a:spcPts val="400"/>
              </a:spcAft>
            </a:pPr>
            <a:r>
              <a:rPr sz="2100" b="1">
                <a:solidFill>
                  <a:srgbClr val="7A2E3A"/>
                </a:solidFill>
                <a:latin typeface="Noto Serif Hebrew"/>
                <a:cs typeface="Noto Serif Hebrew"/>
              </a:rPr>
              <a:t>מעמדה המשפטי של ההכרזה</a:t>
            </a:r>
          </a:p>
          <a:p>
            <a:pPr rtl="1" algn="r">
              <a:spcAft>
                <a:spcPts val="500"/>
              </a:spcAft>
            </a:pPr>
            <a:r>
              <a:rPr sz="2000" b="0">
                <a:solidFill>
                  <a:srgbClr val="212430"/>
                </a:solidFill>
                <a:latin typeface="Noto Sans Hebrew"/>
                <a:cs typeface="Noto Sans Hebrew"/>
              </a:rPr>
              <a:t>הכרזת העצמאות אינה חוקה. רשויות השלטון רואות בה מסמך ערכי-משפטי מנחה; היא מקור לפרשנות חוקים (אתר הכנסת).</a:t>
            </a:r>
          </a:p>
          <a:p>
            <a:pPr rtl="1" algn="r">
              <a:spcAft>
                <a:spcPts val="500"/>
              </a:spcAft>
            </a:pPr>
            <a:r>
              <a:rPr sz="2000" b="0">
                <a:solidFill>
                  <a:srgbClr val="212430"/>
                </a:solidFill>
                <a:latin typeface="Noto Sans Hebrew"/>
                <a:cs typeface="Noto Sans Hebrew"/>
              </a:rPr>
              <a:t>חוקי היסוד מ-1992 מורים לכבד את זכויות היסוד ברוח העקרונות שבהכרזה על הקמת מדינת ישראל.</a:t>
            </a:r>
          </a:p>
          <a:p>
            <a:pPr rtl="1" algn="r">
              <a:spcAft>
                <a:spcPts val="500"/>
              </a:spcAft>
            </a:pPr>
            <a:r>
              <a:rPr sz="2000" b="0">
                <a:solidFill>
                  <a:srgbClr val="212430"/>
                </a:solidFill>
                <a:latin typeface="Noto Sans Hebrew"/>
                <a:cs typeface="Noto Sans Hebrew"/>
              </a:rPr>
              <a:t>בבג"ץ 5658/23 (1.1.2024) הכירו 12 מתוך 15 שופטים בסמכות לבקר חוקי יסוד במקרים חריגים וקיצוניים; ברוב של 8 נפסל תיקון מס' 3 לחוק יסוד: השפיטה.</a:t>
            </a:r>
          </a:p>
          <a:p>
            <a:pPr rtl="1" algn="r">
              <a:spcAft>
                <a:spcPts val="500"/>
              </a:spcAft>
            </a:pPr>
            <a:r>
              <a:rPr sz="2000" b="0">
                <a:solidFill>
                  <a:srgbClr val="212430"/>
                </a:solidFill>
                <a:latin typeface="Noto Sans Hebrew"/>
                <a:cs typeface="Noto Sans Hebrew"/>
              </a:rPr>
              <a:t>שופטים אחדים הדגישו את ההכרזה כבסיס לביקורת על חוקי יסוד. השופט שטיין, בדעת יחיד, ייסד בה את גבולות החקיקה. אין להציג עמדה זו כדעת כל ההרכב.</a:t>
            </a:r>
          </a:p>
          <a:p>
            <a:pPr rtl="1" algn="r">
              <a:spcAft>
                <a:spcPts val="500"/>
              </a:spcAft>
            </a:pPr>
            <a:r>
              <a:rPr sz="2000" b="0">
                <a:solidFill>
                  <a:srgbClr val="212430"/>
                </a:solidFill>
                <a:latin typeface="Noto Sans Hebrew"/>
                <a:cs typeface="Noto Sans Hebrew"/>
              </a:rPr>
              <a:t>מעמדה גם חינוכי-לאומי: נוסח ההכרזה נקרא בטקסי מדינה ומלמד על ערכי יסוד.</a:t>
            </a:r>
          </a:p>
        </p:txBody>
      </p:sp>
      <p:sp>
        <p:nvSpPr>
          <p:cNvPr id="11" name="Rectangle 10"/>
          <p:cNvSpPr/>
          <p:nvPr/>
        </p:nvSpPr>
        <p:spPr>
          <a:xfrm>
            <a:off x="11338560" y="1240993"/>
            <a:ext cx="64008" cy="4467453"/>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הכרזת העצמאות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20</a:t>
            </a:r>
          </a:p>
        </p:txBody>
      </p:sp>
      <p:sp>
        <p:nvSpPr>
          <p:cNvPr id="9" name="Rounded Rectangle 8"/>
          <p:cNvSpPr/>
          <p:nvPr/>
        </p:nvSpPr>
        <p:spPr>
          <a:xfrm>
            <a:off x="6217920" y="1373886"/>
            <a:ext cx="5239512" cy="4201668"/>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73886"/>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37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3789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0131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הרקע הבין-לאומי להכרזה</a:t>
            </a:r>
          </a:p>
        </p:txBody>
      </p:sp>
      <p:sp>
        <p:nvSpPr>
          <p:cNvPr id="14" name="TextBox 13"/>
          <p:cNvSpPr txBox="1"/>
          <p:nvPr/>
        </p:nvSpPr>
        <p:spPr>
          <a:xfrm>
            <a:off x="6355080" y="2032254"/>
            <a:ext cx="4965192" cy="345185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השואה חיזקה את ההכרה העולמית בצורך במדינה יהודית.</a:t>
            </a:r>
          </a:p>
          <a:p>
            <a:pPr rtl="1" algn="r">
              <a:spcAft>
                <a:spcPts val="500"/>
              </a:spcAft>
            </a:pPr>
            <a:r>
              <a:rPr sz="1800" b="0">
                <a:solidFill>
                  <a:srgbClr val="212430"/>
                </a:solidFill>
                <a:latin typeface="Noto Sans Hebrew"/>
                <a:cs typeface="Noto Sans Hebrew"/>
              </a:rPr>
              <a:t>הצהרת בלפור (1917) הייתה הצהרה בריטית התומכת בבית לאומי יהודי בארץ-ישראל, וכתב המנדט (1922) העניק לכך תוקף בין-לאומי.</a:t>
            </a:r>
          </a:p>
          <a:p>
            <a:pPr rtl="1" algn="r">
              <a:spcAft>
                <a:spcPts val="500"/>
              </a:spcAft>
            </a:pPr>
            <a:r>
              <a:rPr sz="1800" b="0">
                <a:solidFill>
                  <a:srgbClr val="212430"/>
                </a:solidFill>
                <a:latin typeface="Noto Sans Hebrew"/>
                <a:cs typeface="Noto Sans Hebrew"/>
              </a:rPr>
              <a:t>החלטת החלוקה (כ"ט בנובמבר 1947) המליצה על חלוקת הארץ למדינה יהודית ולמדינה ערבית; בהכרזה עצמה נאמר שההחלטה היא הכרה של האו"ם בזכות העם היהודי להקים את מדינתו.</a:t>
            </a:r>
          </a:p>
        </p:txBody>
      </p:sp>
      <p:sp>
        <p:nvSpPr>
          <p:cNvPr id="15" name="Rounded Rectangle 14"/>
          <p:cNvSpPr/>
          <p:nvPr/>
        </p:nvSpPr>
        <p:spPr>
          <a:xfrm>
            <a:off x="731520" y="1373886"/>
            <a:ext cx="5239512" cy="4201668"/>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73886"/>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37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3789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0131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עקרונות היסוד בהכרזה</a:t>
            </a:r>
          </a:p>
        </p:txBody>
      </p:sp>
      <p:sp>
        <p:nvSpPr>
          <p:cNvPr id="20" name="TextBox 19"/>
          <p:cNvSpPr txBox="1"/>
          <p:nvPr/>
        </p:nvSpPr>
        <p:spPr>
          <a:xfrm>
            <a:off x="868680" y="2032254"/>
            <a:ext cx="4965192" cy="345185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מדינה יהודית: פתוחה לעלייה ולקיבוץ גלויות, מדינת הלאום של העם היהודי.</a:t>
            </a:r>
          </a:p>
          <a:p>
            <a:pPr rtl="1" algn="r">
              <a:spcAft>
                <a:spcPts val="500"/>
              </a:spcAft>
            </a:pPr>
            <a:r>
              <a:rPr sz="1800" b="0">
                <a:solidFill>
                  <a:srgbClr val="212430"/>
                </a:solidFill>
                <a:latin typeface="Noto Sans Hebrew"/>
                <a:cs typeface="Noto Sans Hebrew"/>
              </a:rPr>
              <a:t>מדינה דמוקרטית: שוויון זכויות מלא לכל אזרחיה בלי הבדל דת, גזע ומין.</a:t>
            </a:r>
          </a:p>
          <a:p>
            <a:pPr rtl="1" algn="r">
              <a:spcAft>
                <a:spcPts val="500"/>
              </a:spcAft>
            </a:pPr>
            <a:r>
              <a:rPr sz="1800" b="0">
                <a:solidFill>
                  <a:srgbClr val="212430"/>
                </a:solidFill>
                <a:latin typeface="Noto Sans Hebrew"/>
                <a:cs typeface="Noto Sans Hebrew"/>
              </a:rPr>
              <a:t>חירויות: חופש דת, מצפון, לשון, חינוך ותרבות.</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הכרזת העצמאות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20</a:t>
            </a:r>
          </a:p>
        </p:txBody>
      </p:sp>
      <p:sp>
        <p:nvSpPr>
          <p:cNvPr id="9" name="Rounded Rectangle 8"/>
          <p:cNvSpPr/>
          <p:nvPr/>
        </p:nvSpPr>
        <p:spPr>
          <a:xfrm>
            <a:off x="6217920" y="1536191"/>
            <a:ext cx="5239512" cy="3877056"/>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536191"/>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00199"/>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00199"/>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563623"/>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עקרונות היסוד בהכרזה - המשך</a:t>
            </a:r>
          </a:p>
        </p:txBody>
      </p:sp>
      <p:sp>
        <p:nvSpPr>
          <p:cNvPr id="14" name="TextBox 13"/>
          <p:cNvSpPr txBox="1"/>
          <p:nvPr/>
        </p:nvSpPr>
        <p:spPr>
          <a:xfrm>
            <a:off x="6355080" y="2194560"/>
            <a:ext cx="4965192" cy="3127248"/>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שלום ושיתוף פעולה: קריאה לשכנים ולתושבים הערבים לשלום ולשותפות.</a:t>
            </a:r>
          </a:p>
        </p:txBody>
      </p:sp>
      <p:sp>
        <p:nvSpPr>
          <p:cNvPr id="15" name="Rounded Rectangle 14"/>
          <p:cNvSpPr/>
          <p:nvPr/>
        </p:nvSpPr>
        <p:spPr>
          <a:xfrm>
            <a:off x="731520" y="1536191"/>
            <a:ext cx="5239512" cy="3877056"/>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536191"/>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600199"/>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600199"/>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563623"/>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משמעות ההכרזה לדורותיה</a:t>
            </a:r>
          </a:p>
        </p:txBody>
      </p:sp>
      <p:sp>
        <p:nvSpPr>
          <p:cNvPr id="20" name="TextBox 19"/>
          <p:cNvSpPr txBox="1"/>
          <p:nvPr/>
        </p:nvSpPr>
        <p:spPr>
          <a:xfrm>
            <a:off x="868680" y="2194560"/>
            <a:ext cx="4965192" cy="3127248"/>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ההכרזה היא מסמך היסוד של מדינת ישראל: בה נקבעו זהותה וערכיה.</a:t>
            </a:r>
          </a:p>
          <a:p>
            <a:pPr rtl="1" algn="r">
              <a:spcAft>
                <a:spcPts val="500"/>
              </a:spcAft>
            </a:pPr>
            <a:r>
              <a:rPr sz="2400" b="0">
                <a:solidFill>
                  <a:srgbClr val="212430"/>
                </a:solidFill>
                <a:latin typeface="Noto Sans Hebrew"/>
                <a:cs typeface="Noto Sans Hebrew"/>
              </a:rPr>
              <a:t>היא מקור השראה חינוכי: נלמדת בבתי ספר ונקראת בטקסי מדינה.</a:t>
            </a:r>
          </a:p>
          <a:p>
            <a:pPr rtl="1" algn="r">
              <a:spcAft>
                <a:spcPts val="500"/>
              </a:spcAft>
            </a:pPr>
            <a:r>
              <a:rPr sz="2400" b="0">
                <a:solidFill>
                  <a:srgbClr val="212430"/>
                </a:solidFill>
                <a:latin typeface="Noto Sans Hebrew"/>
                <a:cs typeface="Noto Sans Hebrew"/>
              </a:rPr>
              <a:t>המחלוקת על מעמדה המשפטי ממשיכה ללוות את השיח הציבורי בישראל.</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הכרזת העצמאות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20</a:t>
            </a:r>
          </a:p>
        </p:txBody>
      </p:sp>
      <p:sp>
        <p:nvSpPr>
          <p:cNvPr id="9" name="Rounded Rectangle 8"/>
          <p:cNvSpPr/>
          <p:nvPr/>
        </p:nvSpPr>
        <p:spPr>
          <a:xfrm>
            <a:off x="731520" y="1536039"/>
            <a:ext cx="10725912" cy="38773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609191"/>
            <a:ext cx="10451592" cy="3731056"/>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מושגי מפתח לחזרה</a:t>
            </a:r>
          </a:p>
          <a:p>
            <a:pPr rtl="1" algn="r">
              <a:spcAft>
                <a:spcPts val="500"/>
              </a:spcAft>
            </a:pPr>
            <a:r>
              <a:rPr sz="2600" b="0">
                <a:solidFill>
                  <a:srgbClr val="212430"/>
                </a:solidFill>
                <a:latin typeface="Noto Sans Hebrew"/>
                <a:cs typeface="Noto Sans Hebrew"/>
              </a:rPr>
              <a:t>הצדקה בין לאומית</a:t>
            </a:r>
          </a:p>
          <a:p>
            <a:pPr rtl="1" algn="r">
              <a:spcAft>
                <a:spcPts val="500"/>
              </a:spcAft>
            </a:pPr>
            <a:r>
              <a:rPr sz="2600" b="0">
                <a:solidFill>
                  <a:srgbClr val="212430"/>
                </a:solidFill>
                <a:latin typeface="Noto Sans Hebrew"/>
                <a:cs typeface="Noto Sans Hebrew"/>
              </a:rPr>
              <a:t>הזכות לקניין</a:t>
            </a:r>
          </a:p>
          <a:p>
            <a:pPr rtl="1" algn="r">
              <a:spcAft>
                <a:spcPts val="500"/>
              </a:spcAft>
            </a:pPr>
            <a:r>
              <a:rPr sz="2600" b="0">
                <a:solidFill>
                  <a:srgbClr val="212430"/>
                </a:solidFill>
                <a:latin typeface="Noto Sans Hebrew"/>
                <a:cs typeface="Noto Sans Hebrew"/>
              </a:rPr>
              <a:t>שני תנאים הכרחיים לקיום בחירות דמוקרטיות</a:t>
            </a:r>
          </a:p>
        </p:txBody>
      </p:sp>
      <p:sp>
        <p:nvSpPr>
          <p:cNvPr id="11" name="Rectangle 10"/>
          <p:cNvSpPr/>
          <p:nvPr/>
        </p:nvSpPr>
        <p:spPr>
          <a:xfrm>
            <a:off x="11338560" y="1609191"/>
            <a:ext cx="64008" cy="3731056"/>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הכרזת העצמאות, 14 במאי 1948</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20</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01.jpg"/>
          <p:cNvPicPr>
            <a:picLocks noChangeAspect="1"/>
          </p:cNvPicPr>
          <p:nvPr/>
        </p:nvPicPr>
        <p:blipFill>
          <a:blip r:embed="rId3"/>
          <a:stretch>
            <a:fillRect/>
          </a:stretch>
        </p:blipFill>
        <p:spPr>
          <a:xfrm>
            <a:off x="731520" y="1425647"/>
            <a:ext cx="5943600" cy="3960984"/>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שחור-לבן של אולם עם דגלים הנושאים מגן דוד. אדם עומד ליד שולחן ארוך וקורא מדף, ומשני צדיו יושבים אנשים. מעליו תלוי דיוקן של גבר מזוקן; לפי תיעוד הצילום בארכיון זהו דיוקנו של בנימין זאב הרצל. בקדמת התמונה יושב קהל.</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רודי ויסנשטיין, לשכת העיתונות הממשלתית (לע"מ), נחלת הכלל.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תשע"ז</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20</a:t>
            </a:r>
          </a:p>
        </p:txBody>
      </p:sp>
      <p:sp>
        <p:nvSpPr>
          <p:cNvPr id="9" name="Rounded Rectangle 8"/>
          <p:cNvSpPr/>
          <p:nvPr/>
        </p:nvSpPr>
        <p:spPr>
          <a:xfrm>
            <a:off x="731520" y="1051560"/>
            <a:ext cx="10725912" cy="417982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03352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באחד מסופי השבוע ביצעה חברת רכבת ישראל עבודות פיתוח ותשתית בתחנת הרכבת בתל אביב. כמה חברי כנסת דרשו להפסיק את ביצוע העבודות בשבת. לטענתם, פעילות זאת מנוגדת להסכם בין דתיים לחילוניים בישראל, שאותו יש לכבד משום שהוא מאפשר חיים משותפים בין המגזרים.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הנהלת חברת הרכבת הודיעה שהיענות לדרישת חברי הכנסת לדחות את העבודות לתחילת השבוע, תאלץ את החברה להשבית את הפעלת הרכבת בחלק מן הקווים במהלך השבוע, וייגרם נזק לציבור. בתגובה קבוצות אזרחים יצאו לפעולות מחאה ברחבי הארץ, הניפו שלטים והפגינו נגד הפגיעה שתיגרם לנוסעים בשל השבתת הרכבת.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ציין והצג את ההסכם לפתרון המחלוקת בין דתיים לחילוניים שלפיו יש לפעול, על פי טענת חברי הכנסת.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כיצד הסכם זה בא לידי ביטוי בקטע.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ציין והצג את הזכות שבאה לידי ביטוי בפעולות של קבוצות האזרחים.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כיצד זכות זו באה לידי ביטוי בקטע.</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חורף תשע"ז</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20</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סעיף א'</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פרק ראשון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הנבחנים נדרשו לענות על אחת מבין השאלות 2-1.</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ציין: ההסכם לפתרון המחלוקת בין דתיים לחילוניים שלפיו יש לפעול, על פי טענת חברי הכנסת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הוא הסכם הסטטוס קוו.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הסכם הסטטוס קוו הוא ההסדר להכרעה במחלוקות בסוגיות דת ומדינה שיסודו מיוחס</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למכתב הצהרת כוונות מ-1947 (שנשלח מהנהלת הסוכנות היהודית למפלגת אגודת 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ההסדר נועד למנוע העמקת מחלוקות בין דתיים לחילוניים ולאפשר חיים משותפים במדינה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שעתידה לקום. ההסדר עוסק בהסדרת ארבע סוגיות מרכזיות של דת ומדינה: 1. הגדרת השבת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כיום המנוחה במדינת ישראל (ליהודים) 2. קיומו של מטבח כשר במוסדות ממלכתיים 3. נישואין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וגירושין של יהודים יתנהלו בהתאם להלכה 4. מתן אוטונומיה לזרם החינוך הדתי.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רובו של ההסדר נתקבע בחקיקה ואופן שימורו ויישומיו הראויים נתונים לאורך כל השנים</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חורף תשע"ז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20</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בוויכוח ציבורי.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ביסוס מהקטע: "כמה חברי כנסת דרשו להפסיק את העבודות בשבת... מאפשר חיים משותפים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בין המגזרים".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כמה חברי כנסת דרשו להפסיק את ביצוע עבודות הפיתוח והתשתית בתחנת הרכבת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בשבת. הם טענו, שמדובר בהסכם המאפשר חיים משותפים בין המגזרים. עניין השבת הוא אחד מהנושאים אשר הוסדרו בהסכם הסטטוס קוו, בכל הקשור למרחב הציבורי. בנוסף, הסכם הסטטוס קוו נועד לאפשר חיים משותפים, למרות חילוקי הדעות, ולכן זהו בדיוק ההסכם אליו התכוונו חברי הכנסת.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סעיף ב'</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ציין: הזכות שבאה לידי ביטוי בפעולות של קבוצות האזרחים להנחיה היא הזכות לחופש ביטוי.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אפשרות נוספת - הזכות לחופש ההפגנה.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הזכות לחופש ביטוי היא זכותו של אדם לבטא את עצמו – את דעותיו, אמונותיו, רגשותיו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והעדפותיו, בפומבי ובכל דרך שיבחר - בדיבור, בכתב, באמצעים אמנותיים, בהפגנה ועוד.</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חורף תשע"ז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20</a:t>
            </a:r>
          </a:p>
        </p:txBody>
      </p:sp>
      <p:sp>
        <p:nvSpPr>
          <p:cNvPr id="9" name="Rounded Rectangle 8"/>
          <p:cNvSpPr/>
          <p:nvPr/>
        </p:nvSpPr>
        <p:spPr>
          <a:xfrm>
            <a:off x="731520" y="1051560"/>
            <a:ext cx="10725912" cy="273710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59080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ביסוס מהקטע: "...אזרחים יצאו לפעולות מחאה ברחבי הארץ, הניפו שלטים והפגינו נגד</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"...הפגיעה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אזרחים רבים יצאו לפעולות מחאה כנגד ההחלטה להפסיק את עבודות הפיתוח והתשתית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בשבת ולהשבית חלק מקווי הרכבת במהלך השבוע. בעשותם זאת, מימשו האזרחים את זכותם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לחופש ביטוי, שכן הם ביטאו את דעתם כנגד ההחלטה, עשו זאת בפומבי ובדרך של הפגנה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ברחובות.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20</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ציון מושג + הצגתו (הגדרה מהלימוד, לא מהקטע)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השוואה: דמיון והבדל בין מושגים או גישות</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הבאת דוגמאות מתאימות מהחומר שלמדתם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הצדקה בין לאומית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בינלאומית בזכותו של העם היהודי למדינה בארץ ישראל. לדוגמא</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שני תנאים הכרחיים לקיום בחירות דמוקרטיות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רקע להכרזת העצמאות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הצדקות להקמת המדינה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מעמדה המשפטי של ההכרזה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הרקע הבין-לאומי להכרזה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עקרונות היסוד בהכרזה</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20</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19 מתוך 20</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"הקראת מגילת העצמאות המלאה - בן גוריון 1948" - גם בעמוד הנושא, בלשונית "סרטון".</a:t>
            </a:r>
          </a:p>
          <a:p>
            <a:pPr rtl="1" algn="r">
              <a:spcAft>
                <a:spcPts val="500"/>
              </a:spcAft>
            </a:pPr>
            <a:r>
              <a:rPr sz="1800" b="0">
                <a:solidFill>
                  <a:srgbClr val="212430"/>
                </a:solidFill>
                <a:latin typeface="Noto Sans Hebrew"/>
                <a:cs typeface="Noto Sans Hebrew"/>
              </a:rPr>
              <a:t>https://www.youtube.com/watch?v=p5MHjzC2OCw</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20 מתוך 20</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