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Umm-al-Fahm-centre-1.jpg"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השסע הלאומי</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17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17</a:t>
            </a:r>
          </a:p>
        </p:txBody>
      </p:sp>
      <p:sp>
        <p:nvSpPr>
          <p:cNvPr id="9" name="Rounded Rectangle 8"/>
          <p:cNvSpPr/>
          <p:nvPr/>
        </p:nvSpPr>
        <p:spPr>
          <a:xfrm>
            <a:off x="6217920" y="109728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שיטת הבחירות היחסית</a:t>
            </a:r>
          </a:p>
        </p:txBody>
      </p:sp>
      <p:sp>
        <p:nvSpPr>
          <p:cNvPr id="11" name="Rectangle 10"/>
          <p:cNvSpPr/>
          <p:nvPr/>
        </p:nvSpPr>
        <p:spPr>
          <a:xfrm>
            <a:off x="11320272" y="118872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מדיניות של העדפה מתקנת</a:t>
            </a:r>
          </a:p>
        </p:txBody>
      </p:sp>
      <p:sp>
        <p:nvSpPr>
          <p:cNvPr id="14" name="Rectangle 13"/>
          <p:cNvSpPr/>
          <p:nvPr/>
        </p:nvSpPr>
        <p:spPr>
          <a:xfrm>
            <a:off x="5833872" y="118872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33172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מאפייני השסע הלאומי בישראל</a:t>
            </a:r>
          </a:p>
        </p:txBody>
      </p:sp>
      <p:sp>
        <p:nvSpPr>
          <p:cNvPr id="17" name="Rectangle 16"/>
          <p:cNvSpPr/>
          <p:nvPr/>
        </p:nvSpPr>
        <p:spPr>
          <a:xfrm>
            <a:off x="11320272" y="242316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33172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דרכי התמודדות עם השסע</a:t>
            </a:r>
          </a:p>
        </p:txBody>
      </p:sp>
      <p:sp>
        <p:nvSpPr>
          <p:cNvPr id="20" name="Rectangle 19"/>
          <p:cNvSpPr/>
          <p:nvPr/>
        </p:nvSpPr>
        <p:spPr>
          <a:xfrm>
            <a:off x="5833872" y="242316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356616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5</a:t>
            </a:r>
          </a:p>
          <a:p>
            <a:pPr rtl="1" algn="r">
              <a:spcAft>
                <a:spcPts val="500"/>
              </a:spcAft>
            </a:pPr>
            <a:r>
              <a:rPr sz="2200" b="0">
                <a:solidFill>
                  <a:srgbClr val="212430"/>
                </a:solidFill>
                <a:latin typeface="Noto Sans Hebrew"/>
                <a:cs typeface="Noto Sans Hebrew"/>
              </a:rPr>
              <a:t>השסע הלאומי - הבדל משסעים אחרים</a:t>
            </a:r>
          </a:p>
        </p:txBody>
      </p:sp>
      <p:sp>
        <p:nvSpPr>
          <p:cNvPr id="23" name="Rectangle 22"/>
          <p:cNvSpPr/>
          <p:nvPr/>
        </p:nvSpPr>
        <p:spPr>
          <a:xfrm>
            <a:off x="11320272" y="365760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31520" y="356616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6</a:t>
            </a:r>
          </a:p>
          <a:p>
            <a:pPr rtl="1" algn="r">
              <a:spcAft>
                <a:spcPts val="500"/>
              </a:spcAft>
            </a:pPr>
            <a:r>
              <a:rPr sz="2200" b="0">
                <a:solidFill>
                  <a:srgbClr val="212430"/>
                </a:solidFill>
                <a:latin typeface="Noto Sans Hebrew"/>
                <a:cs typeface="Noto Sans Hebrew"/>
              </a:rPr>
              <a:t>מדיניות המדינה כלפי המיעוט הערבי</a:t>
            </a:r>
          </a:p>
        </p:txBody>
      </p:sp>
      <p:sp>
        <p:nvSpPr>
          <p:cNvPr id="26" name="Rectangle 25"/>
          <p:cNvSpPr/>
          <p:nvPr/>
        </p:nvSpPr>
        <p:spPr>
          <a:xfrm>
            <a:off x="5833872" y="365760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7920" y="480060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550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7</a:t>
            </a:r>
          </a:p>
          <a:p>
            <a:pPr rtl="1" algn="r">
              <a:spcAft>
                <a:spcPts val="500"/>
              </a:spcAft>
            </a:pPr>
            <a:r>
              <a:rPr sz="2200" b="0">
                <a:solidFill>
                  <a:srgbClr val="212430"/>
                </a:solidFill>
                <a:latin typeface="Noto Sans Hebrew"/>
                <a:cs typeface="Noto Sans Hebrew"/>
              </a:rPr>
              <a:t>דוגמאות ליישום מדיניות מתקנת</a:t>
            </a:r>
          </a:p>
        </p:txBody>
      </p:sp>
      <p:sp>
        <p:nvSpPr>
          <p:cNvPr id="29" name="Rectangle 28"/>
          <p:cNvSpPr/>
          <p:nvPr/>
        </p:nvSpPr>
        <p:spPr>
          <a:xfrm>
            <a:off x="11320272" y="489204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731520" y="480060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686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8</a:t>
            </a:r>
          </a:p>
          <a:p>
            <a:pPr rtl="1" algn="r">
              <a:spcAft>
                <a:spcPts val="500"/>
              </a:spcAft>
            </a:pPr>
            <a:r>
              <a:rPr sz="2200" b="0">
                <a:solidFill>
                  <a:srgbClr val="212430"/>
                </a:solidFill>
                <a:latin typeface="Noto Sans Hebrew"/>
                <a:cs typeface="Noto Sans Hebrew"/>
              </a:rPr>
              <a:t>אתגרי השסע בימינו</a:t>
            </a:r>
          </a:p>
        </p:txBody>
      </p:sp>
      <p:sp>
        <p:nvSpPr>
          <p:cNvPr id="32" name="Rectangle 31"/>
          <p:cNvSpPr/>
          <p:nvPr/>
        </p:nvSpPr>
        <p:spPr>
          <a:xfrm>
            <a:off x="5833872" y="489204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שתי עמדות מרכזיות ביחסי המגזרים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17</a:t>
            </a:r>
          </a:p>
        </p:txBody>
      </p:sp>
      <p:sp>
        <p:nvSpPr>
          <p:cNvPr id="9" name="Rounded Rectangle 8"/>
          <p:cNvSpPr/>
          <p:nvPr/>
        </p:nvSpPr>
        <p:spPr>
          <a:xfrm>
            <a:off x="6565392" y="1188720"/>
            <a:ext cx="4892040" cy="731520"/>
          </a:xfrm>
          <a:prstGeom prst="roundRect">
            <a:avLst>
              <a:gd name="adj" fmla="val 3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565392" y="1188720"/>
            <a:ext cx="4892040" cy="731520"/>
          </a:xfrm>
          <a:prstGeom prst="rect">
            <a:avLst/>
          </a:prstGeom>
          <a:noFill/>
        </p:spPr>
        <p:txBody>
          <a:bodyPr wrap="square" lIns="45720" rIns="45720" tIns="27432" bIns="27432" anchor="ctr">
            <a:spAutoFit/>
          </a:bodyPr>
          <a:lstStyle/>
          <a:p>
            <a:pPr algn="ctr" rtl="1"/>
            <a:r>
              <a:rPr sz="2100" b="1">
                <a:solidFill>
                  <a:srgbClr val="FFFFFF"/>
                </a:solidFill>
                <a:latin typeface="Noto Serif Hebrew"/>
                <a:cs typeface="Noto Serif Hebrew"/>
              </a:rPr>
              <a:t>העמדה המיוחסת לחלק מהציבור היהודי</a:t>
            </a:r>
          </a:p>
        </p:txBody>
      </p:sp>
      <p:sp>
        <p:nvSpPr>
          <p:cNvPr id="11" name="Rounded Rectangle 10"/>
          <p:cNvSpPr/>
          <p:nvPr/>
        </p:nvSpPr>
        <p:spPr>
          <a:xfrm>
            <a:off x="6565392" y="2103120"/>
            <a:ext cx="4892040" cy="35661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702552" y="2176272"/>
            <a:ext cx="4617720" cy="3419856"/>
          </a:xfrm>
          <a:prstGeom prst="rect">
            <a:avLst/>
          </a:prstGeom>
          <a:noFill/>
        </p:spPr>
        <p:txBody>
          <a:bodyPr wrap="square" lIns="45720" rIns="45720" tIns="27432" bIns="27432" anchor="ctr">
            <a:spAutoFit/>
          </a:bodyPr>
          <a:lstStyle/>
          <a:p>
            <a:pPr rtl="1" algn="r">
              <a:spcAft>
                <a:spcPts val="500"/>
              </a:spcAft>
            </a:pPr>
            <a:r>
              <a:rPr sz="2400" b="0">
                <a:solidFill>
                  <a:srgbClr val="212430"/>
                </a:solidFill>
                <a:latin typeface="Noto Sans Hebrew"/>
                <a:cs typeface="Noto Sans Hebrew"/>
              </a:rPr>
              <a:t>חלק מהציבור היהודי קושר שוויון זכויות מלא לשוויון בנטל (שירות צבאי).</a:t>
            </a:r>
          </a:p>
        </p:txBody>
      </p:sp>
      <p:sp>
        <p:nvSpPr>
          <p:cNvPr id="13" name="Rounded Rectangle 12"/>
          <p:cNvSpPr/>
          <p:nvPr/>
        </p:nvSpPr>
        <p:spPr>
          <a:xfrm>
            <a:off x="731519" y="1188720"/>
            <a:ext cx="4892040" cy="731520"/>
          </a:xfrm>
          <a:prstGeom prst="roundRect">
            <a:avLst>
              <a:gd name="adj" fmla="val 3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31519" y="1188720"/>
            <a:ext cx="4892040" cy="731520"/>
          </a:xfrm>
          <a:prstGeom prst="rect">
            <a:avLst/>
          </a:prstGeom>
          <a:noFill/>
        </p:spPr>
        <p:txBody>
          <a:bodyPr wrap="square" lIns="45720" rIns="45720" tIns="27432" bIns="27432" anchor="ctr">
            <a:spAutoFit/>
          </a:bodyPr>
          <a:lstStyle/>
          <a:p>
            <a:pPr algn="ctr" rtl="1"/>
            <a:r>
              <a:rPr sz="2100" b="1">
                <a:solidFill>
                  <a:srgbClr val="FFFFFF"/>
                </a:solidFill>
                <a:latin typeface="Noto Serif Hebrew"/>
                <a:cs typeface="Noto Serif Hebrew"/>
              </a:rPr>
              <a:t>העמדה המיוחסת למגזר הערבי</a:t>
            </a:r>
          </a:p>
        </p:txBody>
      </p:sp>
      <p:sp>
        <p:nvSpPr>
          <p:cNvPr id="15" name="Rounded Rectangle 14"/>
          <p:cNvSpPr/>
          <p:nvPr/>
        </p:nvSpPr>
        <p:spPr>
          <a:xfrm>
            <a:off x="731519" y="2103120"/>
            <a:ext cx="4892040" cy="35661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79" y="2176272"/>
            <a:ext cx="4617720" cy="3419856"/>
          </a:xfrm>
          <a:prstGeom prst="rect">
            <a:avLst/>
          </a:prstGeom>
          <a:noFill/>
        </p:spPr>
        <p:txBody>
          <a:bodyPr wrap="square" lIns="45720" rIns="45720" tIns="27432" bIns="27432" anchor="ctr">
            <a:spAutoFit/>
          </a:bodyPr>
          <a:lstStyle/>
          <a:p>
            <a:pPr rtl="1" algn="r">
              <a:spcAft>
                <a:spcPts val="500"/>
              </a:spcAft>
            </a:pPr>
            <a:r>
              <a:rPr sz="2400" b="0">
                <a:solidFill>
                  <a:srgbClr val="212430"/>
                </a:solidFill>
                <a:latin typeface="Noto Sans Hebrew"/>
                <a:cs typeface="Noto Sans Hebrew"/>
              </a:rPr>
              <a:t>המגזר הערבי תובע שוויון מלא כאזרחים מבלי שיוחייב בשירות.</a:t>
            </a:r>
          </a:p>
        </p:txBody>
      </p:sp>
      <p:sp>
        <p:nvSpPr>
          <p:cNvPr id="17" name="Oval 16"/>
          <p:cNvSpPr/>
          <p:nvPr/>
        </p:nvSpPr>
        <p:spPr>
          <a:xfrm>
            <a:off x="5596128" y="3200400"/>
            <a:ext cx="1005840" cy="1005840"/>
          </a:xfrm>
          <a:prstGeom prst="ellipse">
            <a:avLst/>
          </a:prstGeom>
          <a:solidFill>
            <a:srgbClr val="C58B2B"/>
          </a:solidFill>
          <a:ln w="2540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596128" y="3200400"/>
            <a:ext cx="1005840" cy="1005840"/>
          </a:xfrm>
          <a:prstGeom prst="rect">
            <a:avLst/>
          </a:prstGeom>
          <a:noFill/>
        </p:spPr>
        <p:txBody>
          <a:bodyPr wrap="square" lIns="45720" rIns="45720" tIns="27432" bIns="27432" anchor="ctr">
            <a:spAutoFit/>
          </a:bodyPr>
          <a:lstStyle/>
          <a:p>
            <a:pPr algn="ctr" rtl="1"/>
            <a:r>
              <a:rPr sz="1600" b="1">
                <a:solidFill>
                  <a:srgbClr val="1D3A5F"/>
                </a:solidFill>
                <a:latin typeface="Noto Sans Hebrew"/>
                <a:cs typeface="Noto Sans Hebrew"/>
              </a:rPr>
              <a:t>לעומת</a:t>
            </a:r>
          </a:p>
        </p:txBody>
      </p:sp>
      <p:sp>
        <p:nvSpPr>
          <p:cNvPr id="19" name="TextBox 18"/>
          <p:cNvSpPr txBox="1"/>
          <p:nvPr/>
        </p:nvSpPr>
        <p:spPr>
          <a:xfrm>
            <a:off x="731520" y="5349240"/>
            <a:ext cx="10725912" cy="54864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ההשוואה מחומר הלימוד של הנושא. הנוסח מחומר הלימוד: טענה מרכזית ביחסי המגזרים (עמדות כפי שמוצגות בחומר, לא קביעה על כל בני המגזר).</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השסע הלאומי</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17</a:t>
            </a:r>
          </a:p>
        </p:txBody>
      </p:sp>
      <p:sp>
        <p:nvSpPr>
          <p:cNvPr id="9" name="Rounded Rectangle 8"/>
          <p:cNvSpPr/>
          <p:nvPr/>
        </p:nvSpPr>
        <p:spPr>
          <a:xfrm>
            <a:off x="6217920" y="1446784"/>
            <a:ext cx="5239512" cy="405587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4678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1079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74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שיטת הבחירות היחסית</a:t>
            </a:r>
          </a:p>
        </p:txBody>
      </p:sp>
      <p:sp>
        <p:nvSpPr>
          <p:cNvPr id="14" name="TextBox 13"/>
          <p:cNvSpPr txBox="1"/>
          <p:nvPr/>
        </p:nvSpPr>
        <p:spPr>
          <a:xfrm>
            <a:off x="6355080" y="2105152"/>
            <a:ext cx="4965192"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המעודדת ריבוי מפלגות ומאפשרת ייצוג בפרלמנט לכל גווני החברה. שיטת הבחירות היחסית מאפשרת שותפות בשלטון לכל הקבוצות בחברה ובכך מפחיתה את המתח בין השסעים השונים</a:t>
            </a:r>
          </a:p>
        </p:txBody>
      </p:sp>
      <p:sp>
        <p:nvSpPr>
          <p:cNvPr id="15" name="Rounded Rectangle 14"/>
          <p:cNvSpPr/>
          <p:nvPr/>
        </p:nvSpPr>
        <p:spPr>
          <a:xfrm>
            <a:off x="731520" y="1446784"/>
            <a:ext cx="5239512" cy="405587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4678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1079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74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מדיניות של העדפה מתקנת</a:t>
            </a:r>
          </a:p>
        </p:txBody>
      </p:sp>
      <p:sp>
        <p:nvSpPr>
          <p:cNvPr id="20" name="TextBox 19"/>
          <p:cNvSpPr txBox="1"/>
          <p:nvPr/>
        </p:nvSpPr>
        <p:spPr>
          <a:xfrm>
            <a:off x="868680" y="2105152"/>
            <a:ext cx="4965192"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במקומות בהם לאוכלוסייה הערבית יש תת ייצוג (למשל: שיעורם באוכלוסייה הוא 20% אולם במשרות ציבורית הרבה פחות מכך), המדינה נוקטת במדיניות של העדפה מתקנת עד לצמצום הפער. ייצוג שוויוני יתרום לביטול הסטריאוטיפים כלפי האוכלוסייה הערבית וייצור אצל האוכלוסייה הערבית תחושה של אזרחים שווים</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השסע הלאומי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17</a:t>
            </a:r>
          </a:p>
        </p:txBody>
      </p:sp>
      <p:sp>
        <p:nvSpPr>
          <p:cNvPr id="9" name="Rounded Rectangle 8"/>
          <p:cNvSpPr/>
          <p:nvPr/>
        </p:nvSpPr>
        <p:spPr>
          <a:xfrm>
            <a:off x="6217920" y="1391920"/>
            <a:ext cx="5239512" cy="416559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9192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5592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1935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מאפייני השסע הלאומי בישראל</a:t>
            </a:r>
          </a:p>
        </p:txBody>
      </p:sp>
      <p:sp>
        <p:nvSpPr>
          <p:cNvPr id="14" name="TextBox 13"/>
          <p:cNvSpPr txBox="1"/>
          <p:nvPr/>
        </p:nvSpPr>
        <p:spPr>
          <a:xfrm>
            <a:off x="6355080" y="2050288"/>
            <a:ext cx="4965192" cy="341579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השסע הלאומי הוא המתח בין הרוב היהודי למיעוט הערבי במדינת ישראל.</a:t>
            </a:r>
          </a:p>
          <a:p>
            <a:pPr rtl="1" algn="r">
              <a:spcAft>
                <a:spcPts val="500"/>
              </a:spcAft>
            </a:pPr>
            <a:r>
              <a:rPr sz="2000" b="0">
                <a:solidFill>
                  <a:srgbClr val="212430"/>
                </a:solidFill>
                <a:latin typeface="Noto Sans Hebrew"/>
                <a:cs typeface="Noto Sans Hebrew"/>
              </a:rPr>
              <a:t>בעבר נחשב השסע מעין-אלים; כיום הוא שסע עמוק, בעל ממד פולחני-תרבותי (שתי תרבויות ושתי זהויות לאומיות שונות).</a:t>
            </a:r>
          </a:p>
          <a:p>
            <a:pPr rtl="1" algn="r">
              <a:spcAft>
                <a:spcPts val="500"/>
              </a:spcAft>
            </a:pPr>
            <a:r>
              <a:rPr sz="2000" b="0">
                <a:solidFill>
                  <a:srgbClr val="212430"/>
                </a:solidFill>
                <a:latin typeface="Noto Sans Hebrew"/>
                <a:cs typeface="Noto Sans Hebrew"/>
              </a:rPr>
              <a:t>השסע בא לידי ביטוי במחלוקת על זהות המדינה, על משאביה ועל זכויות המיעוט.</a:t>
            </a:r>
          </a:p>
        </p:txBody>
      </p:sp>
      <p:sp>
        <p:nvSpPr>
          <p:cNvPr id="15" name="Rounded Rectangle 14"/>
          <p:cNvSpPr/>
          <p:nvPr/>
        </p:nvSpPr>
        <p:spPr>
          <a:xfrm>
            <a:off x="731520" y="1391920"/>
            <a:ext cx="5239512" cy="416559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9192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5592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1935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דרכי התמודדות עם השסע</a:t>
            </a:r>
          </a:p>
        </p:txBody>
      </p:sp>
      <p:sp>
        <p:nvSpPr>
          <p:cNvPr id="20" name="TextBox 19"/>
          <p:cNvSpPr txBox="1"/>
          <p:nvPr/>
        </p:nvSpPr>
        <p:spPr>
          <a:xfrm>
            <a:off x="868680" y="2050288"/>
            <a:ext cx="4965192" cy="341579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שיטת הבחירות היחסית: מעודדת ריבוי מפלגות ומאפשרת ייצוג פרלמנטרי לכל גווני החברה.</a:t>
            </a:r>
          </a:p>
          <a:p>
            <a:pPr rtl="1" algn="r">
              <a:spcAft>
                <a:spcPts val="500"/>
              </a:spcAft>
            </a:pPr>
            <a:r>
              <a:rPr sz="2000" b="0">
                <a:solidFill>
                  <a:srgbClr val="212430"/>
                </a:solidFill>
                <a:latin typeface="Noto Sans Hebrew"/>
                <a:cs typeface="Noto Sans Hebrew"/>
              </a:rPr>
              <a:t>העדפה מתקנת: העדפת המיעוט במשרות ציבוריות ובתקצוב עד לצמצום הפערים.</a:t>
            </a:r>
          </a:p>
          <a:p>
            <a:pPr rtl="1" algn="r">
              <a:spcAft>
                <a:spcPts val="500"/>
              </a:spcAft>
            </a:pPr>
            <a:r>
              <a:rPr sz="2000" b="0">
                <a:solidFill>
                  <a:srgbClr val="212430"/>
                </a:solidFill>
                <a:latin typeface="Noto Sans Hebrew"/>
                <a:cs typeface="Noto Sans Hebrew"/>
              </a:rPr>
              <a:t>שילוב בפוליטיקה, בכוח העבודה ובחינוך, ומתן ביטוי לשפה ולתרבות הערבית בחיי המדינה.</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השסע הלאומי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17</a:t>
            </a:r>
          </a:p>
        </p:txBody>
      </p:sp>
      <p:sp>
        <p:nvSpPr>
          <p:cNvPr id="9" name="Rounded Rectangle 8"/>
          <p:cNvSpPr/>
          <p:nvPr/>
        </p:nvSpPr>
        <p:spPr>
          <a:xfrm>
            <a:off x="6217920" y="1319784"/>
            <a:ext cx="5239512" cy="4309872"/>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1978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83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8379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47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השסע הלאומי - הבדל משסעים אחרים</a:t>
            </a:r>
          </a:p>
        </p:txBody>
      </p:sp>
      <p:sp>
        <p:nvSpPr>
          <p:cNvPr id="14" name="TextBox 13"/>
          <p:cNvSpPr txBox="1"/>
          <p:nvPr/>
        </p:nvSpPr>
        <p:spPr>
          <a:xfrm>
            <a:off x="6355080" y="1978152"/>
            <a:ext cx="4965192" cy="3560063"/>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בניגוד לשסעים חברתיים או דתיים, השסע הלאומי נוגע לזהותה של המדינה ולמשאביה.</a:t>
            </a:r>
          </a:p>
          <a:p>
            <a:pPr rtl="1" algn="r">
              <a:spcAft>
                <a:spcPts val="500"/>
              </a:spcAft>
            </a:pPr>
            <a:r>
              <a:rPr sz="2400" b="0">
                <a:solidFill>
                  <a:srgbClr val="212430"/>
                </a:solidFill>
                <a:latin typeface="Noto Sans Hebrew"/>
                <a:cs typeface="Noto Sans Hebrew"/>
              </a:rPr>
              <a:t>שני הצדדים רואים עצמם קשורים לארץ ומתייחסים אליה כאל מולדת לאומית.</a:t>
            </a:r>
          </a:p>
        </p:txBody>
      </p:sp>
      <p:sp>
        <p:nvSpPr>
          <p:cNvPr id="15" name="Rounded Rectangle 14"/>
          <p:cNvSpPr/>
          <p:nvPr/>
        </p:nvSpPr>
        <p:spPr>
          <a:xfrm>
            <a:off x="731520" y="1319784"/>
            <a:ext cx="5239512" cy="4309872"/>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1978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83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8379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47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מדיניות המדינה כלפי המיעוט הערבי</a:t>
            </a:r>
          </a:p>
        </p:txBody>
      </p:sp>
      <p:sp>
        <p:nvSpPr>
          <p:cNvPr id="20" name="TextBox 19"/>
          <p:cNvSpPr txBox="1"/>
          <p:nvPr/>
        </p:nvSpPr>
        <p:spPr>
          <a:xfrm>
            <a:off x="868680" y="1978152"/>
            <a:ext cx="4965192" cy="3560063"/>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הכרזת העצמאות התחייבה לשוויון זכויות מלא לכל אזרחיה.</a:t>
            </a:r>
          </a:p>
          <a:p>
            <a:pPr rtl="1" algn="r">
              <a:spcAft>
                <a:spcPts val="500"/>
              </a:spcAft>
            </a:pPr>
            <a:r>
              <a:rPr sz="2400" b="0">
                <a:solidFill>
                  <a:srgbClr val="212430"/>
                </a:solidFill>
                <a:latin typeface="Noto Sans Hebrew"/>
                <a:cs typeface="Noto Sans Hebrew"/>
              </a:rPr>
              <a:t>בפועל: פערים בתקצוב, במשרות ציבוריות ובתשתיות.</a:t>
            </a:r>
          </a:p>
          <a:p>
            <a:pPr rtl="1" algn="r">
              <a:spcAft>
                <a:spcPts val="500"/>
              </a:spcAft>
            </a:pPr>
            <a:r>
              <a:rPr sz="2400" b="0">
                <a:solidFill>
                  <a:srgbClr val="212430"/>
                </a:solidFill>
                <a:latin typeface="Noto Sans Hebrew"/>
                <a:cs typeface="Noto Sans Hebrew"/>
              </a:rPr>
              <a:t>מדיניות מתקנת: חוק שוויון הזדמנויות בעבודה, העדפה מתקנת, תוכניות חומש להשקעה במגזר הערבי.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השסע הלאומי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17</a:t>
            </a:r>
          </a:p>
        </p:txBody>
      </p:sp>
      <p:sp>
        <p:nvSpPr>
          <p:cNvPr id="9" name="Rounded Rectangle 8"/>
          <p:cNvSpPr/>
          <p:nvPr/>
        </p:nvSpPr>
        <p:spPr>
          <a:xfrm>
            <a:off x="6217920" y="1247647"/>
            <a:ext cx="5239512" cy="445414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47647"/>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11655"/>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11655"/>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75079"/>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דוגמאות ליישום מדיניות מתקנת</a:t>
            </a:r>
          </a:p>
        </p:txBody>
      </p:sp>
      <p:sp>
        <p:nvSpPr>
          <p:cNvPr id="14" name="TextBox 13"/>
          <p:cNvSpPr txBox="1"/>
          <p:nvPr/>
        </p:nvSpPr>
        <p:spPr>
          <a:xfrm>
            <a:off x="6355080" y="1906016"/>
            <a:ext cx="4965192" cy="3704336"/>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העדפה מתקנת במשרות הממשלתיות: ייעוד משרות לאזרחים ערבים, חרדים ונשים.</a:t>
            </a:r>
          </a:p>
          <a:p>
            <a:pPr rtl="1" algn="r">
              <a:spcAft>
                <a:spcPts val="500"/>
              </a:spcAft>
            </a:pPr>
            <a:r>
              <a:rPr sz="2200" b="0">
                <a:solidFill>
                  <a:srgbClr val="212430"/>
                </a:solidFill>
                <a:latin typeface="Noto Sans Hebrew"/>
                <a:cs typeface="Noto Sans Hebrew"/>
              </a:rPr>
              <a:t>תוכנית 922 (2016-2020): הקצאת תקציבים ממשלתיים לחיזוק החברה הערבית.</a:t>
            </a:r>
          </a:p>
          <a:p>
            <a:pPr rtl="1" algn="r">
              <a:spcAft>
                <a:spcPts val="500"/>
              </a:spcAft>
            </a:pPr>
            <a:r>
              <a:rPr sz="2200" b="0">
                <a:solidFill>
                  <a:srgbClr val="212430"/>
                </a:solidFill>
                <a:latin typeface="Noto Sans Hebrew"/>
                <a:cs typeface="Noto Sans Hebrew"/>
              </a:rPr>
              <a:t>שילוב ערבים ברפואה, בהיי-טק ובאקדמיה - מגמת עלייה בשנים האחרונות.</a:t>
            </a:r>
          </a:p>
        </p:txBody>
      </p:sp>
      <p:sp>
        <p:nvSpPr>
          <p:cNvPr id="15" name="Rounded Rectangle 14"/>
          <p:cNvSpPr/>
          <p:nvPr/>
        </p:nvSpPr>
        <p:spPr>
          <a:xfrm>
            <a:off x="731520" y="1247647"/>
            <a:ext cx="5239512" cy="445414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47647"/>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11655"/>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11655"/>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75079"/>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אתגרי השסע בימינו</a:t>
            </a:r>
          </a:p>
        </p:txBody>
      </p:sp>
      <p:sp>
        <p:nvSpPr>
          <p:cNvPr id="20" name="TextBox 19"/>
          <p:cNvSpPr txBox="1"/>
          <p:nvPr/>
        </p:nvSpPr>
        <p:spPr>
          <a:xfrm>
            <a:off x="868680" y="1906016"/>
            <a:ext cx="4965192" cy="3704336"/>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אירועי אלימות בין-לאומית (אוקטובר 2000, מאי 2021) מעמיקים את השסע.</a:t>
            </a:r>
          </a:p>
          <a:p>
            <a:pPr rtl="1" algn="r">
              <a:spcAft>
                <a:spcPts val="500"/>
              </a:spcAft>
            </a:pPr>
            <a:r>
              <a:rPr sz="2200" b="0">
                <a:solidFill>
                  <a:srgbClr val="212430"/>
                </a:solidFill>
                <a:latin typeface="Noto Sans Hebrew"/>
                <a:cs typeface="Noto Sans Hebrew"/>
              </a:rPr>
              <a:t>הפוליטיזציה של השסע: מפלגות ערביות ומפלגות ימין מתחרות על הזהות.</a:t>
            </a:r>
          </a:p>
          <a:p>
            <a:pPr rtl="1" algn="r">
              <a:spcAft>
                <a:spcPts val="500"/>
              </a:spcAft>
            </a:pPr>
            <a:r>
              <a:rPr sz="2200" b="0">
                <a:solidFill>
                  <a:srgbClr val="212430"/>
                </a:solidFill>
                <a:latin typeface="Noto Sans Hebrew"/>
                <a:cs typeface="Noto Sans Hebrew"/>
              </a:rPr>
              <a:t>הצעדים לשילוב ממשלתי וחברתי ממשיכים לצד המתחים.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השסע הלאומי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17</a:t>
            </a:r>
          </a:p>
        </p:txBody>
      </p:sp>
      <p:sp>
        <p:nvSpPr>
          <p:cNvPr id="9" name="Rounded Rectangle 8"/>
          <p:cNvSpPr/>
          <p:nvPr/>
        </p:nvSpPr>
        <p:spPr>
          <a:xfrm>
            <a:off x="6217920" y="1446021"/>
            <a:ext cx="5239512" cy="4057396"/>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46021"/>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1003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1003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73453"/>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חשיבות ההתמודדות עם השסע</a:t>
            </a:r>
          </a:p>
        </p:txBody>
      </p:sp>
      <p:sp>
        <p:nvSpPr>
          <p:cNvPr id="14" name="TextBox 13"/>
          <p:cNvSpPr txBox="1"/>
          <p:nvPr/>
        </p:nvSpPr>
        <p:spPr>
          <a:xfrm>
            <a:off x="6355080" y="2104390"/>
            <a:ext cx="4965192" cy="330758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שסע לא מטופל עלול להתדרדר לאלימות ולפגיעה בדמוקרטיה.</a:t>
            </a:r>
          </a:p>
          <a:p>
            <a:pPr rtl="1" algn="r">
              <a:spcAft>
                <a:spcPts val="500"/>
              </a:spcAft>
            </a:pPr>
            <a:r>
              <a:rPr sz="2200" b="0">
                <a:solidFill>
                  <a:srgbClr val="212430"/>
                </a:solidFill>
                <a:latin typeface="Noto Sans Hebrew"/>
                <a:cs typeface="Noto Sans Hebrew"/>
              </a:rPr>
              <a:t>התמודדות נכונה מחזקת את הלגיטימציה של המדינה בעיני כל אזרחיה.</a:t>
            </a:r>
          </a:p>
          <a:p>
            <a:pPr rtl="1" algn="r">
              <a:spcAft>
                <a:spcPts val="500"/>
              </a:spcAft>
            </a:pPr>
            <a:r>
              <a:rPr sz="2200" b="0">
                <a:solidFill>
                  <a:srgbClr val="212430"/>
                </a:solidFill>
                <a:latin typeface="Noto Sans Hebrew"/>
                <a:cs typeface="Noto Sans Hebrew"/>
              </a:rPr>
              <a:t>שילוב המיעוט הערבי משרת גם אינטרס לאומי: כלכלה, ביטחון וחוסן חברתי.</a:t>
            </a:r>
          </a:p>
        </p:txBody>
      </p:sp>
      <p:sp>
        <p:nvSpPr>
          <p:cNvPr id="15" name="Rounded Rectangle 14"/>
          <p:cNvSpPr/>
          <p:nvPr/>
        </p:nvSpPr>
        <p:spPr>
          <a:xfrm>
            <a:off x="731520" y="1446021"/>
            <a:ext cx="5239512" cy="4057396"/>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46021"/>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1003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1003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73453"/>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השסע הלאומי</a:t>
            </a:r>
          </a:p>
        </p:txBody>
      </p:sp>
      <p:sp>
        <p:nvSpPr>
          <p:cNvPr id="20" name="TextBox 19"/>
          <p:cNvSpPr txBox="1"/>
          <p:nvPr/>
        </p:nvSpPr>
        <p:spPr>
          <a:xfrm>
            <a:off x="868680" y="2104390"/>
            <a:ext cx="4965192" cy="330758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הפילוג העמוק בחברה הישראלית בין יהודים לערבים, הנובע מהסכסוך הלאומי הממושך בין שני העמים על ארץ ישראל.</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השסע הלאומי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17</a:t>
            </a:r>
          </a:p>
        </p:txBody>
      </p:sp>
      <p:sp>
        <p:nvSpPr>
          <p:cNvPr id="9" name="Rounded Rectangle 8"/>
          <p:cNvSpPr/>
          <p:nvPr/>
        </p:nvSpPr>
        <p:spPr>
          <a:xfrm>
            <a:off x="6217920" y="1482852"/>
            <a:ext cx="5239512" cy="3983735"/>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82852"/>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4686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4686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51028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הערבים אזרחי ישראל</a:t>
            </a:r>
          </a:p>
        </p:txBody>
      </p:sp>
      <p:sp>
        <p:nvSpPr>
          <p:cNvPr id="14" name="TextBox 13"/>
          <p:cNvSpPr txBox="1"/>
          <p:nvPr/>
        </p:nvSpPr>
        <p:spPr>
          <a:xfrm>
            <a:off x="6355080" y="2141220"/>
            <a:ext cx="4965192" cy="3233927"/>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מיעוט לאומי, דתי ותרבותי המהווה כחמישית מאזרחי המדינה. הם אזרחים שווי זכויות באופן פורמלי, אך רבים מהם מזדהים עם העם הפלסטיני וחווים פערים במשאבים.</a:t>
            </a:r>
          </a:p>
        </p:txBody>
      </p:sp>
      <p:sp>
        <p:nvSpPr>
          <p:cNvPr id="15" name="Rounded Rectangle 14"/>
          <p:cNvSpPr/>
          <p:nvPr/>
        </p:nvSpPr>
        <p:spPr>
          <a:xfrm>
            <a:off x="731520" y="1482852"/>
            <a:ext cx="5239512" cy="3983735"/>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82852"/>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4686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4686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51028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פערים בין המגזרים</a:t>
            </a:r>
          </a:p>
        </p:txBody>
      </p:sp>
      <p:sp>
        <p:nvSpPr>
          <p:cNvPr id="20" name="TextBox 19"/>
          <p:cNvSpPr txBox="1"/>
          <p:nvPr/>
        </p:nvSpPr>
        <p:spPr>
          <a:xfrm>
            <a:off x="868680" y="2141220"/>
            <a:ext cx="4965192" cy="3233927"/>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פערים בתקצוב שירותי חינוך, תשתיות, קרקעות ותעסוקה בין המגזר היהודי למגזר הערבי, המהווים מקור למתח מתמשך.</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השסע הלאומי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17</a:t>
            </a:r>
          </a:p>
        </p:txBody>
      </p:sp>
      <p:sp>
        <p:nvSpPr>
          <p:cNvPr id="9" name="Rounded Rectangle 8"/>
          <p:cNvSpPr/>
          <p:nvPr/>
        </p:nvSpPr>
        <p:spPr>
          <a:xfrm>
            <a:off x="6217920" y="1302512"/>
            <a:ext cx="5239512" cy="4344415"/>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02512"/>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6652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2994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אירועי אוקטובר 2000</a:t>
            </a:r>
          </a:p>
        </p:txBody>
      </p:sp>
      <p:sp>
        <p:nvSpPr>
          <p:cNvPr id="14" name="TextBox 13"/>
          <p:cNvSpPr txBox="1"/>
          <p:nvPr/>
        </p:nvSpPr>
        <p:spPr>
          <a:xfrm>
            <a:off x="6355080" y="1960880"/>
            <a:ext cx="4965192" cy="359460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עימותים אלימים בין מפגינים ערבים למשטרה בתחילת האינתיפאדה השנייה; לפי תמצית דו"ח ועדת אור (1.9.2003), 12 אזרחים ערבים נהרגו מאמצעי הפיזור של המשטרה, ובמהלך האירועים נהרגו גם אזרח יהודי ותושב רצועת עזה. ועדת אור קבעה שיש לשנות את יחס מוסדות המדינה למגזר הערבי.</a:t>
            </a:r>
          </a:p>
        </p:txBody>
      </p:sp>
      <p:sp>
        <p:nvSpPr>
          <p:cNvPr id="15" name="Rounded Rectangle 14"/>
          <p:cNvSpPr/>
          <p:nvPr/>
        </p:nvSpPr>
        <p:spPr>
          <a:xfrm>
            <a:off x="731520" y="1302512"/>
            <a:ext cx="5239512" cy="4344415"/>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02512"/>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6652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2994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שוויון בזכויות מול שוויון בנטל</a:t>
            </a:r>
          </a:p>
        </p:txBody>
      </p:sp>
      <p:sp>
        <p:nvSpPr>
          <p:cNvPr id="20" name="TextBox 19"/>
          <p:cNvSpPr txBox="1"/>
          <p:nvPr/>
        </p:nvSpPr>
        <p:spPr>
          <a:xfrm>
            <a:off x="868680" y="1960880"/>
            <a:ext cx="4965192" cy="359460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טענה מרכזית ביחסי המגזרים: חלק מהציבור היהודי קושר שוויון זכויות מלא לשוויון בנטל (שירות צבאי); המגזר הערבי תובע שוויון מלא כאזרחים מבלי שיוחייב בשירות.</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העיר אום אל-פחם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17</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14.jpg"/>
          <p:cNvPicPr>
            <a:picLocks noChangeAspect="1"/>
          </p:cNvPicPr>
          <p:nvPr/>
        </p:nvPicPr>
        <p:blipFill>
          <a:blip r:embed="rId3"/>
          <a:stretch>
            <a:fillRect/>
          </a:stretch>
        </p:blipFill>
        <p:spPr>
          <a:xfrm>
            <a:off x="731520" y="1178992"/>
            <a:ext cx="5943600" cy="4454294"/>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צבע: מראה פנורמי של עיר עם בתים צפופים על גבעה; בולטים שני מסגדים - אחד עם כיפה מוזהבת וצריח גבוה ואחד עם כיפה אפורה - ונוף הרים ברקע. לפי תיאור הצלם, מבט על מרכז העיר אום אל-פחם (2023). השקף מראה עיר ערבית בישראל; המצגת עוסקת ביחס בין הרוב היהודי למיעוט הערבי ובמדיניות המדינה כלפי המיעוט.</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MihMin, 2023, רישיון CC BY 4.0.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34281 | קיץ תשע"ו</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17</a:t>
            </a:r>
          </a:p>
        </p:txBody>
      </p:sp>
      <p:sp>
        <p:nvSpPr>
          <p:cNvPr id="9" name="Rounded Rectangle 8"/>
          <p:cNvSpPr/>
          <p:nvPr/>
        </p:nvSpPr>
        <p:spPr>
          <a:xfrm>
            <a:off x="731520" y="1051560"/>
            <a:ext cx="10725912" cy="10972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9509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4. הצג שתי דרכים אפשריות להתמודדות עם השסע הלאומי בישראל.</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קיץ תשע"ו</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17</a:t>
            </a:r>
          </a:p>
        </p:txBody>
      </p:sp>
      <p:sp>
        <p:nvSpPr>
          <p:cNvPr id="9" name="Rounded Rectangle 8"/>
          <p:cNvSpPr/>
          <p:nvPr/>
        </p:nvSpPr>
        <p:spPr>
          <a:xfrm>
            <a:off x="731520" y="1051560"/>
            <a:ext cx="10725912" cy="3328415"/>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182111"/>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השסע הלאומי הוא המתח הקיים בין הרוב היהודי ובין המיעוט הערבי בתוך מדינת ישראל. השסע מפריד בין יהודים ובין ערבים באופן מוחלט, והוא בעל מאפיינים של אלימות והתנגשות בין הצדדים. ישנן מספר דרכים להפחתת השסע הלאומי :</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שיטת הבחירות היחסית: המעודדת ריבוי מפלגות ומאפשרת ייצוג בפרלמנט לכל גווני החברה. שיטת הבחירות היחסית מאפשרת שותפות בשלטון לכל הקבוצות בחברה ובכך מפחיתה את המתח בין השסעים השונים.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מדיניות של העדפה מתקנת: במקומות בהם לאוכלוסייה הערבית יש תת ייצוג (למשל: שיעורם באוכלוסייה הוא 20% אולם במשרות ציבורית הרבה פחות מכך), המדינה נוקטת במדיניות של העדפה מתקנת עד לצמצום הפער. ייצוג שוויוני יתרום לביטול הסטריאוטיפים כלפי האוכלוסייה הערבית וייצור אצל האוכלוסייה הערבית תחושה של אזרחים שווים.</a:t>
            </a:r>
          </a:p>
        </p:txBody>
      </p:sp>
      <p:sp>
        <p:nvSpPr>
          <p:cNvPr id="11" name="TextBox 10"/>
          <p:cNvSpPr txBox="1"/>
          <p:nvPr/>
        </p:nvSpPr>
        <p:spPr>
          <a:xfrm>
            <a:off x="731520" y="598932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17</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שיטת הבחירות היחסית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מדיניות של העדפה מתקנת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מאפייני השסע הלאומי בישראל</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דרכי התמודדות עם השסע</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השסע הלאומי - הבדל משסעים אחרים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מדיניות המדינה כלפי המיעוט הערבי</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דוגמאות ליישום מדיניות מתקנת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אתגרי השסע בימינו</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17</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17</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"מושגים לבגרות באזרחות | מדינות לאום" - גם בעמוד הנושא, בלשונית "סרטון".</a:t>
            </a:r>
          </a:p>
          <a:p>
            <a:pPr rtl="1" algn="r">
              <a:spcAft>
                <a:spcPts val="500"/>
              </a:spcAft>
            </a:pPr>
            <a:r>
              <a:rPr sz="1800" b="0">
                <a:solidFill>
                  <a:srgbClr val="212430"/>
                </a:solidFill>
                <a:latin typeface="Noto Sans Hebrew"/>
                <a:cs typeface="Noto Sans Hebrew"/>
              </a:rPr>
              <a:t>https://www.youtube.com/watch?v=gXy69DeMBKQ</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17</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