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hyperlink" Target="https://commons.wikimedia.org/wiki/File:Israeli_Ballot_Divider.JPG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2920" y="457200"/>
            <a:ext cx="11183112" cy="5943600"/>
          </a:xfrm>
          <a:prstGeom prst="rect">
            <a:avLst/>
          </a:prstGeom>
          <a:noFill/>
          <a:ln w="31750">
            <a:solidFill>
              <a:srgbClr val="C58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1554480"/>
            <a:ext cx="9966960" cy="20116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 rtl="1"/>
            <a:r>
              <a:rPr sz="3600" b="1">
                <a:solidFill>
                  <a:srgbClr val="1D3A5F"/>
                </a:solidFill>
                <a:latin typeface="Noto Serif Hebrew"/>
                <a:cs typeface="Noto Serif Hebrew"/>
              </a:rPr>
              <a:t>תפיסות דמוקרטיות ליברליות</a:t>
            </a:r>
          </a:p>
        </p:txBody>
      </p:sp>
      <p:sp>
        <p:nvSpPr>
          <p:cNvPr id="5" name="Rectangle 4"/>
          <p:cNvSpPr/>
          <p:nvPr/>
        </p:nvSpPr>
        <p:spPr>
          <a:xfrm>
            <a:off x="4754880" y="3703320"/>
            <a:ext cx="2651760" cy="45720"/>
          </a:xfrm>
          <a:prstGeom prst="rect">
            <a:avLst/>
          </a:prstGeom>
          <a:solidFill>
            <a:srgbClr val="C58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3931920"/>
            <a:ext cx="9966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 rtl="1"/>
            <a:r>
              <a:rPr sz="2000" b="1">
                <a:solidFill>
                  <a:srgbClr val="7A2E3A"/>
                </a:solidFill>
                <a:latin typeface="Noto Sans Hebrew"/>
                <a:cs typeface="Noto Sans Hebrew"/>
              </a:rPr>
              <a:t>אזרחות | שאלון 34281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97680" y="4937760"/>
            <a:ext cx="3566160" cy="502920"/>
          </a:xfrm>
          <a:prstGeom prst="roundRect">
            <a:avLst>
              <a:gd name="adj" fmla="val 50000"/>
            </a:avLst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297680" y="4937760"/>
            <a:ext cx="356616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Noto Sans Hebrew"/>
                <a:cs typeface="Noto Sans Hebrew"/>
              </a:rPr>
              <a:t>מצגת לימוד לבגרות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73752" y="5989320"/>
            <a:ext cx="2441448" cy="256032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200" b="1">
                <a:solidFill>
                  <a:srgbClr val="1D3A5F"/>
                </a:solidFill>
                <a:latin typeface="Noto Sans Hebrew"/>
                <a:cs typeface="Noto Sans Hebrew"/>
              </a:rPr>
              <a:t>שקף 1 מתוך 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75720" y="256032"/>
            <a:ext cx="192024" cy="192024"/>
          </a:xfrm>
          <a:prstGeom prst="rect">
            <a:avLst/>
          </a:prstGeom>
          <a:solidFill>
            <a:srgbClr val="7A2E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274552" y="256032"/>
            <a:ext cx="82296" cy="192024"/>
          </a:xfrm>
          <a:prstGeom prst="rect">
            <a:avLst/>
          </a:prstGeom>
          <a:solidFill>
            <a:srgbClr val="C58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777240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"/>
            <a:ext cx="10469880" cy="56692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/>
            <a:r>
              <a:rPr sz="2800" b="1">
                <a:solidFill>
                  <a:srgbClr val="1D3A5F"/>
                </a:solidFill>
                <a:latin typeface="Noto Serif Hebrew"/>
                <a:cs typeface="Noto Serif Hebrew"/>
              </a:rPr>
              <a:t>מפת הנושא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6281928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73752" y="6318504"/>
            <a:ext cx="2441448" cy="256032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200" b="1">
                <a:solidFill>
                  <a:srgbClr val="1D3A5F"/>
                </a:solidFill>
                <a:latin typeface="Noto Sans Hebrew"/>
                <a:cs typeface="Noto Sans Hebrew"/>
              </a:rPr>
              <a:t>שקף 2 מתוך 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097280"/>
            <a:ext cx="5212080" cy="10515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D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55080" y="1170432"/>
            <a:ext cx="4937760" cy="905255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>
                <a:solidFill>
                  <a:srgbClr val="1D3A5F"/>
                </a:solidFill>
                <a:latin typeface="Noto Serif Hebrew"/>
                <a:cs typeface="Noto Serif Hebrew"/>
              </a:rPr>
              <a:t>יחידה 1</a:t>
            </a:r>
          </a:p>
          <a:p>
            <a:pPr rtl="1" algn="r">
              <a:spcAft>
                <a:spcPts val="500"/>
              </a:spcAft>
            </a:pPr>
            <a:r>
              <a:rPr sz="1900" b="0">
                <a:solidFill>
                  <a:srgbClr val="212430"/>
                </a:solidFill>
                <a:latin typeface="Noto Sans Hebrew"/>
                <a:cs typeface="Noto Sans Hebrew"/>
              </a:rPr>
              <a:t>מסגרת התפיסות הדמוקרטיות (לפי מדריך המורה הרשמי, אוגוסט 2019)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320272" y="1188720"/>
            <a:ext cx="64008" cy="868680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1097280"/>
            <a:ext cx="5212080" cy="10515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7A2E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170432"/>
            <a:ext cx="4937760" cy="905255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300" b="1">
                <a:solidFill>
                  <a:srgbClr val="7A2E3A"/>
                </a:solidFill>
                <a:latin typeface="Noto Serif Hebrew"/>
                <a:cs typeface="Noto Serif Hebrew"/>
              </a:rPr>
              <a:t>יחידה 2</a:t>
            </a:r>
          </a:p>
          <a:p>
            <a:pPr rtl="1" algn="r">
              <a:spcAft>
                <a:spcPts val="500"/>
              </a:spcAft>
            </a:pPr>
            <a:r>
              <a:rPr sz="2200" b="0">
                <a:solidFill>
                  <a:srgbClr val="212430"/>
                </a:solidFill>
                <a:latin typeface="Noto Sans Hebrew"/>
                <a:cs typeface="Noto Sans Hebrew"/>
              </a:rPr>
              <a:t>התפיסה הליברלית-אינדיבידואלית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833872" y="1188720"/>
            <a:ext cx="64008" cy="868680"/>
          </a:xfrm>
          <a:prstGeom prst="rect">
            <a:avLst/>
          </a:prstGeom>
          <a:solidFill>
            <a:srgbClr val="7A2E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217920" y="2331720"/>
            <a:ext cx="5212080" cy="10515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C58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55080" y="2404872"/>
            <a:ext cx="4937760" cy="905255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300" b="1">
                <a:solidFill>
                  <a:srgbClr val="C58B2B"/>
                </a:solidFill>
                <a:latin typeface="Noto Serif Hebrew"/>
                <a:cs typeface="Noto Serif Hebrew"/>
              </a:rPr>
              <a:t>יחידה 3</a:t>
            </a:r>
          </a:p>
          <a:p>
            <a:pPr rtl="1" algn="r">
              <a:spcAft>
                <a:spcPts val="500"/>
              </a:spcAft>
            </a:pPr>
            <a:r>
              <a:rPr sz="2200" b="0">
                <a:solidFill>
                  <a:srgbClr val="212430"/>
                </a:solidFill>
                <a:latin typeface="Noto Sans Hebrew"/>
                <a:cs typeface="Noto Sans Hebrew"/>
              </a:rPr>
              <a:t>התפיסה הרפובליקנית - הזרם האזרחי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320272" y="2423160"/>
            <a:ext cx="64008" cy="868680"/>
          </a:xfrm>
          <a:prstGeom prst="rect">
            <a:avLst/>
          </a:prstGeom>
          <a:solidFill>
            <a:srgbClr val="C58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31520" y="2331720"/>
            <a:ext cx="5212080" cy="10515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5A6B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2404872"/>
            <a:ext cx="4937760" cy="905255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300" b="1">
                <a:solidFill>
                  <a:srgbClr val="5A6B7A"/>
                </a:solidFill>
                <a:latin typeface="Noto Serif Hebrew"/>
                <a:cs typeface="Noto Serif Hebrew"/>
              </a:rPr>
              <a:t>יחידה 4</a:t>
            </a:r>
          </a:p>
          <a:p>
            <a:pPr rtl="1" algn="r">
              <a:spcAft>
                <a:spcPts val="500"/>
              </a:spcAft>
            </a:pPr>
            <a:r>
              <a:rPr sz="2200" b="0">
                <a:solidFill>
                  <a:srgbClr val="212430"/>
                </a:solidFill>
                <a:latin typeface="Noto Sans Hebrew"/>
                <a:cs typeface="Noto Sans Hebrew"/>
              </a:rPr>
              <a:t>התפיסה הרפובליקנית - הזרם האתנית-תרבותי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33872" y="2423160"/>
            <a:ext cx="64008" cy="868680"/>
          </a:xfrm>
          <a:prstGeom prst="rect">
            <a:avLst/>
          </a:prstGeom>
          <a:solidFill>
            <a:srgbClr val="5A6B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217920" y="3566160"/>
            <a:ext cx="5212080" cy="10515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D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55080" y="3639312"/>
            <a:ext cx="4937760" cy="905255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300" b="1">
                <a:solidFill>
                  <a:srgbClr val="1D3A5F"/>
                </a:solidFill>
                <a:latin typeface="Noto Serif Hebrew"/>
                <a:cs typeface="Noto Serif Hebrew"/>
              </a:rPr>
              <a:t>יחידה 5</a:t>
            </a:r>
          </a:p>
          <a:p>
            <a:pPr rtl="1" algn="r">
              <a:spcAft>
                <a:spcPts val="500"/>
              </a:spcAft>
            </a:pPr>
            <a:r>
              <a:rPr sz="2200" b="0">
                <a:solidFill>
                  <a:srgbClr val="212430"/>
                </a:solidFill>
                <a:latin typeface="Noto Sans Hebrew"/>
                <a:cs typeface="Noto Sans Hebrew"/>
              </a:rPr>
              <a:t>התפיסה הרב-תרבותית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1320272" y="3657600"/>
            <a:ext cx="64008" cy="868680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31520" y="3566160"/>
            <a:ext cx="5212080" cy="10515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7A2E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8680" y="3639312"/>
            <a:ext cx="4937760" cy="905255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300" b="1">
                <a:solidFill>
                  <a:srgbClr val="7A2E3A"/>
                </a:solidFill>
                <a:latin typeface="Noto Serif Hebrew"/>
                <a:cs typeface="Noto Serif Hebrew"/>
              </a:rPr>
              <a:t>יחידה 6</a:t>
            </a:r>
          </a:p>
          <a:p>
            <a:pPr rtl="1" algn="r">
              <a:spcAft>
                <a:spcPts val="500"/>
              </a:spcAft>
            </a:pPr>
            <a:r>
              <a:rPr sz="2200" b="0">
                <a:solidFill>
                  <a:srgbClr val="212430"/>
                </a:solidFill>
                <a:latin typeface="Noto Sans Hebrew"/>
                <a:cs typeface="Noto Sans Hebrew"/>
              </a:rPr>
              <a:t>מושגי יסוד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833872" y="3657600"/>
            <a:ext cx="64008" cy="868680"/>
          </a:xfrm>
          <a:prstGeom prst="rect">
            <a:avLst/>
          </a:prstGeom>
          <a:solidFill>
            <a:srgbClr val="7A2E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217920" y="4800600"/>
            <a:ext cx="5212080" cy="10515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C58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355080" y="4873752"/>
            <a:ext cx="4937760" cy="905255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300" b="1">
                <a:solidFill>
                  <a:srgbClr val="C58B2B"/>
                </a:solidFill>
                <a:latin typeface="Noto Serif Hebrew"/>
                <a:cs typeface="Noto Serif Hebrew"/>
              </a:rPr>
              <a:t>יחידה 7</a:t>
            </a:r>
          </a:p>
          <a:p>
            <a:pPr rtl="1" algn="r">
              <a:spcAft>
                <a:spcPts val="500"/>
              </a:spcAft>
            </a:pPr>
            <a:r>
              <a:rPr sz="2200" b="0">
                <a:solidFill>
                  <a:srgbClr val="212430"/>
                </a:solidFill>
                <a:latin typeface="Noto Sans Hebrew"/>
                <a:cs typeface="Noto Sans Hebrew"/>
              </a:rPr>
              <a:t>התפיסה הליברלית בישראל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1320272" y="4892040"/>
            <a:ext cx="64008" cy="868680"/>
          </a:xfrm>
          <a:prstGeom prst="rect">
            <a:avLst/>
          </a:prstGeom>
          <a:solidFill>
            <a:srgbClr val="C58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731520" y="4800600"/>
            <a:ext cx="5212080" cy="10515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5A6B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68680" y="4873752"/>
            <a:ext cx="4937760" cy="905255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300" b="1">
                <a:solidFill>
                  <a:srgbClr val="5A6B7A"/>
                </a:solidFill>
                <a:latin typeface="Noto Serif Hebrew"/>
                <a:cs typeface="Noto Serif Hebrew"/>
              </a:rPr>
              <a:t>יחידה 8</a:t>
            </a:r>
          </a:p>
          <a:p>
            <a:pPr rtl="1" algn="r">
              <a:spcAft>
                <a:spcPts val="500"/>
              </a:spcAft>
            </a:pPr>
            <a:r>
              <a:rPr sz="2200" b="0">
                <a:solidFill>
                  <a:srgbClr val="212430"/>
                </a:solidFill>
                <a:latin typeface="Noto Sans Hebrew"/>
                <a:cs typeface="Noto Sans Hebrew"/>
              </a:rPr>
              <a:t>הדמוקרטיה הליברלית כמודל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833872" y="4892040"/>
            <a:ext cx="64008" cy="868680"/>
          </a:xfrm>
          <a:prstGeom prst="rect">
            <a:avLst/>
          </a:prstGeom>
          <a:solidFill>
            <a:srgbClr val="5A6B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75720" y="256032"/>
            <a:ext cx="192024" cy="192024"/>
          </a:xfrm>
          <a:prstGeom prst="rect">
            <a:avLst/>
          </a:prstGeom>
          <a:solidFill>
            <a:srgbClr val="7A2E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274552" y="256032"/>
            <a:ext cx="82296" cy="192024"/>
          </a:xfrm>
          <a:prstGeom prst="rect">
            <a:avLst/>
          </a:prstGeom>
          <a:solidFill>
            <a:srgbClr val="C58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777240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"/>
            <a:ext cx="10469880" cy="56692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/>
            <a:r>
              <a:rPr sz="2800" b="1">
                <a:solidFill>
                  <a:srgbClr val="1D3A5F"/>
                </a:solidFill>
                <a:latin typeface="Noto Serif Hebrew"/>
                <a:cs typeface="Noto Serif Hebrew"/>
              </a:rPr>
              <a:t>תפיסות דמוקרטיות ליברליות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6281928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73752" y="6318504"/>
            <a:ext cx="2441448" cy="256032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200" b="1">
                <a:solidFill>
                  <a:srgbClr val="1D3A5F"/>
                </a:solidFill>
                <a:latin typeface="Noto Sans Hebrew"/>
                <a:cs typeface="Noto Sans Hebrew"/>
              </a:rPr>
              <a:t>שקף 3 מתוך 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10144" y="1356360"/>
            <a:ext cx="3447288" cy="4236719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9050">
            <a:solidFill>
              <a:srgbClr val="1D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010144" y="1356360"/>
            <a:ext cx="3447288" cy="1036319"/>
          </a:xfrm>
          <a:prstGeom prst="roundRect">
            <a:avLst>
              <a:gd name="adj" fmla="val 20000"/>
            </a:avLst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927080" y="1655064"/>
            <a:ext cx="438912" cy="43891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27080" y="1655064"/>
            <a:ext cx="438912" cy="43891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600" b="1">
                <a:solidFill>
                  <a:srgbClr val="1D3A5F"/>
                </a:solidFill>
                <a:latin typeface="Noto Sans Hebrew"/>
                <a:cs typeface="Noto Sans Hebrew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1583" y="1383792"/>
            <a:ext cx="2715768" cy="981455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/>
            <a:r>
              <a:rPr sz="1600" b="1">
                <a:solidFill>
                  <a:srgbClr val="FFFFFF"/>
                </a:solidFill>
                <a:latin typeface="Noto Serif Hebrew"/>
                <a:cs typeface="Noto Serif Hebrew"/>
              </a:rPr>
              <a:t>מסגרת התפיסות הדמוקרטיות (לפי מדריך המורה הרשמי, אוגוסט 2019)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7304" y="2484120"/>
            <a:ext cx="3172968" cy="301751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500"/>
              </a:spcAft>
            </a:pPr>
            <a:r>
              <a:rPr sz="2400" b="0">
                <a:solidFill>
                  <a:srgbClr val="212430"/>
                </a:solidFill>
                <a:latin typeface="Noto Sans Hebrew"/>
                <a:cs typeface="Noto Sans Hebrew"/>
              </a:rPr>
              <a:t>שלוש תפיסות: (1) ליברלית-אינדיבידואלית; (2) רפובליקנית, בשני זרמים - אזרחית ואתנית-תרבותית; (3) רב-תרבותית.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70832" y="1356360"/>
            <a:ext cx="3447288" cy="4236719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9050">
            <a:solidFill>
              <a:srgbClr val="7A2E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4370832" y="1356360"/>
            <a:ext cx="3447288" cy="822959"/>
          </a:xfrm>
          <a:prstGeom prst="roundRect">
            <a:avLst>
              <a:gd name="adj" fmla="val 20000"/>
            </a:avLst>
          </a:prstGeom>
          <a:solidFill>
            <a:srgbClr val="7A2E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287768" y="1548384"/>
            <a:ext cx="438912" cy="43891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87768" y="1548384"/>
            <a:ext cx="438912" cy="43891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600" b="1">
                <a:solidFill>
                  <a:srgbClr val="7A2E3A"/>
                </a:solidFill>
                <a:latin typeface="Noto Sans Hebrew"/>
                <a:cs typeface="Noto Sans Hebrew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62272" y="1383792"/>
            <a:ext cx="2715768" cy="768095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/>
            <a:r>
              <a:rPr sz="1800" b="1">
                <a:solidFill>
                  <a:srgbClr val="FFFFFF"/>
                </a:solidFill>
                <a:latin typeface="Noto Serif Hebrew"/>
                <a:cs typeface="Noto Serif Hebrew"/>
              </a:rPr>
              <a:t>התפיסה הליברלית-אינדיבידואלית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07992" y="2270760"/>
            <a:ext cx="3172968" cy="323087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500"/>
              </a:spcAft>
            </a:pPr>
            <a:r>
              <a:rPr sz="2400" b="0">
                <a:solidFill>
                  <a:srgbClr val="212430"/>
                </a:solidFill>
                <a:latin typeface="Noto Sans Hebrew"/>
                <a:cs typeface="Noto Sans Hebrew"/>
              </a:rPr>
              <a:t>מימוש מרבי של זכויות כל אזרח כיחיד; מדינה ניטרלית לשיוך קבוצתי.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" y="1356360"/>
            <a:ext cx="3447288" cy="4236719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9050">
            <a:solidFill>
              <a:srgbClr val="C58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31520" y="1356360"/>
            <a:ext cx="3447288" cy="822959"/>
          </a:xfrm>
          <a:prstGeom prst="roundRect">
            <a:avLst>
              <a:gd name="adj" fmla="val 20000"/>
            </a:avLst>
          </a:prstGeom>
          <a:solidFill>
            <a:srgbClr val="C58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3648456" y="1548384"/>
            <a:ext cx="438912" cy="43891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648456" y="1548384"/>
            <a:ext cx="438912" cy="43891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600" b="1">
                <a:solidFill>
                  <a:srgbClr val="C58B2B"/>
                </a:solidFill>
                <a:latin typeface="Noto Sans Hebrew"/>
                <a:cs typeface="Noto Sans Hebrew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1383792"/>
            <a:ext cx="2715768" cy="768095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/>
            <a:r>
              <a:rPr sz="1800" b="1">
                <a:solidFill>
                  <a:srgbClr val="FFFFFF"/>
                </a:solidFill>
                <a:latin typeface="Noto Serif Hebrew"/>
                <a:cs typeface="Noto Serif Hebrew"/>
              </a:rPr>
              <a:t>התפיסה הרפובליקנית - הזרם האזרחי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2270760"/>
            <a:ext cx="3172968" cy="323087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500"/>
              </a:spcAft>
            </a:pPr>
            <a:r>
              <a:rPr sz="2400" b="0">
                <a:solidFill>
                  <a:srgbClr val="212430"/>
                </a:solidFill>
                <a:latin typeface="Noto Sans Hebrew"/>
                <a:cs typeface="Noto Sans Hebrew"/>
              </a:rPr>
              <a:t>אומה אזרחית משותפת אחת; טוב משותף הנקבע דמוקרטית; אין זכויות קבוצתיות.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75720" y="256032"/>
            <a:ext cx="192024" cy="192024"/>
          </a:xfrm>
          <a:prstGeom prst="rect">
            <a:avLst/>
          </a:prstGeom>
          <a:solidFill>
            <a:srgbClr val="7A2E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274552" y="256032"/>
            <a:ext cx="82296" cy="192024"/>
          </a:xfrm>
          <a:prstGeom prst="rect">
            <a:avLst/>
          </a:prstGeom>
          <a:solidFill>
            <a:srgbClr val="C58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777240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"/>
            <a:ext cx="10469880" cy="56692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/>
            <a:r>
              <a:rPr sz="2800" b="1">
                <a:solidFill>
                  <a:srgbClr val="1D3A5F"/>
                </a:solidFill>
                <a:latin typeface="Noto Serif Hebrew"/>
                <a:cs typeface="Noto Serif Hebrew"/>
              </a:rPr>
              <a:t>תפיסות דמוקרטיות ליברליות - המשך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6281928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73752" y="6318504"/>
            <a:ext cx="2441448" cy="256032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200" b="1">
                <a:solidFill>
                  <a:srgbClr val="1D3A5F"/>
                </a:solidFill>
                <a:latin typeface="Noto Sans Hebrew"/>
                <a:cs typeface="Noto Sans Hebrew"/>
              </a:rPr>
              <a:t>שקף 4 מתוך 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10144" y="1239012"/>
            <a:ext cx="3447288" cy="447141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9050">
            <a:solidFill>
              <a:srgbClr val="1D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010144" y="1239012"/>
            <a:ext cx="3447288" cy="822959"/>
          </a:xfrm>
          <a:prstGeom prst="roundRect">
            <a:avLst>
              <a:gd name="adj" fmla="val 20000"/>
            </a:avLst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927080" y="1431036"/>
            <a:ext cx="438912" cy="43891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27080" y="1431036"/>
            <a:ext cx="438912" cy="43891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600" b="1">
                <a:solidFill>
                  <a:srgbClr val="1D3A5F"/>
                </a:solidFill>
                <a:latin typeface="Noto Sans Hebrew"/>
                <a:cs typeface="Noto Sans Hebrew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1583" y="1266444"/>
            <a:ext cx="2715768" cy="768095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/>
            <a:r>
              <a:rPr sz="1800" b="1">
                <a:solidFill>
                  <a:srgbClr val="FFFFFF"/>
                </a:solidFill>
                <a:latin typeface="Noto Serif Hebrew"/>
                <a:cs typeface="Noto Serif Hebrew"/>
              </a:rPr>
              <a:t>התפיסה הרפובליקנית - הזרם האתנית-תרבותי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7304" y="2153412"/>
            <a:ext cx="3172968" cy="3465575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500"/>
              </a:spcAft>
            </a:pPr>
            <a:r>
              <a:rPr sz="2000" b="0">
                <a:solidFill>
                  <a:srgbClr val="212430"/>
                </a:solidFill>
                <a:latin typeface="Noto Sans Hebrew"/>
                <a:cs typeface="Noto Sans Hebrew"/>
              </a:rPr>
              <a:t>קידום הטוב המשותף של הלאום היהודי; הכרה בהשתייכויות אתניות-תרבותיות.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70832" y="1239012"/>
            <a:ext cx="3447288" cy="447141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9050">
            <a:solidFill>
              <a:srgbClr val="7A2E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4370832" y="1239012"/>
            <a:ext cx="3447288" cy="566928"/>
          </a:xfrm>
          <a:prstGeom prst="roundRect">
            <a:avLst>
              <a:gd name="adj" fmla="val 20000"/>
            </a:avLst>
          </a:prstGeom>
          <a:solidFill>
            <a:srgbClr val="7A2E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287768" y="1303020"/>
            <a:ext cx="438912" cy="43891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87768" y="1303020"/>
            <a:ext cx="438912" cy="43891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600" b="1">
                <a:solidFill>
                  <a:srgbClr val="7A2E3A"/>
                </a:solidFill>
                <a:latin typeface="Noto Sans Hebrew"/>
                <a:cs typeface="Noto Sans Hebrew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62272" y="1266444"/>
            <a:ext cx="2715768" cy="512064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/>
            <a:r>
              <a:rPr sz="1800" b="1">
                <a:solidFill>
                  <a:srgbClr val="FFFFFF"/>
                </a:solidFill>
                <a:latin typeface="Noto Serif Hebrew"/>
                <a:cs typeface="Noto Serif Hebrew"/>
              </a:rPr>
              <a:t>התפיסה הרב-תרבותית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07992" y="1897380"/>
            <a:ext cx="3172968" cy="3721607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500"/>
              </a:spcAft>
            </a:pPr>
            <a:r>
              <a:rPr sz="2000" b="0">
                <a:solidFill>
                  <a:srgbClr val="212430"/>
                </a:solidFill>
                <a:latin typeface="Noto Sans Hebrew"/>
                <a:cs typeface="Noto Sans Hebrew"/>
              </a:rPr>
              <a:t>זכויות קבוצתיות ותמיכה שוויונית בכל התרבויות גם במרחב המדינתי.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" y="1239012"/>
            <a:ext cx="3447288" cy="447141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9050">
            <a:solidFill>
              <a:srgbClr val="C58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31520" y="1239012"/>
            <a:ext cx="3447288" cy="566928"/>
          </a:xfrm>
          <a:prstGeom prst="roundRect">
            <a:avLst>
              <a:gd name="adj" fmla="val 20000"/>
            </a:avLst>
          </a:prstGeom>
          <a:solidFill>
            <a:srgbClr val="C58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3648456" y="1303020"/>
            <a:ext cx="438912" cy="43891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648456" y="1303020"/>
            <a:ext cx="438912" cy="43891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600" b="1">
                <a:solidFill>
                  <a:srgbClr val="C58B2B"/>
                </a:solidFill>
                <a:latin typeface="Noto Sans Hebrew"/>
                <a:cs typeface="Noto Sans Hebrew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1266444"/>
            <a:ext cx="2715768" cy="512064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/>
            <a:r>
              <a:rPr sz="1800" b="1">
                <a:solidFill>
                  <a:srgbClr val="FFFFFF"/>
                </a:solidFill>
                <a:latin typeface="Noto Serif Hebrew"/>
                <a:cs typeface="Noto Serif Hebrew"/>
              </a:rPr>
              <a:t>מושגי יסוד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1897380"/>
            <a:ext cx="3172968" cy="3721607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500"/>
              </a:spcAft>
            </a:pPr>
            <a:r>
              <a:rPr sz="2000" b="0">
                <a:solidFill>
                  <a:srgbClr val="212430"/>
                </a:solidFill>
                <a:latin typeface="Noto Sans Hebrew"/>
                <a:cs typeface="Noto Sans Hebrew"/>
              </a:rPr>
              <a:t>הטוב המשותף: ערכים ותכנים המשותפים לאזרחים, הנקבעים בשיתופם בתהליך דמוקרטי ומתבטאים במרחב הציבורי.</a:t>
            </a:r>
          </a:p>
          <a:p>
            <a:pPr rtl="1" algn="r">
              <a:spcAft>
                <a:spcPts val="500"/>
              </a:spcAft>
            </a:pPr>
            <a:r>
              <a:rPr sz="2000" b="0">
                <a:solidFill>
                  <a:srgbClr val="212430"/>
                </a:solidFill>
                <a:latin typeface="Noto Sans Hebrew"/>
                <a:cs typeface="Noto Sans Hebrew"/>
              </a:rPr>
              <a:t>זכויות קבוצתיות: זכויות המוקנות לקבוצה תרבותית כקבוצה, כגון תמיכה מדינתית בשפה ובתרבות שלה.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75720" y="256032"/>
            <a:ext cx="192024" cy="192024"/>
          </a:xfrm>
          <a:prstGeom prst="rect">
            <a:avLst/>
          </a:prstGeom>
          <a:solidFill>
            <a:srgbClr val="7A2E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274552" y="256032"/>
            <a:ext cx="82296" cy="192024"/>
          </a:xfrm>
          <a:prstGeom prst="rect">
            <a:avLst/>
          </a:prstGeom>
          <a:solidFill>
            <a:srgbClr val="C58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777240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"/>
            <a:ext cx="10469880" cy="56692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/>
            <a:r>
              <a:rPr sz="2800" b="1">
                <a:solidFill>
                  <a:srgbClr val="1D3A5F"/>
                </a:solidFill>
                <a:latin typeface="Noto Serif Hebrew"/>
                <a:cs typeface="Noto Serif Hebrew"/>
              </a:rPr>
              <a:t>תפיסות דמוקרטיות ליברליות - המשך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6281928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73752" y="6318504"/>
            <a:ext cx="2441448" cy="256032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200" b="1">
                <a:solidFill>
                  <a:srgbClr val="1D3A5F"/>
                </a:solidFill>
                <a:latin typeface="Noto Sans Hebrew"/>
                <a:cs typeface="Noto Sans Hebrew"/>
              </a:rPr>
              <a:t>שקף 5 מתוך 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193546"/>
            <a:ext cx="5239512" cy="4562347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9050">
            <a:solidFill>
              <a:srgbClr val="1D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17920" y="1193546"/>
            <a:ext cx="5239512" cy="566928"/>
          </a:xfrm>
          <a:prstGeom prst="roundRect">
            <a:avLst>
              <a:gd name="adj" fmla="val 20000"/>
            </a:avLst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927080" y="1257554"/>
            <a:ext cx="438912" cy="43891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27080" y="1257554"/>
            <a:ext cx="438912" cy="43891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600" b="1">
                <a:solidFill>
                  <a:srgbClr val="1D3A5F"/>
                </a:solidFill>
                <a:latin typeface="Noto Sans Hebrew"/>
                <a:cs typeface="Noto Sans Hebrew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9359" y="1220978"/>
            <a:ext cx="4507992" cy="512064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/>
            <a:r>
              <a:rPr sz="1800" b="1">
                <a:solidFill>
                  <a:srgbClr val="FFFFFF"/>
                </a:solidFill>
                <a:latin typeface="Noto Serif Hebrew"/>
                <a:cs typeface="Noto Serif Hebrew"/>
              </a:rPr>
              <a:t>התפיסה הליברלית בישראל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5080" y="1851914"/>
            <a:ext cx="4965192" cy="38125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500"/>
              </a:spcAft>
            </a:pPr>
            <a:r>
              <a:rPr sz="2600" b="0">
                <a:solidFill>
                  <a:srgbClr val="212430"/>
                </a:solidFill>
                <a:latin typeface="Noto Sans Hebrew"/>
                <a:cs typeface="Noto Sans Hebrew"/>
              </a:rPr>
              <a:t>חוקי יסוד זכויות האדם (1992): כבוד האדם וחירותו, חופש העיסוק.</a:t>
            </a:r>
          </a:p>
          <a:p>
            <a:pPr rtl="1" algn="r">
              <a:spcAft>
                <a:spcPts val="500"/>
              </a:spcAft>
            </a:pPr>
            <a:r>
              <a:rPr sz="2600" b="0">
                <a:solidFill>
                  <a:srgbClr val="212430"/>
                </a:solidFill>
                <a:latin typeface="Noto Sans Hebrew"/>
                <a:cs typeface="Noto Sans Hebrew"/>
              </a:rPr>
              <a:t>בג"ץ כשומר על זכויות הפרט מפני פגיעת השלטון.</a:t>
            </a:r>
          </a:p>
          <a:p>
            <a:pPr rtl="1" algn="r">
              <a:spcAft>
                <a:spcPts val="500"/>
              </a:spcAft>
            </a:pPr>
            <a:r>
              <a:rPr sz="2600" b="0">
                <a:solidFill>
                  <a:srgbClr val="212430"/>
                </a:solidFill>
                <a:latin typeface="Noto Sans Hebrew"/>
                <a:cs typeface="Noto Sans Hebrew"/>
              </a:rPr>
              <a:t>השפעת הליברליזם על הכלכלה: הפרטה, תחרות, שוק חופשי.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1193546"/>
            <a:ext cx="5239512" cy="4562347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9050">
            <a:solidFill>
              <a:srgbClr val="7A2E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1193546"/>
            <a:ext cx="5239512" cy="566928"/>
          </a:xfrm>
          <a:prstGeom prst="roundRect">
            <a:avLst>
              <a:gd name="adj" fmla="val 20000"/>
            </a:avLst>
          </a:prstGeom>
          <a:solidFill>
            <a:srgbClr val="7A2E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440680" y="1257554"/>
            <a:ext cx="438912" cy="43891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40680" y="1257554"/>
            <a:ext cx="438912" cy="43891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600" b="1">
                <a:solidFill>
                  <a:srgbClr val="7A2E3A"/>
                </a:solidFill>
                <a:latin typeface="Noto Sans Hebrew"/>
                <a:cs typeface="Noto Sans Hebrew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1220978"/>
            <a:ext cx="4507992" cy="512064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/>
            <a:r>
              <a:rPr sz="1800" b="1">
                <a:solidFill>
                  <a:srgbClr val="FFFFFF"/>
                </a:solidFill>
                <a:latin typeface="Noto Serif Hebrew"/>
                <a:cs typeface="Noto Serif Hebrew"/>
              </a:rPr>
              <a:t>הדמוקרטיה הליברלית כמודל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1851914"/>
            <a:ext cx="4965192" cy="38125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500"/>
              </a:spcAft>
            </a:pPr>
            <a:r>
              <a:rPr sz="2600" b="0">
                <a:solidFill>
                  <a:srgbClr val="212430"/>
                </a:solidFill>
                <a:latin typeface="Noto Sans Hebrew"/>
                <a:cs typeface="Noto Sans Hebrew"/>
              </a:rPr>
              <a:t>רוב הדמוקרטיות המודרניות הן דמוקרטיות ליברליות: שלטון העם + הגנה על זכויות הפרט.</a:t>
            </a:r>
          </a:p>
          <a:p>
            <a:pPr rtl="1" algn="r">
              <a:spcAft>
                <a:spcPts val="500"/>
              </a:spcAft>
            </a:pPr>
            <a:r>
              <a:rPr sz="2600" b="0">
                <a:solidFill>
                  <a:srgbClr val="212430"/>
                </a:solidFill>
                <a:latin typeface="Noto Sans Hebrew"/>
                <a:cs typeface="Noto Sans Hebrew"/>
              </a:rPr>
              <a:t>האיזון בין שלטון הרוב לזכויות הפרט הוא ליבת הדמוקרטיה הליברלית.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75720" y="256032"/>
            <a:ext cx="192024" cy="192024"/>
          </a:xfrm>
          <a:prstGeom prst="rect">
            <a:avLst/>
          </a:prstGeom>
          <a:solidFill>
            <a:srgbClr val="7A2E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274552" y="256032"/>
            <a:ext cx="82296" cy="192024"/>
          </a:xfrm>
          <a:prstGeom prst="rect">
            <a:avLst/>
          </a:prstGeom>
          <a:solidFill>
            <a:srgbClr val="C58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777240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"/>
            <a:ext cx="10469880" cy="56692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/>
            <a:r>
              <a:rPr sz="2800" b="1">
                <a:solidFill>
                  <a:srgbClr val="1D3A5F"/>
                </a:solidFill>
                <a:latin typeface="Noto Serif Hebrew"/>
                <a:cs typeface="Noto Serif Hebrew"/>
              </a:rPr>
              <a:t>תפיסות דמוקרטיות ליברליות - המשך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6281928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73752" y="6318504"/>
            <a:ext cx="2441448" cy="256032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200" b="1">
                <a:solidFill>
                  <a:srgbClr val="1D3A5F"/>
                </a:solidFill>
                <a:latin typeface="Noto Sans Hebrew"/>
                <a:cs typeface="Noto Sans Hebrew"/>
              </a:rPr>
              <a:t>שקף 6 מתוך 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254709"/>
            <a:ext cx="10725912" cy="4440021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D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1327861"/>
            <a:ext cx="10451592" cy="4293717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700" b="1">
                <a:solidFill>
                  <a:srgbClr val="7A2E3A"/>
                </a:solidFill>
                <a:latin typeface="Noto Serif Hebrew"/>
                <a:cs typeface="Noto Serif Hebrew"/>
              </a:rPr>
              <a:t>מושגי יסוד בתפיסה הליברלית</a:t>
            </a:r>
          </a:p>
          <a:p>
            <a:pPr rtl="1" algn="r">
              <a:spcAft>
                <a:spcPts val="500"/>
              </a:spcAft>
            </a:pPr>
            <a:r>
              <a:rPr sz="2600" b="0">
                <a:solidFill>
                  <a:srgbClr val="212430"/>
                </a:solidFill>
                <a:latin typeface="Noto Sans Hebrew"/>
                <a:cs typeface="Noto Sans Hebrew"/>
              </a:rPr>
              <a:t>זכויות טבעיות: זכויות הקיימות מלידה ואינן תלויות בשלטון (חיים, חירות, קניין).</a:t>
            </a:r>
          </a:p>
          <a:p>
            <a:pPr rtl="1" algn="r">
              <a:spcAft>
                <a:spcPts val="500"/>
              </a:spcAft>
            </a:pPr>
            <a:r>
              <a:rPr sz="2600" b="0">
                <a:solidFill>
                  <a:srgbClr val="212430"/>
                </a:solidFill>
                <a:latin typeface="Noto Sans Hebrew"/>
                <a:cs typeface="Noto Sans Hebrew"/>
              </a:rPr>
              <a:t>חוזה חברתי: השלטון מכהן מכוח הסכמת הנתינים; נתין רשאי למרוד בשלטון הפוגע בזכויותיו.</a:t>
            </a:r>
          </a:p>
          <a:p>
            <a:pPr rtl="1" algn="r">
              <a:spcAft>
                <a:spcPts val="500"/>
              </a:spcAft>
            </a:pPr>
            <a:r>
              <a:rPr sz="2600" b="0">
                <a:solidFill>
                  <a:srgbClr val="212430"/>
                </a:solidFill>
                <a:latin typeface="Noto Sans Hebrew"/>
                <a:cs typeface="Noto Sans Hebrew"/>
              </a:rPr>
              <a:t>ממשל מוגבל: חוקה, הפרדת רשויות ובחירות תקופתיות מגבילים את כוח השלטון.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338560" y="1327861"/>
            <a:ext cx="64008" cy="4293717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75720" y="256032"/>
            <a:ext cx="192024" cy="192024"/>
          </a:xfrm>
          <a:prstGeom prst="rect">
            <a:avLst/>
          </a:prstGeom>
          <a:solidFill>
            <a:srgbClr val="7A2E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274552" y="256032"/>
            <a:ext cx="82296" cy="192024"/>
          </a:xfrm>
          <a:prstGeom prst="rect">
            <a:avLst/>
          </a:prstGeom>
          <a:solidFill>
            <a:srgbClr val="C58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777240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"/>
            <a:ext cx="10469880" cy="56692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/>
            <a:r>
              <a:rPr sz="2800" b="1">
                <a:solidFill>
                  <a:srgbClr val="1D3A5F"/>
                </a:solidFill>
                <a:latin typeface="Noto Serif Hebrew"/>
                <a:cs typeface="Noto Serif Hebrew"/>
              </a:rPr>
              <a:t>תפיסות דמוקרטיות ליברליות - המשך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6281928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73752" y="6318504"/>
            <a:ext cx="2441448" cy="256032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200" b="1">
                <a:solidFill>
                  <a:srgbClr val="1D3A5F"/>
                </a:solidFill>
                <a:latin typeface="Noto Sans Hebrew"/>
                <a:cs typeface="Noto Sans Hebrew"/>
              </a:rPr>
              <a:t>שקף 7 מתוך 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221790"/>
            <a:ext cx="10725912" cy="450585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D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1294942"/>
            <a:ext cx="10451592" cy="4359554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700" b="1">
                <a:solidFill>
                  <a:srgbClr val="7A2E3A"/>
                </a:solidFill>
                <a:latin typeface="Noto Serif Hebrew"/>
                <a:cs typeface="Noto Serif Hebrew"/>
              </a:rPr>
              <a:t>מושגי מפתח לחזרה</a:t>
            </a:r>
          </a:p>
          <a:p>
            <a:pPr rtl="1" algn="r">
              <a:spcAft>
                <a:spcPts val="500"/>
              </a:spcAft>
            </a:pPr>
            <a:r>
              <a:rPr sz="2600" b="0">
                <a:solidFill>
                  <a:srgbClr val="212430"/>
                </a:solidFill>
                <a:latin typeface="Noto Sans Hebrew"/>
                <a:cs typeface="Noto Sans Hebrew"/>
              </a:rPr>
              <a:t>התפיסה הליברלית-אינדיבידואלית</a:t>
            </a:r>
          </a:p>
          <a:p>
            <a:pPr rtl="1" algn="r">
              <a:spcAft>
                <a:spcPts val="500"/>
              </a:spcAft>
            </a:pPr>
            <a:r>
              <a:rPr sz="2600" b="0">
                <a:solidFill>
                  <a:srgbClr val="212430"/>
                </a:solidFill>
                <a:latin typeface="Noto Sans Hebrew"/>
                <a:cs typeface="Noto Sans Hebrew"/>
              </a:rPr>
              <a:t>התפיסה הרפובליקנית - הזרם האזרחי</a:t>
            </a:r>
          </a:p>
          <a:p>
            <a:pPr rtl="1" algn="r">
              <a:spcAft>
                <a:spcPts val="500"/>
              </a:spcAft>
            </a:pPr>
            <a:r>
              <a:rPr sz="2600" b="0">
                <a:solidFill>
                  <a:srgbClr val="212430"/>
                </a:solidFill>
                <a:latin typeface="Noto Sans Hebrew"/>
                <a:cs typeface="Noto Sans Hebrew"/>
              </a:rPr>
              <a:t>התפיסה הרפובליקנית - הזרם האתנית-תרבותי</a:t>
            </a:r>
          </a:p>
          <a:p>
            <a:pPr rtl="1" algn="r">
              <a:spcAft>
                <a:spcPts val="500"/>
              </a:spcAft>
            </a:pPr>
            <a:r>
              <a:rPr sz="2600" b="0">
                <a:solidFill>
                  <a:srgbClr val="212430"/>
                </a:solidFill>
                <a:latin typeface="Noto Sans Hebrew"/>
                <a:cs typeface="Noto Sans Hebrew"/>
              </a:rPr>
              <a:t>התפיסה הרב-תרבותית</a:t>
            </a:r>
          </a:p>
          <a:p>
            <a:pPr rtl="1" algn="r">
              <a:spcAft>
                <a:spcPts val="500"/>
              </a:spcAft>
            </a:pPr>
            <a:r>
              <a:rPr sz="2600" b="0">
                <a:solidFill>
                  <a:srgbClr val="212430"/>
                </a:solidFill>
                <a:latin typeface="Noto Sans Hebrew"/>
                <a:cs typeface="Noto Sans Hebrew"/>
              </a:rPr>
              <a:t>הטוב המשותף</a:t>
            </a:r>
          </a:p>
          <a:p>
            <a:pPr rtl="1" algn="r">
              <a:spcAft>
                <a:spcPts val="500"/>
              </a:spcAft>
            </a:pPr>
            <a:r>
              <a:rPr sz="2600" b="0">
                <a:solidFill>
                  <a:srgbClr val="212430"/>
                </a:solidFill>
                <a:latin typeface="Noto Sans Hebrew"/>
                <a:cs typeface="Noto Sans Hebrew"/>
              </a:rPr>
              <a:t>זכויות קבוצתיות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338560" y="1294942"/>
            <a:ext cx="64008" cy="4359554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75720" y="256032"/>
            <a:ext cx="192024" cy="192024"/>
          </a:xfrm>
          <a:prstGeom prst="rect">
            <a:avLst/>
          </a:prstGeom>
          <a:solidFill>
            <a:srgbClr val="7A2E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274552" y="256032"/>
            <a:ext cx="82296" cy="192024"/>
          </a:xfrm>
          <a:prstGeom prst="rect">
            <a:avLst/>
          </a:prstGeom>
          <a:solidFill>
            <a:srgbClr val="C58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777240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"/>
            <a:ext cx="10469880" cy="56692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/>
            <a:r>
              <a:rPr sz="2800" b="1">
                <a:solidFill>
                  <a:srgbClr val="1D3A5F"/>
                </a:solidFill>
                <a:latin typeface="Noto Serif Hebrew"/>
                <a:cs typeface="Noto Serif Hebrew"/>
              </a:rPr>
              <a:t>מחיצת ההצבעה בקלפי בישראל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6281928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73752" y="6318504"/>
            <a:ext cx="2441448" cy="256032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200" b="1">
                <a:solidFill>
                  <a:srgbClr val="1D3A5F"/>
                </a:solidFill>
                <a:latin typeface="Noto Sans Hebrew"/>
                <a:cs typeface="Noto Sans Hebrew"/>
              </a:rPr>
              <a:t>שקף 8 מתוך 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005840"/>
            <a:ext cx="5943600" cy="4800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9050">
            <a:solidFill>
              <a:srgbClr val="C58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image1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094" y="1005840"/>
            <a:ext cx="3600450" cy="48006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6903720" y="1005840"/>
            <a:ext cx="4553712" cy="4800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D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40880" y="1078992"/>
            <a:ext cx="4279392" cy="4654296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900" b="1">
                <a:solidFill>
                  <a:srgbClr val="7A2E3A"/>
                </a:solidFill>
                <a:latin typeface="Noto Serif Hebrew"/>
                <a:cs typeface="Noto Serif Hebrew"/>
              </a:rPr>
              <a:t>מה רואים?</a:t>
            </a:r>
          </a:p>
          <a:p>
            <a:pPr rtl="1" algn="r">
              <a:spcAft>
                <a:spcPts val="500"/>
              </a:spcAft>
            </a:pPr>
            <a:r>
              <a:rPr sz="1800" b="0">
                <a:solidFill>
                  <a:srgbClr val="212430"/>
                </a:solidFill>
                <a:latin typeface="Noto Sans Hebrew"/>
                <a:cs typeface="Noto Sans Hebrew"/>
              </a:rPr>
              <a:t>צילום צבע: מחיצת הצבעה כחולה העומדת על שולחן, ובמרכזה סמל מדינת ישראל; ברקע קיר כיתה עם תצוגות ועבודות של תלמידים. לפי תיאור הצלם, זוהי מחיצת ההצבעה בקלפי בישראל (2009). השקף ממחיש את הבחירות החופשיות והסודיות - מנגנון מרכזי בתפיסות הדמוקרטיות.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5870448"/>
            <a:ext cx="10725912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/>
            <a:r>
              <a:rPr sz="1200" b="1">
                <a:solidFill>
                  <a:srgbClr val="1D3A5F"/>
                </a:solidFill>
                <a:latin typeface="Noto Sans Hebrew"/>
                <a:cs typeface="Noto Sans Hebrew"/>
              </a:rPr>
              <a:t>קרדיט: צילום: Yiftach T, 2009, רישיון CC BY 2.5. מקור: ויקישיתוף  |  </a:t>
            </a:r>
            <a:r>
              <a:rPr sz="1200" b="1">
                <a:solidFill>
                  <a:srgbClr val="1D3A5F"/>
                </a:solidFill>
                <a:latin typeface="Noto Sans Hebrew"/>
                <a:cs typeface="Noto Sans Hebrew"/>
                <a:hlinkClick r:id="rId4"/>
              </a:rPr>
              <a:t>קובץ המקור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75720" y="256032"/>
            <a:ext cx="192024" cy="192024"/>
          </a:xfrm>
          <a:prstGeom prst="rect">
            <a:avLst/>
          </a:prstGeom>
          <a:solidFill>
            <a:srgbClr val="7A2E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274552" y="256032"/>
            <a:ext cx="82296" cy="192024"/>
          </a:xfrm>
          <a:prstGeom prst="rect">
            <a:avLst/>
          </a:prstGeom>
          <a:solidFill>
            <a:srgbClr val="C58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777240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"/>
            <a:ext cx="10469880" cy="56692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/>
            <a:r>
              <a:rPr sz="2800" b="1">
                <a:solidFill>
                  <a:srgbClr val="1D3A5F"/>
                </a:solidFill>
                <a:latin typeface="Noto Serif Hebrew"/>
                <a:cs typeface="Noto Serif Hebrew"/>
              </a:rPr>
              <a:t>מה שואלים על זה בבגרות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6281928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73752" y="6318504"/>
            <a:ext cx="2441448" cy="256032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200" b="1">
                <a:solidFill>
                  <a:srgbClr val="1D3A5F"/>
                </a:solidFill>
                <a:latin typeface="Noto Sans Hebrew"/>
                <a:cs typeface="Noto Sans Hebrew"/>
              </a:rPr>
              <a:t>שקף 9 מתוך 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051560"/>
            <a:ext cx="6675120" cy="49377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D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1124712"/>
            <a:ext cx="6400800" cy="479145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7635240" y="1051560"/>
            <a:ext cx="3822191" cy="4937760"/>
          </a:xfrm>
          <a:prstGeom prst="roundRect">
            <a:avLst>
              <a:gd name="adj" fmla="val 4000"/>
            </a:avLst>
          </a:prstGeom>
          <a:solidFill>
            <a:srgbClr val="7A2E3A"/>
          </a:solidFill>
          <a:ln w="19050">
            <a:solidFill>
              <a:srgbClr val="C58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0" y="1143000"/>
            <a:ext cx="35661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/>
            <a:r>
              <a:rPr sz="1800" b="1">
                <a:solidFill>
                  <a:srgbClr val="FFFFFF"/>
                </a:solidFill>
                <a:latin typeface="Noto Serif Hebrew"/>
                <a:cs typeface="Noto Serif Hebrew"/>
              </a:rPr>
              <a:t>נושאי המצגת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1645920"/>
            <a:ext cx="3566160" cy="42062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400" b="1">
                <a:solidFill>
                  <a:srgbClr val="C58B2B"/>
                </a:solidFill>
                <a:latin typeface="Noto Sans Hebrew"/>
                <a:cs typeface="Noto Sans Hebrew"/>
              </a:rPr>
              <a:t>● </a:t>
            </a:r>
            <a:r>
              <a:rPr sz="1400" b="0">
                <a:solidFill>
                  <a:srgbClr val="FFFFFF"/>
                </a:solidFill>
                <a:latin typeface="Noto Sans Hebrew"/>
                <a:cs typeface="Noto Sans Hebrew"/>
              </a:rPr>
              <a:t>מסגרת התפיסות הדמוקרטיות (לפי מדריך המורה הרשמי, אוגוסט 2019)</a:t>
            </a:r>
          </a:p>
          <a:p>
            <a:pPr rtl="1" algn="r">
              <a:spcAft>
                <a:spcPts val="400"/>
              </a:spcAft>
            </a:pPr>
            <a:r>
              <a:rPr sz="1400" b="1">
                <a:solidFill>
                  <a:srgbClr val="C58B2B"/>
                </a:solidFill>
                <a:latin typeface="Noto Sans Hebrew"/>
                <a:cs typeface="Noto Sans Hebrew"/>
              </a:rPr>
              <a:t>● </a:t>
            </a:r>
            <a:r>
              <a:rPr sz="1400" b="0">
                <a:solidFill>
                  <a:srgbClr val="FFFFFF"/>
                </a:solidFill>
                <a:latin typeface="Noto Sans Hebrew"/>
                <a:cs typeface="Noto Sans Hebrew"/>
              </a:rPr>
              <a:t>התפיסה הרפובליקנית - הזרם האזרחי</a:t>
            </a:r>
          </a:p>
          <a:p>
            <a:pPr rtl="1" algn="r">
              <a:spcAft>
                <a:spcPts val="400"/>
              </a:spcAft>
            </a:pPr>
            <a:r>
              <a:rPr sz="1400" b="1">
                <a:solidFill>
                  <a:srgbClr val="C58B2B"/>
                </a:solidFill>
                <a:latin typeface="Noto Sans Hebrew"/>
                <a:cs typeface="Noto Sans Hebrew"/>
              </a:rPr>
              <a:t>● </a:t>
            </a:r>
            <a:r>
              <a:rPr sz="1400" b="0">
                <a:solidFill>
                  <a:srgbClr val="FFFFFF"/>
                </a:solidFill>
                <a:latin typeface="Noto Sans Hebrew"/>
                <a:cs typeface="Noto Sans Hebrew"/>
              </a:rPr>
              <a:t>התפיסה הרפובליקנית - הזרם האתנית-תרבותי</a:t>
            </a:r>
          </a:p>
          <a:p>
            <a:pPr rtl="1" algn="r">
              <a:spcAft>
                <a:spcPts val="400"/>
              </a:spcAft>
            </a:pPr>
            <a:r>
              <a:rPr sz="1400" b="1">
                <a:solidFill>
                  <a:srgbClr val="C58B2B"/>
                </a:solidFill>
                <a:latin typeface="Noto Sans Hebrew"/>
                <a:cs typeface="Noto Sans Hebrew"/>
              </a:rPr>
              <a:t>● </a:t>
            </a:r>
            <a:r>
              <a:rPr sz="1400" b="0">
                <a:solidFill>
                  <a:srgbClr val="FFFFFF"/>
                </a:solidFill>
                <a:latin typeface="Noto Sans Hebrew"/>
                <a:cs typeface="Noto Sans Hebrew"/>
              </a:rPr>
              <a:t>התפיסה הליברלית בישראל</a:t>
            </a:r>
          </a:p>
          <a:p>
            <a:pPr rtl="1" algn="r">
              <a:spcAft>
                <a:spcPts val="400"/>
              </a:spcAft>
            </a:pPr>
            <a:r>
              <a:rPr sz="1400" b="1">
                <a:solidFill>
                  <a:srgbClr val="C58B2B"/>
                </a:solidFill>
                <a:latin typeface="Noto Sans Hebrew"/>
                <a:cs typeface="Noto Sans Hebrew"/>
              </a:rPr>
              <a:t>● </a:t>
            </a:r>
            <a:r>
              <a:rPr sz="1400" b="0">
                <a:solidFill>
                  <a:srgbClr val="FFFFFF"/>
                </a:solidFill>
                <a:latin typeface="Noto Sans Hebrew"/>
                <a:cs typeface="Noto Sans Hebrew"/>
              </a:rPr>
              <a:t>הדמוקרטיה הליברלית כמודל</a:t>
            </a:r>
          </a:p>
          <a:p>
            <a:pPr rtl="1" algn="r">
              <a:spcAft>
                <a:spcPts val="400"/>
              </a:spcAft>
            </a:pPr>
            <a:r>
              <a:rPr sz="1400" b="1">
                <a:solidFill>
                  <a:srgbClr val="C58B2B"/>
                </a:solidFill>
                <a:latin typeface="Noto Sans Hebrew"/>
                <a:cs typeface="Noto Sans Hebrew"/>
              </a:rPr>
              <a:t>● </a:t>
            </a:r>
            <a:r>
              <a:rPr sz="1400" b="0">
                <a:solidFill>
                  <a:srgbClr val="FFFFFF"/>
                </a:solidFill>
                <a:latin typeface="Noto Sans Hebrew"/>
                <a:cs typeface="Noto Sans Hebrew"/>
              </a:rPr>
              <a:t>מושגי יסוד בתפיסה הליברלית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75720" y="256032"/>
            <a:ext cx="192024" cy="192024"/>
          </a:xfrm>
          <a:prstGeom prst="rect">
            <a:avLst/>
          </a:prstGeom>
          <a:solidFill>
            <a:srgbClr val="7A2E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274552" y="256032"/>
            <a:ext cx="82296" cy="192024"/>
          </a:xfrm>
          <a:prstGeom prst="rect">
            <a:avLst/>
          </a:prstGeom>
          <a:solidFill>
            <a:srgbClr val="C58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777240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"/>
            <a:ext cx="10469880" cy="56692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/>
            <a:r>
              <a:rPr sz="2800" b="1">
                <a:solidFill>
                  <a:srgbClr val="1D3A5F"/>
                </a:solidFill>
                <a:latin typeface="Noto Serif Hebrew"/>
                <a:cs typeface="Noto Serif Hebrew"/>
              </a:rPr>
              <a:t>טעויות נפוצות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6281928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73752" y="6318504"/>
            <a:ext cx="2441448" cy="256032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200" b="1">
                <a:solidFill>
                  <a:srgbClr val="1D3A5F"/>
                </a:solidFill>
                <a:latin typeface="Noto Sans Hebrew"/>
                <a:cs typeface="Noto Sans Hebrew"/>
              </a:rPr>
              <a:t>שקף 10 מתוך 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097280"/>
            <a:ext cx="10725912" cy="106070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7A2E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1170432"/>
            <a:ext cx="10451592" cy="914399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spcAft>
                <a:spcPts val="500"/>
              </a:spcAft>
            </a:pPr>
            <a:r>
              <a:rPr sz="1800" b="0">
                <a:solidFill>
                  <a:srgbClr val="212430"/>
                </a:solidFill>
                <a:latin typeface="Noto Sans Hebrew"/>
                <a:cs typeface="Noto Sans Hebrew"/>
              </a:rPr>
              <a:t>✗  כותבים את ההגדרה (הצג) מתוך הקטע במקום מהחומר שלמדתם - ההגדרה חייבת לבוא מהלימוד.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340863"/>
            <a:ext cx="10725912" cy="8229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7A2E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414015"/>
            <a:ext cx="10451592" cy="67665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spcAft>
                <a:spcPts val="500"/>
              </a:spcAft>
            </a:pPr>
            <a:r>
              <a:rPr sz="1800" b="0">
                <a:solidFill>
                  <a:srgbClr val="212430"/>
                </a:solidFill>
                <a:latin typeface="Noto Sans Hebrew"/>
                <a:cs typeface="Noto Sans Hebrew"/>
              </a:rPr>
              <a:t>✗  מציינים את המושג בלי להציג אותו - ציון בלבד לא מספיק.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3346703"/>
            <a:ext cx="10725912" cy="8229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7A2E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419856"/>
            <a:ext cx="10451592" cy="67665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spcAft>
                <a:spcPts val="500"/>
              </a:spcAft>
            </a:pPr>
            <a:r>
              <a:rPr sz="1800" b="0">
                <a:solidFill>
                  <a:srgbClr val="212430"/>
                </a:solidFill>
                <a:latin typeface="Noto Sans Hebrew"/>
                <a:cs typeface="Noto Sans Hebrew"/>
              </a:rPr>
              <a:t>✗  שוכחים לקשר את ההסבר לקטע עצמו - חובה ציטוט או התייחסות ישירה לקטע.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4352544"/>
            <a:ext cx="10725912" cy="8229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7A2E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8680" y="4425696"/>
            <a:ext cx="10451592" cy="67665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spcAft>
                <a:spcPts val="500"/>
              </a:spcAft>
            </a:pPr>
            <a:r>
              <a:rPr sz="1800" b="0">
                <a:solidFill>
                  <a:srgbClr val="212430"/>
                </a:solidFill>
                <a:latin typeface="Noto Sans Hebrew"/>
                <a:cs typeface="Noto Sans Hebrew"/>
              </a:rPr>
              <a:t>✗  כותבים תשובה כללית בלי המושגים המקצועיים מהמחוון.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75720" y="256032"/>
            <a:ext cx="192024" cy="192024"/>
          </a:xfrm>
          <a:prstGeom prst="rect">
            <a:avLst/>
          </a:prstGeom>
          <a:solidFill>
            <a:srgbClr val="7A2E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274552" y="256032"/>
            <a:ext cx="82296" cy="192024"/>
          </a:xfrm>
          <a:prstGeom prst="rect">
            <a:avLst/>
          </a:prstGeom>
          <a:solidFill>
            <a:srgbClr val="C58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777240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"/>
            <a:ext cx="10469880" cy="56692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/>
            <a:r>
              <a:rPr sz="2800" b="1">
                <a:solidFill>
                  <a:srgbClr val="1D3A5F"/>
                </a:solidFill>
                <a:latin typeface="Noto Serif Hebrew"/>
                <a:cs typeface="Noto Serif Hebrew"/>
              </a:rPr>
              <a:t>סרטון להבנה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6281928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73752" y="6318504"/>
            <a:ext cx="2441448" cy="256032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200" b="1">
                <a:solidFill>
                  <a:srgbClr val="1D3A5F"/>
                </a:solidFill>
                <a:latin typeface="Noto Sans Hebrew"/>
                <a:cs typeface="Noto Sans Hebrew"/>
              </a:rPr>
              <a:t>שקף 11 מתוך 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88720"/>
            <a:ext cx="10725912" cy="29260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D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1261872"/>
            <a:ext cx="10451592" cy="2779776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900" b="1">
                <a:solidFill>
                  <a:srgbClr val="7A2E3A"/>
                </a:solidFill>
                <a:latin typeface="Noto Serif Hebrew"/>
                <a:cs typeface="Noto Serif Hebrew"/>
              </a:rPr>
              <a:t>לצפייה</a:t>
            </a:r>
          </a:p>
          <a:p>
            <a:pPr rtl="1" algn="r">
              <a:spcAft>
                <a:spcPts val="500"/>
              </a:spcAft>
            </a:pPr>
            <a:r>
              <a:rPr sz="1800" b="0">
                <a:solidFill>
                  <a:srgbClr val="212430"/>
                </a:solidFill>
                <a:latin typeface="Noto Sans Hebrew"/>
                <a:cs typeface="Noto Sans Hebrew"/>
              </a:rPr>
              <a:t>צפו בסרטון "תפיסות דמוקרטיות" - גם בעמוד הנושא, בלשונית "סרטון".</a:t>
            </a:r>
          </a:p>
          <a:p>
            <a:pPr rtl="1" algn="r">
              <a:spcAft>
                <a:spcPts val="500"/>
              </a:spcAft>
            </a:pPr>
            <a:r>
              <a:rPr sz="1800" b="0">
                <a:solidFill>
                  <a:srgbClr val="212430"/>
                </a:solidFill>
                <a:latin typeface="Noto Sans Hebrew"/>
                <a:cs typeface="Noto Sans Hebrew"/>
              </a:rPr>
              <a:t>https://www.youtube.com/watch?v=NLoF3D932sM</a:t>
            </a:r>
          </a:p>
          <a:p>
            <a:pPr rtl="1" algn="r">
              <a:spcAft>
                <a:spcPts val="500"/>
              </a:spcAft>
            </a:pPr>
            <a:r>
              <a:rPr sz="1800" b="0">
                <a:solidFill>
                  <a:srgbClr val="212430"/>
                </a:solidFill>
                <a:latin typeface="Noto Sans Hebrew"/>
                <a:cs typeface="Noto Sans Hebrew"/>
              </a:rPr>
              <a:t>הסרטון הוא קישור חיצוני (YouTube) ולא נבדק מול תוכן השאלון או מחוון משרד החינוך.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75720" y="256032"/>
            <a:ext cx="192024" cy="192024"/>
          </a:xfrm>
          <a:prstGeom prst="rect">
            <a:avLst/>
          </a:prstGeom>
          <a:solidFill>
            <a:srgbClr val="7A2E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274552" y="256032"/>
            <a:ext cx="82296" cy="192024"/>
          </a:xfrm>
          <a:prstGeom prst="rect">
            <a:avLst/>
          </a:prstGeom>
          <a:solidFill>
            <a:srgbClr val="C58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777240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"/>
            <a:ext cx="10469880" cy="56692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/>
            <a:r>
              <a:rPr sz="2800" b="1">
                <a:solidFill>
                  <a:srgbClr val="1D3A5F"/>
                </a:solidFill>
                <a:latin typeface="Noto Serif Hebrew"/>
                <a:cs typeface="Noto Serif Hebrew"/>
              </a:rPr>
              <a:t>סיכום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6281928"/>
            <a:ext cx="10725912" cy="18288"/>
          </a:xfrm>
          <a:prstGeom prst="rect">
            <a:avLst/>
          </a:prstGeom>
          <a:solidFill>
            <a:srgbClr val="1D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73752" y="6318504"/>
            <a:ext cx="2441448" cy="256032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200" b="1">
                <a:solidFill>
                  <a:srgbClr val="1D3A5F"/>
                </a:solidFill>
                <a:latin typeface="Noto Sans Hebrew"/>
                <a:cs typeface="Noto Sans Hebrew"/>
              </a:rPr>
              <a:t>שקף 12 מתוך 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371600"/>
            <a:ext cx="10725912" cy="31089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D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1444752"/>
            <a:ext cx="10451592" cy="296265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spcAft>
                <a:spcPts val="500"/>
              </a:spcAft>
            </a:pPr>
            <a:r>
              <a:rPr sz="2200" b="0">
                <a:solidFill>
                  <a:srgbClr val="212430"/>
                </a:solidFill>
                <a:latin typeface="Noto Sans Hebrew"/>
                <a:cs typeface="Noto Sans Hebrew"/>
              </a:rPr>
              <a:t>עברו שוב על נושאי המצגת, תרגלו במשחקים, ונסו את שאלת הבגרות בעמוד הנושא.</a:t>
            </a:r>
          </a:p>
          <a:p>
            <a:pPr rtl="1" algn="r">
              <a:spcAft>
                <a:spcPts val="500"/>
              </a:spcAft>
            </a:pPr>
            <a:r>
              <a:rPr sz="2200" b="0">
                <a:solidFill>
                  <a:srgbClr val="212430"/>
                </a:solidFill>
                <a:latin typeface="Noto Sans Hebrew"/>
                <a:cs typeface="Noto Sans Hebrew"/>
              </a:rPr>
              <a:t>בהצלחה!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/>
  <cp:revision>1</cp:revision>
  <dcterms:created xsi:type="dcterms:W3CDTF">2013-01-27T09:14:16Z</dcterms:created>
  <dcterms:modified xsi:type="dcterms:W3CDTF">2013-01-27T09:15:58Z</dcterms:modified>
  <cp:category/>
</cp:coreProperties>
</file>