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Israel_Supreme_Court.jp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הרשות השופטת</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17</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תנאי העסקת השופטים</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כללים המבטיחים את אי-תלותה של הרשות השופטת</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הנמקת עמדתי</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הנמקת העמדה המנוגדת</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משפט אזרחי</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תפקידי בית המשפט</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עקרון הכפיפות לשלטון החוק</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עצמאות הרשות השופטת</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הרשות השופטת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17</a:t>
            </a:r>
          </a:p>
        </p:txBody>
      </p:sp>
      <p:sp>
        <p:nvSpPr>
          <p:cNvPr id="9" name="Rounded Rectangle 8"/>
          <p:cNvSpPr/>
          <p:nvPr/>
        </p:nvSpPr>
        <p:spPr>
          <a:xfrm>
            <a:off x="6217920" y="1266444"/>
            <a:ext cx="5239512"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6644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תנאי העסקת השופטים</a:t>
            </a:r>
          </a:p>
        </p:txBody>
      </p:sp>
      <p:sp>
        <p:nvSpPr>
          <p:cNvPr id="14" name="TextBox 13"/>
          <p:cNvSpPr txBox="1"/>
          <p:nvPr/>
        </p:nvSpPr>
        <p:spPr>
          <a:xfrm>
            <a:off x="63550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שכר השופטים גבוה ונקבע ע"י ועדת הכספים של הכנסת, משך כהונת שופט הוא עד גיל פרישה (70), אסור לשופט לשמש בכל תפקיד פוליטי, הדחת שופט נעשית בגין עבירות חמורות ולא בגין תוכן פסקי הדין שלו. בחירת שופטים: נעשית ע"י ועדה ובה 9 חברים: שר המשפטים, נשיא ביהמ"ש העליון, שני שופטי עליון, שר נוסף, שני חברי כנסת, שני נציגים של לשכת עורכי הדין.</a:t>
            </a:r>
          </a:p>
        </p:txBody>
      </p:sp>
      <p:sp>
        <p:nvSpPr>
          <p:cNvPr id="15" name="Rounded Rectangle 14"/>
          <p:cNvSpPr/>
          <p:nvPr/>
        </p:nvSpPr>
        <p:spPr>
          <a:xfrm>
            <a:off x="731520" y="1266444"/>
            <a:ext cx="5239512"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6644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93876"/>
            <a:ext cx="4507992" cy="512064"/>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כללים המבטיחים את אי-תלותה של הרשות השופטת</a:t>
            </a:r>
          </a:p>
        </p:txBody>
      </p:sp>
      <p:sp>
        <p:nvSpPr>
          <p:cNvPr id="20" name="TextBox 19"/>
          <p:cNvSpPr txBox="1"/>
          <p:nvPr/>
        </p:nvSpPr>
        <p:spPr>
          <a:xfrm>
            <a:off x="8686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(יש לבחור ולהציג שניים)</a:t>
            </a:r>
          </a:p>
          <a:p>
            <a:pPr rtl="1" algn="r">
              <a:spcAft>
                <a:spcPts val="500"/>
              </a:spcAft>
            </a:pPr>
            <a:r>
              <a:rPr sz="2000" b="0">
                <a:solidFill>
                  <a:srgbClr val="212430"/>
                </a:solidFill>
                <a:latin typeface="Noto Sans Hebrew"/>
                <a:cs typeface="Noto Sans Hebrew"/>
              </a:rPr>
              <a:t>מרות החוק - השופטים כפופים אך ורק לחוק ופוסקים לפיו.</a:t>
            </a:r>
          </a:p>
          <a:p>
            <a:pPr rtl="1" algn="r">
              <a:spcAft>
                <a:spcPts val="500"/>
              </a:spcAft>
            </a:pPr>
            <a:r>
              <a:rPr sz="2000" b="0">
                <a:solidFill>
                  <a:srgbClr val="212430"/>
                </a:solidFill>
                <a:latin typeface="Noto Sans Hebrew"/>
                <a:cs typeface="Noto Sans Hebrew"/>
              </a:rPr>
              <a:t>תנאי העסקת שופטים - שכר השופטים גבוה ונקבע ע"י ועדת הכספים של הכנסת.</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הרשות השופטת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17</a:t>
            </a:r>
          </a:p>
        </p:txBody>
      </p:sp>
      <p:sp>
        <p:nvSpPr>
          <p:cNvPr id="9" name="Rounded Rectangle 8"/>
          <p:cNvSpPr/>
          <p:nvPr/>
        </p:nvSpPr>
        <p:spPr>
          <a:xfrm>
            <a:off x="6217920" y="1266444"/>
            <a:ext cx="5239512"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66444"/>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2290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2290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93876"/>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כללים המבטיחים את אי-תלותה של הרשות השופטת - המשך</a:t>
            </a:r>
          </a:p>
        </p:txBody>
      </p:sp>
      <p:sp>
        <p:nvSpPr>
          <p:cNvPr id="14" name="TextBox 13"/>
          <p:cNvSpPr txBox="1"/>
          <p:nvPr/>
        </p:nvSpPr>
        <p:spPr>
          <a:xfrm>
            <a:off x="6355080" y="2109724"/>
            <a:ext cx="4965192" cy="348183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משך כהונת שופט הוא עד גיל פרישה (70).</a:t>
            </a:r>
          </a:p>
          <a:p>
            <a:pPr rtl="1" algn="r">
              <a:spcAft>
                <a:spcPts val="500"/>
              </a:spcAft>
            </a:pPr>
            <a:r>
              <a:rPr sz="2000" b="0">
                <a:solidFill>
                  <a:srgbClr val="212430"/>
                </a:solidFill>
                <a:latin typeface="Noto Sans Hebrew"/>
                <a:cs typeface="Noto Sans Hebrew"/>
              </a:rPr>
              <a:t>אסור לשופט לשמש בכל תפקיד פוליטי.</a:t>
            </a:r>
          </a:p>
          <a:p>
            <a:pPr rtl="1" algn="r">
              <a:spcAft>
                <a:spcPts val="500"/>
              </a:spcAft>
            </a:pPr>
            <a:r>
              <a:rPr sz="2000" b="0">
                <a:solidFill>
                  <a:srgbClr val="212430"/>
                </a:solidFill>
                <a:latin typeface="Noto Sans Hebrew"/>
                <a:cs typeface="Noto Sans Hebrew"/>
              </a:rPr>
              <a:t>הדחת שופט נעשית בגין עבירות חמורות ולא בין תוכן פסקי הדין שלו</a:t>
            </a:r>
          </a:p>
        </p:txBody>
      </p:sp>
      <p:sp>
        <p:nvSpPr>
          <p:cNvPr id="15" name="Rounded Rectangle 14"/>
          <p:cNvSpPr/>
          <p:nvPr/>
        </p:nvSpPr>
        <p:spPr>
          <a:xfrm>
            <a:off x="731520" y="1266444"/>
            <a:ext cx="5239512"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6644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הנמקת עמדתי</a:t>
            </a:r>
          </a:p>
        </p:txBody>
      </p:sp>
      <p:sp>
        <p:nvSpPr>
          <p:cNvPr id="20" name="TextBox 19"/>
          <p:cNvSpPr txBox="1"/>
          <p:nvPr/>
        </p:nvSpPr>
        <p:spPr>
          <a:xfrm>
            <a:off x="8686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בשם עקרון הפלורליזם. הצגת גישה זו: הכרה בערך של ריבוי דעות ועמדות של אנשים או קבוצות. עידוד בקיום וביטוי של מגוון דעות ועמדות של אנשים או קבוצות בחברה. קישור לטענה: כאשר יחייבו את הועדה למינוי שופטים למנות שופטים מכל מגזרי החברה הישראלית, נראה יותר שופטים ממגזרים שעד כה לא יוצגו בבית המשפט. החברה הישראלית היא חברה מגוונת מאוד.</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הרשות השופטת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17</a:t>
            </a:r>
          </a:p>
        </p:txBody>
      </p:sp>
      <p:sp>
        <p:nvSpPr>
          <p:cNvPr id="9" name="Rounded Rectangle 8"/>
          <p:cNvSpPr/>
          <p:nvPr/>
        </p:nvSpPr>
        <p:spPr>
          <a:xfrm>
            <a:off x="6217920" y="1266444"/>
            <a:ext cx="5239512"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6644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הנמקת העמדה המנוגדת</a:t>
            </a:r>
          </a:p>
        </p:txBody>
      </p:sp>
      <p:sp>
        <p:nvSpPr>
          <p:cNvPr id="14" name="TextBox 13"/>
          <p:cNvSpPr txBox="1"/>
          <p:nvPr/>
        </p:nvSpPr>
        <p:spPr>
          <a:xfrm>
            <a:off x="6355080" y="1924812"/>
            <a:ext cx="4965192" cy="366674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בשם עקרון אי התלות של הרשות השופטת. הצגת הזכות: עקרון משפטי זה מחייב רשות שופטת עצמאית בהחלטותיה השיפוטיות ופסיקה משפטית בהתאם למרות החוק בלבד. עקרון זה קובע שהחלטות השופטים אובייקטיביות ככל הניתן. קישור לטענה: אם ימונו שופטים בהתאם למוצאם האתני או לרקע החברתי שממנו הם באים, יתממש עקרון הפלורליזם אך תיפגע עצמאות המשפט והתוצאה תהיה שאמון הציבור בבית המשפט יקטן ולא להפך.</a:t>
            </a:r>
          </a:p>
        </p:txBody>
      </p:sp>
      <p:sp>
        <p:nvSpPr>
          <p:cNvPr id="15" name="Rounded Rectangle 14"/>
          <p:cNvSpPr/>
          <p:nvPr/>
        </p:nvSpPr>
        <p:spPr>
          <a:xfrm>
            <a:off x="731520" y="1266444"/>
            <a:ext cx="5239512"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6644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משפט אזרחי</a:t>
            </a:r>
          </a:p>
        </p:txBody>
      </p:sp>
      <p:sp>
        <p:nvSpPr>
          <p:cNvPr id="20" name="TextBox 19"/>
          <p:cNvSpPr txBox="1"/>
          <p:nvPr/>
        </p:nvSpPr>
        <p:spPr>
          <a:xfrm>
            <a:off x="868680" y="1924812"/>
            <a:ext cx="4965192" cy="366674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משפט העוסק בסכסוכים שבין אדם לחברו. המשפט מכריע בסכסוך בין הצדדים על פי החוק והראיות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הרשות השופטת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17</a:t>
            </a:r>
          </a:p>
        </p:txBody>
      </p:sp>
      <p:sp>
        <p:nvSpPr>
          <p:cNvPr id="9" name="Rounded Rectangle 8"/>
          <p:cNvSpPr/>
          <p:nvPr/>
        </p:nvSpPr>
        <p:spPr>
          <a:xfrm>
            <a:off x="6217920" y="1247648"/>
            <a:ext cx="5239512" cy="445414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47648"/>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1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165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75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תפקידי בית המשפט</a:t>
            </a:r>
          </a:p>
        </p:txBody>
      </p:sp>
      <p:sp>
        <p:nvSpPr>
          <p:cNvPr id="14" name="TextBox 13"/>
          <p:cNvSpPr txBox="1"/>
          <p:nvPr/>
        </p:nvSpPr>
        <p:spPr>
          <a:xfrm>
            <a:off x="6355080" y="1906016"/>
            <a:ext cx="4965192" cy="3704335"/>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יישוב סכסוכים בין אזרחים ובין אזרחים לשלטון על פי דין.</a:t>
            </a:r>
          </a:p>
          <a:p>
            <a:pPr rtl="1" algn="r">
              <a:spcAft>
                <a:spcPts val="500"/>
              </a:spcAft>
            </a:pPr>
            <a:r>
              <a:rPr sz="2200" b="0">
                <a:solidFill>
                  <a:srgbClr val="212430"/>
                </a:solidFill>
                <a:latin typeface="Noto Sans Hebrew"/>
                <a:cs typeface="Noto Sans Hebrew"/>
              </a:rPr>
              <a:t>ביקורת שיפוטית על הרשות המבצעת: חוקיות, סבירות, הגינות של החלטות.</a:t>
            </a:r>
          </a:p>
          <a:p>
            <a:pPr rtl="1" algn="r">
              <a:spcAft>
                <a:spcPts val="500"/>
              </a:spcAft>
            </a:pPr>
            <a:r>
              <a:rPr sz="2200" b="0">
                <a:solidFill>
                  <a:srgbClr val="212430"/>
                </a:solidFill>
                <a:latin typeface="Noto Sans Hebrew"/>
                <a:cs typeface="Noto Sans Hebrew"/>
              </a:rPr>
              <a:t>ביקורת שיפוטית על חקיקה: פסילת חוק הסותר חוק יסוד (מתאפשרת מאז חוקי היסוד בנושא זכויות אדם; פס"ד בנק מזרחי).</a:t>
            </a:r>
          </a:p>
        </p:txBody>
      </p:sp>
      <p:sp>
        <p:nvSpPr>
          <p:cNvPr id="15" name="Rounded Rectangle 14"/>
          <p:cNvSpPr/>
          <p:nvPr/>
        </p:nvSpPr>
        <p:spPr>
          <a:xfrm>
            <a:off x="731520" y="1247648"/>
            <a:ext cx="5239512" cy="445414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47648"/>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11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1165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75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עקרון הכפיפות לשלטון החוק</a:t>
            </a:r>
          </a:p>
        </p:txBody>
      </p:sp>
      <p:sp>
        <p:nvSpPr>
          <p:cNvPr id="20" name="TextBox 19"/>
          <p:cNvSpPr txBox="1"/>
          <p:nvPr/>
        </p:nvSpPr>
        <p:spPr>
          <a:xfrm>
            <a:off x="868680" y="1906016"/>
            <a:ext cx="4965192" cy="3704335"/>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כולם, לרבות שופטים ומוסדות השלטון, כפופים לחוק.</a:t>
            </a:r>
          </a:p>
          <a:p>
            <a:pPr rtl="1" algn="r">
              <a:spcAft>
                <a:spcPts val="500"/>
              </a:spcAft>
            </a:pPr>
            <a:r>
              <a:rPr sz="2200" b="0">
                <a:solidFill>
                  <a:srgbClr val="212430"/>
                </a:solidFill>
                <a:latin typeface="Noto Sans Hebrew"/>
                <a:cs typeface="Noto Sans Hebrew"/>
              </a:rPr>
              <a:t>השופט נדרש לחובת נאמנות יחידה: כפיפות לשלטון החוק בלבד, ללא התחשבות בזרות או באינטרסים זרים.</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הרשות השופטת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17</a:t>
            </a:r>
          </a:p>
        </p:txBody>
      </p:sp>
      <p:sp>
        <p:nvSpPr>
          <p:cNvPr id="9" name="Rounded Rectangle 8"/>
          <p:cNvSpPr/>
          <p:nvPr/>
        </p:nvSpPr>
        <p:spPr>
          <a:xfrm>
            <a:off x="6217920" y="1599691"/>
            <a:ext cx="5239512" cy="375005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599691"/>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63699"/>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63699"/>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62712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עצמאות הרשות השופטת</a:t>
            </a:r>
          </a:p>
        </p:txBody>
      </p:sp>
      <p:sp>
        <p:nvSpPr>
          <p:cNvPr id="14" name="TextBox 13"/>
          <p:cNvSpPr txBox="1"/>
          <p:nvPr/>
        </p:nvSpPr>
        <p:spPr>
          <a:xfrm>
            <a:off x="6355080" y="2258059"/>
            <a:ext cx="4965192" cy="3000248"/>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עצמאות אישית של השופט: קביעות מובטחת בחוק, הליכי הדחה מחוקקים, מינוי על ידי נשיא המדינה בהמלצת ועדה מיוחדת.</a:t>
            </a:r>
          </a:p>
          <a:p>
            <a:pPr rtl="1" algn="r">
              <a:spcAft>
                <a:spcPts val="500"/>
              </a:spcAft>
            </a:pPr>
            <a:r>
              <a:rPr sz="2000" b="0">
                <a:solidFill>
                  <a:srgbClr val="212430"/>
                </a:solidFill>
                <a:latin typeface="Noto Sans Hebrew"/>
                <a:cs typeface="Noto Sans Hebrew"/>
              </a:rPr>
              <a:t>עצמאות מוסדית: ניהול מערכת בתי המשפט (תקציב, מינויים, הטלת תיקים) מופקד בידי נשיא בית המשפט העליון ומנהל בתי המשפט, ולא בידי שר המשפטים.</a:t>
            </a:r>
          </a:p>
        </p:txBody>
      </p:sp>
      <p:sp>
        <p:nvSpPr>
          <p:cNvPr id="15" name="Rounded Rectangle 14"/>
          <p:cNvSpPr/>
          <p:nvPr/>
        </p:nvSpPr>
        <p:spPr>
          <a:xfrm>
            <a:off x="731520" y="1599691"/>
            <a:ext cx="5239512" cy="375005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599691"/>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663699"/>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663699"/>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62712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מינוי שופטים</a:t>
            </a:r>
          </a:p>
        </p:txBody>
      </p:sp>
      <p:sp>
        <p:nvSpPr>
          <p:cNvPr id="20" name="TextBox 19"/>
          <p:cNvSpPr txBox="1"/>
          <p:nvPr/>
        </p:nvSpPr>
        <p:spPr>
          <a:xfrm>
            <a:off x="868680" y="2258059"/>
            <a:ext cx="4965192" cy="3000248"/>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הועדה לבחירת שופטים מונה 9 חברים: שר המשפטים (יו"ר), שר נוסף, שני חברי כנסת, שני חברי לשכת עורכי הדין, נשיא בית המשפט העליון ושני שופטי עליון.</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הרשות השופטת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17</a:t>
            </a:r>
          </a:p>
        </p:txBody>
      </p:sp>
      <p:sp>
        <p:nvSpPr>
          <p:cNvPr id="9" name="Rounded Rectangle 8"/>
          <p:cNvSpPr/>
          <p:nvPr/>
        </p:nvSpPr>
        <p:spPr>
          <a:xfrm>
            <a:off x="731520" y="1431290"/>
            <a:ext cx="10725912" cy="408685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04442"/>
            <a:ext cx="10451592" cy="3940555"/>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מושגי מפתח לחזרה</a:t>
            </a:r>
          </a:p>
          <a:p>
            <a:pPr rtl="1" algn="r">
              <a:spcAft>
                <a:spcPts val="500"/>
              </a:spcAft>
            </a:pPr>
            <a:r>
              <a:rPr sz="2600" b="0">
                <a:solidFill>
                  <a:srgbClr val="212430"/>
                </a:solidFill>
                <a:latin typeface="Noto Sans Hebrew"/>
                <a:cs typeface="Noto Sans Hebrew"/>
              </a:rPr>
              <a:t>תנאי העסקת השופטים</a:t>
            </a:r>
          </a:p>
          <a:p>
            <a:pPr rtl="1" algn="r">
              <a:spcAft>
                <a:spcPts val="500"/>
              </a:spcAft>
            </a:pPr>
            <a:r>
              <a:rPr sz="2600" b="0">
                <a:solidFill>
                  <a:srgbClr val="212430"/>
                </a:solidFill>
                <a:latin typeface="Noto Sans Hebrew"/>
                <a:cs typeface="Noto Sans Hebrew"/>
              </a:rPr>
              <a:t>הנמקת עמדתי</a:t>
            </a:r>
          </a:p>
          <a:p>
            <a:pPr rtl="1" algn="r">
              <a:spcAft>
                <a:spcPts val="500"/>
              </a:spcAft>
            </a:pPr>
            <a:r>
              <a:rPr sz="2600" b="0">
                <a:solidFill>
                  <a:srgbClr val="212430"/>
                </a:solidFill>
                <a:latin typeface="Noto Sans Hebrew"/>
                <a:cs typeface="Noto Sans Hebrew"/>
              </a:rPr>
              <a:t>הנמקת העמדה המנוגדת</a:t>
            </a:r>
          </a:p>
          <a:p>
            <a:pPr rtl="1" algn="r">
              <a:spcAft>
                <a:spcPts val="500"/>
              </a:spcAft>
            </a:pPr>
            <a:r>
              <a:rPr sz="2600" b="0">
                <a:solidFill>
                  <a:srgbClr val="212430"/>
                </a:solidFill>
                <a:latin typeface="Noto Sans Hebrew"/>
                <a:cs typeface="Noto Sans Hebrew"/>
              </a:rPr>
              <a:t>משפט אזרחי</a:t>
            </a:r>
          </a:p>
        </p:txBody>
      </p:sp>
      <p:sp>
        <p:nvSpPr>
          <p:cNvPr id="11" name="Rectangle 10"/>
          <p:cNvSpPr/>
          <p:nvPr/>
        </p:nvSpPr>
        <p:spPr>
          <a:xfrm>
            <a:off x="11338560" y="1504442"/>
            <a:ext cx="64008" cy="3940555"/>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בית המשפט העליון והכנסת ממעוף הציפור</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17</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16.jpg"/>
          <p:cNvPicPr>
            <a:picLocks noChangeAspect="1"/>
          </p:cNvPicPr>
          <p:nvPr/>
        </p:nvPicPr>
        <p:blipFill>
          <a:blip r:embed="rId3"/>
          <a:stretch>
            <a:fillRect/>
          </a:stretch>
        </p:blipFill>
        <p:spPr>
          <a:xfrm>
            <a:off x="731520" y="1455365"/>
            <a:ext cx="5943600" cy="3901548"/>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צבע ממעוף הציפור: בניין לבן גדול עם רחבות וקשת, ומאחוריו, מעבר לשדרת עצים, בניין ארוך עם שורת עמודים; סביבם גנים ובתי העיר ירושלים עד האופק. לפי תיאור המקור, בקדמת התמונה נראה בניין בית המשפט העליון בירושלים (2009). השקף ממחיש את הרשות השופטת ומקומה במרחב השלטוני, לצד הרשות המחוקקת.</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israeltourism (משרד התיירות), 2009, רישיון CC BY 2.0.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34281 | קיץ תשפ"ג</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17</a:t>
            </a:r>
          </a:p>
        </p:txBody>
      </p:sp>
      <p:sp>
        <p:nvSpPr>
          <p:cNvPr id="9" name="Rounded Rectangle 8"/>
          <p:cNvSpPr/>
          <p:nvPr/>
        </p:nvSpPr>
        <p:spPr>
          <a:xfrm>
            <a:off x="731520" y="1051560"/>
            <a:ext cx="10725912" cy="428548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139183"/>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בעת האחרונה אנו עדים למחלוקת ציבורית בנוגע לרפורמה המקיפה במערכת המשפט שיוזמת הממשלה. רפורמה זו עוסקת בין השאר גם ב"פסקת ההתגברות".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אני מכיר את מערכת המשפט היטב. הייתי חלק ממנה, היו לי בה תפקידים בכירים, וראיתי אותה מקרוב על מעלותיה ועל מרעיותיה. אנסה להציג את עמדתי בנוגע למחלוקת זו, מאחר שמערכת המשפט ושלטון החוק יקרים וחשובים לי, וכך גם מדינת ישראל, כמדינה יהודית ודמוקרטית.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לפני כמה שנים הועלתה הצעה לחוק פסקת התגברות גורפת, משמעות הדבר היא שלכנסת, שנבחרת על ידי ציבור האזרחים שהצביע עבור מפלגה זו או אחרת, תהיה הזכות להתגבר על החלטת בית המשפט ולחוקק חוק גם אם בית המשפט ביטל אותו.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לדעתי, פסקת התגברות אינה מילה גסה, שכן מערכת היחסים בין הרשות השופטת ובין הרשות המחוקקת בישראל רעועה וזקוקה להסדרה חקיקתית כוללת שתיעשה על ידי הכנסת באמצעות חקיקת חוק יסוד: החקיקה. חוק יסוד זה יסדיר הן את סמכות בג"ץ להתערב בחוקים שהכנסת מחוקקת הן את סמכות הכנסת להתגבר על התערבות בג"ץ, למשל באמצעות פסקת התגברות.</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תשפ"ג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17</a:t>
            </a:r>
          </a:p>
        </p:txBody>
      </p:sp>
      <p:sp>
        <p:nvSpPr>
          <p:cNvPr id="9" name="Rounded Rectangle 8"/>
          <p:cNvSpPr/>
          <p:nvPr/>
        </p:nvSpPr>
        <p:spPr>
          <a:xfrm>
            <a:off x="731520" y="1051560"/>
            <a:ext cx="10725912" cy="477113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2483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ראוי לקבוע בחוק זה שיידרש רוב מיוחד של שופטים כדי לפסול חוקים. כאשר מתקיימת מערכת יחסים ראויה בין רשויות, לא ראוי שבית המשפט יפסול על חודו של קול חוק שחוקקו נציגי הריבון. בהצעת חוק שהייתי מעורב בהכנתה בעבר, הוצע שיהיה אפשר לפסול חוק רק אם בהרכב ישבו תשעה שופטים לפחות, ושני שלישים מהם יהיו בעד פסילת החוק. כמו כן ראוי שיהיה גם רוב מיוחד של חברי כנסת כאשר מבקשים להתגבר על פסיקה כזאת. אין להסתפק ברוב המינימלי הנדרש לקואליציה, אלא נדרשת תמיכה רחבה יותר מקרב חברי הכנסת במפלגות השונות. עמדתי בעניין זה הייתה רוב של 65 חברי כנסת לפחות.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לדעתי, מהלך זה חשוב ביותר, ויש לעשותו בהקדם, מתוך שיח מכבד בין הרשויות. מדברים עליו שנים רבות, והוכנו טיוטות מתקדמות של הצעת חוק בעניין, אך המהלך לא הושלם. אנשים במערכת המשפט ואנשים במערכת הפוליטית התנגדו למהלכים אלה כי כל צד רצה רק את ההסדר האופטימלי מבחינתו. ההתעקשות ההדדית הזאת מקפיאה את המצב הקיים ומחריפה את הקרע בין הרשויות.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אחת הטענות נגד פסקת ההתגברות היא שלא ראוי שרוב בכנסת, גדול ככל שיהיה, יוכל להתגבר על החלטה של בית משפט הקובעת שחוק מסוים פוגע בזכויות ואינו חוקתי. על כך אשיב, כי יש הכרח להכיר בכך שיש סוגיות שראוי להכריע בהן גם על סמך שיקולים ערכיים, ציבוריים ומדיניים ולא רק על סמך שיקולים משפטיים.</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תשפ"ג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17</a:t>
            </a:r>
          </a:p>
        </p:txBody>
      </p:sp>
      <p:sp>
        <p:nvSpPr>
          <p:cNvPr id="9" name="Rounded Rectangle 8"/>
          <p:cNvSpPr/>
          <p:nvPr/>
        </p:nvSpPr>
        <p:spPr>
          <a:xfrm>
            <a:off x="731520" y="1051560"/>
            <a:ext cx="10725912" cy="457403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42772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בשעה שבשיח הציבורי מתנהלת מחלוקת נוקבת בין מערכת המשפט ובין המערכת הפוליטית, לא נותר אלא לקוות ולייחל ששתי המערכות ישכילו להבין כי השינוי נדרש, וכדי ליישמו יש לנקוט תהליך נכון ואמיץ. בתהליך זה על הצדדים להגיע לפשרה שלפיה ישמרו על הטוב הקיים, על עצמאותה ועל חוסנה של מערכת המשפט, אך גם יתוקנו האמץ הפגמים הלא מעטים שקיימים בה. שינוי כזה לא יושג במלחמה, אלא רק באמצעות דיאלוג בין הצדדים והפנמה כי הטענות על הפיכה שיפוטית חד-צדדית לא יכולות להצדיק הפיכת-נגד פוליטית חד-צדדית. הפיכות והפיכות-נגד מזיקות ומסכנות את המרקם העדין של החברה הישראלית השסועה ממילא. לכן למרות המחלוקת נדרשת הבנה הדדית שתאפשר לאחות את השסעים האלה ותתרום לאווירה של פיוס בציבור בישראל. צריך לפעול בהקדם לשם הסדרת היחסים בין הרשויות והגברת אמון הציבור במערכת המשפט, הנדרש כסם חיים של ממש. לשם השגת יעדים אלה רפורמה היא חיונית, אבל מהפכה היא הרסנית.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(מעובד על פי: ר' נורי, דרוש חוק יסוד: החקיקה, ynet, 16.12.22)</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שימו לב: בחלק הראשון של כל שאלה (הצגת מושג) ענו על פי מה שלמדתם, ולא על פי הקטע. בחלק השני של השאלה ענו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14. הציגו את המושג: ביקורת שיפוטית. הסבירו כיצד ביקורת שיפוטית באה לידי ביטוי בקטע.</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תשפ"ג</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17</a:t>
            </a:r>
          </a:p>
        </p:txBody>
      </p:sp>
      <p:sp>
        <p:nvSpPr>
          <p:cNvPr id="9" name="Rounded Rectangle 8"/>
          <p:cNvSpPr/>
          <p:nvPr/>
        </p:nvSpPr>
        <p:spPr>
          <a:xfrm>
            <a:off x="731520" y="1051560"/>
            <a:ext cx="10725912" cy="3131311"/>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985007"/>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14. ביקורת שיפוטית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ביקורת של מערכת המשפט (בדרך כלל על ידי בג"ץ) על הרשות המחוקקת. מתבטאת בישראל מאז המהפכה החוקתית בפסילת חוקים הסותרים חוקי יסוד. סמכות בית המשפט לביקורת שיפוטית והיקפה הראוי שנויים במחלוקת ציבורית.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הדובר בקטע מסביר כי בשנים האחרונות מתקיים דיון בנושא פסקת ההתגברות. במסגרת זו, מבקשים חברי הכנסת לנכס לעצמם כלי שיגביל את האפשרות של בתי המשפט לפסול חוקים שנחקקו בהליך חקיקה בכנסת.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כלומר, הדובר מסביר כי פסקת ההתגברות תוכל לאזן את היכולת של מערכת המשפט בישראל להעביר ביקורת על פעילות הרשות המחוקקת, בתחום של פסילת חוקים.</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17</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תנאי העסקת השופטים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כללים המבטיחים את אי-תלותה של הרשות השופטת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הנמקת העמדה המנוגדת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תפקידי בית המשפט</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עקרון הכפיפות לשלטון החוק</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עצמאות הרשות השופטת</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17</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17</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"הרשות השופטת" - גם בעמוד הנושא, בלשונית "סרטון".</a:t>
            </a:r>
          </a:p>
          <a:p>
            <a:pPr rtl="1" algn="r">
              <a:spcAft>
                <a:spcPts val="500"/>
              </a:spcAft>
            </a:pPr>
            <a:r>
              <a:rPr sz="1800" b="0">
                <a:solidFill>
                  <a:srgbClr val="212430"/>
                </a:solidFill>
                <a:latin typeface="Noto Sans Hebrew"/>
                <a:cs typeface="Noto Sans Hebrew"/>
              </a:rPr>
              <a:t>https://www.youtube.com/watch?v=mFqCdIF-8Gs</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17</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