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Isaac_Herzog_in_Jerusalem,_November_2022_(GPOHZ0_112721).jpe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זכות הדמוקרטיה להגן על עצמה מפני האיומים האיומים על שיטת המשטר ועל אופי המדינה (במקרה של ישראל – כמדינה יהודית ודמוקרטית)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17</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חוק יסוד</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הדמוקרטיה המתגוננת (המגננה)</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המתח בין ההגנה לזכויות</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סעיף 7א לחוק יסוד הכנסת</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סוגי איומים על הדמוקרטיה</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כלים חוקיים להגנה</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האיזון הנדרש</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דוגמאות מהפסיקה</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זכות הדמוקרטיה להגן על עצמה מפני האיומים האיומים על שיטת המשטר ועל אופי המדינה (במקרה של ישראל – כמדינה יהודית ודמוקרטית)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17</a:t>
            </a:r>
          </a:p>
        </p:txBody>
      </p:sp>
      <p:sp>
        <p:nvSpPr>
          <p:cNvPr id="9" name="Rounded Rectangle 8"/>
          <p:cNvSpPr/>
          <p:nvPr/>
        </p:nvSpPr>
        <p:spPr>
          <a:xfrm>
            <a:off x="6217920" y="1391920"/>
            <a:ext cx="5239512" cy="416560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19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יסוד</a:t>
            </a:r>
          </a:p>
        </p:txBody>
      </p:sp>
      <p:sp>
        <p:nvSpPr>
          <p:cNvPr id="14" name="TextBox 13"/>
          <p:cNvSpPr txBox="1"/>
          <p:nvPr/>
        </p:nvSpPr>
        <p:spPr>
          <a:xfrm>
            <a:off x="63550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הכנסת – המונע ממפלגות שיש במצע שלהן התנגדות לאופי הדמוקרטי של המדינה (או האופי היהודי) לקחת חלק בבחירות</a:t>
            </a:r>
          </a:p>
        </p:txBody>
      </p:sp>
      <p:sp>
        <p:nvSpPr>
          <p:cNvPr id="15" name="Rounded Rectangle 14"/>
          <p:cNvSpPr/>
          <p:nvPr/>
        </p:nvSpPr>
        <p:spPr>
          <a:xfrm>
            <a:off x="731520" y="1391920"/>
            <a:ext cx="5239512" cy="416560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19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הדמוקרטיה המתגוננת (המגננה)</a:t>
            </a:r>
          </a:p>
        </p:txBody>
      </p:sp>
      <p:sp>
        <p:nvSpPr>
          <p:cNvPr id="20" name="TextBox 19"/>
          <p:cNvSpPr txBox="1"/>
          <p:nvPr/>
        </p:nvSpPr>
        <p:spPr>
          <a:xfrm>
            <a:off x="8686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למדינה הדמוקרטית יש זכות וחובה להגן על קיומה מפני איומים.</a:t>
            </a:r>
          </a:p>
          <a:p>
            <a:pPr rtl="1" algn="r">
              <a:spcAft>
                <a:spcPts val="500"/>
              </a:spcAft>
            </a:pPr>
            <a:r>
              <a:rPr sz="2000" b="0">
                <a:solidFill>
                  <a:srgbClr val="212430"/>
                </a:solidFill>
                <a:latin typeface="Noto Sans Hebrew"/>
                <a:cs typeface="Noto Sans Hebrew"/>
              </a:rPr>
              <a:t>איום ממשי הוא איום על קיום המדינה, על עקרונותיה או על ערכי יסוד שלה.</a:t>
            </a:r>
          </a:p>
          <a:p>
            <a:pPr rtl="1" algn="r">
              <a:spcAft>
                <a:spcPts val="500"/>
              </a:spcAft>
            </a:pPr>
            <a:r>
              <a:rPr sz="2000" b="0">
                <a:solidFill>
                  <a:srgbClr val="212430"/>
                </a:solidFill>
                <a:latin typeface="Noto Sans Hebrew"/>
                <a:cs typeface="Noto Sans Hebrew"/>
              </a:rPr>
              <a:t>כללי ההגנה נקבעים בחקיקה ראשית ובחוקי יסוד, וכוללים הליך בחירות, פסילת מועמדים, שלילת חירויות וכפיה במצבי חירום.</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זכות הדמוקרטיה להגן על עצמה מפני האיומים האיומים על שיטת המשטר ועל אופי המדינה (במקרה של ישראל – כמדינה יהודית ודמוקרטית)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17</a:t>
            </a:r>
          </a:p>
        </p:txBody>
      </p:sp>
      <p:sp>
        <p:nvSpPr>
          <p:cNvPr id="9" name="Rounded Rectangle 8"/>
          <p:cNvSpPr/>
          <p:nvPr/>
        </p:nvSpPr>
        <p:spPr>
          <a:xfrm>
            <a:off x="6217920" y="1275080"/>
            <a:ext cx="5239512" cy="439928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750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90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המתח בין ההגנה לזכויות</a:t>
            </a:r>
          </a:p>
        </p:txBody>
      </p:sp>
      <p:sp>
        <p:nvSpPr>
          <p:cNvPr id="14" name="TextBox 13"/>
          <p:cNvSpPr txBox="1"/>
          <p:nvPr/>
        </p:nvSpPr>
        <p:spPr>
          <a:xfrm>
            <a:off x="63550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ההגנה על המדינה עלולה לפגוע בזכויות (כגון החירות להיבחר או חירות הביטוי).</a:t>
            </a:r>
          </a:p>
          <a:p>
            <a:pPr rtl="1" algn="r">
              <a:spcAft>
                <a:spcPts val="500"/>
              </a:spcAft>
            </a:pPr>
            <a:r>
              <a:rPr sz="2200" b="0">
                <a:solidFill>
                  <a:srgbClr val="212430"/>
                </a:solidFill>
                <a:latin typeface="Noto Sans Hebrew"/>
                <a:cs typeface="Noto Sans Hebrew"/>
              </a:rPr>
              <a:t>לכן נדרש איזון: ההגנה חייבת להיעשות במידתיות ובכלים חוקיים, בכפוף לביקורת שיפוטית.</a:t>
            </a:r>
          </a:p>
        </p:txBody>
      </p:sp>
      <p:sp>
        <p:nvSpPr>
          <p:cNvPr id="15" name="Rounded Rectangle 14"/>
          <p:cNvSpPr/>
          <p:nvPr/>
        </p:nvSpPr>
        <p:spPr>
          <a:xfrm>
            <a:off x="731520" y="1275080"/>
            <a:ext cx="5239512" cy="439928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750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90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סעיף 7א לחוק יסוד הכנסת</a:t>
            </a:r>
          </a:p>
        </p:txBody>
      </p:sp>
      <p:sp>
        <p:nvSpPr>
          <p:cNvPr id="20" name="TextBox 19"/>
          <p:cNvSpPr txBox="1"/>
          <p:nvPr/>
        </p:nvSpPr>
        <p:spPr>
          <a:xfrm>
            <a:off x="8686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הסעיף קובע מי לא יתמודד לכנסת: מי שמכחיש את קיומה של ישראל כמדינה יהודית ודמוקרטית, מסית לגזענות או תומך במאבק מזוין נגד ישראל.</a:t>
            </a:r>
          </a:p>
          <a:p>
            <a:pPr rtl="1" algn="r">
              <a:spcAft>
                <a:spcPts val="500"/>
              </a:spcAft>
            </a:pPr>
            <a:r>
              <a:rPr sz="2200" b="0">
                <a:solidFill>
                  <a:srgbClr val="212430"/>
                </a:solidFill>
                <a:latin typeface="Noto Sans Hebrew"/>
                <a:cs typeface="Noto Sans Hebrew"/>
              </a:rPr>
              <a:t>הבחירה בין הכרה בזכות להיבחר לבין שמירה על זכות המדינה להגן על עצמה נותרה לוועדת הבחירות המרכזית, בביקורת בית המשפט העליון.</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זכות הדמוקרטיה להגן על עצמה מפני האיומים האיומים על שיטת המשטר ועל אופי המדינה (במקרה של ישראל – כמדינה יהודית ודמוקרטית)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17</a:t>
            </a:r>
          </a:p>
        </p:txBody>
      </p:sp>
      <p:sp>
        <p:nvSpPr>
          <p:cNvPr id="9" name="Rounded Rectangle 8"/>
          <p:cNvSpPr/>
          <p:nvPr/>
        </p:nvSpPr>
        <p:spPr>
          <a:xfrm>
            <a:off x="6217920" y="1193546"/>
            <a:ext cx="5239512" cy="456234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9354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5755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סוגי איומים על הדמוקרטיה</a:t>
            </a:r>
          </a:p>
        </p:txBody>
      </p:sp>
      <p:sp>
        <p:nvSpPr>
          <p:cNvPr id="14" name="TextBox 13"/>
          <p:cNvSpPr txBox="1"/>
          <p:nvPr/>
        </p:nvSpPr>
        <p:spPr>
          <a:xfrm>
            <a:off x="63550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איום על קיום המדינה (מלחמה, טרור).</a:t>
            </a:r>
          </a:p>
          <a:p>
            <a:pPr rtl="1" algn="r">
              <a:spcAft>
                <a:spcPts val="500"/>
              </a:spcAft>
            </a:pPr>
            <a:r>
              <a:rPr sz="2600" b="0">
                <a:solidFill>
                  <a:srgbClr val="212430"/>
                </a:solidFill>
                <a:latin typeface="Noto Sans Hebrew"/>
                <a:cs typeface="Noto Sans Hebrew"/>
              </a:rPr>
              <a:t>איום על עקרונות הדמוקרטיה (כחדנות, גזענות, פגיעה בזכויות).</a:t>
            </a:r>
          </a:p>
          <a:p>
            <a:pPr rtl="1" algn="r">
              <a:spcAft>
                <a:spcPts val="500"/>
              </a:spcAft>
            </a:pPr>
            <a:r>
              <a:rPr sz="2600" b="0">
                <a:solidFill>
                  <a:srgbClr val="212430"/>
                </a:solidFill>
                <a:latin typeface="Noto Sans Hebrew"/>
                <a:cs typeface="Noto Sans Hebrew"/>
              </a:rPr>
              <a:t>איום על שלטון החוק ועל מוסדות השלטון.</a:t>
            </a:r>
          </a:p>
        </p:txBody>
      </p:sp>
      <p:sp>
        <p:nvSpPr>
          <p:cNvPr id="15" name="Rounded Rectangle 14"/>
          <p:cNvSpPr/>
          <p:nvPr/>
        </p:nvSpPr>
        <p:spPr>
          <a:xfrm>
            <a:off x="731520" y="1193546"/>
            <a:ext cx="5239512" cy="456234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9354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5755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כלים חוקיים להגנה</a:t>
            </a:r>
          </a:p>
        </p:txBody>
      </p:sp>
      <p:sp>
        <p:nvSpPr>
          <p:cNvPr id="20" name="TextBox 19"/>
          <p:cNvSpPr txBox="1"/>
          <p:nvPr/>
        </p:nvSpPr>
        <p:spPr>
          <a:xfrm>
            <a:off x="8686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חוק העונשין: עבירות סדיטציה, בגידה, הסתה.</a:t>
            </a:r>
          </a:p>
          <a:p>
            <a:pPr rtl="1" algn="r">
              <a:spcAft>
                <a:spcPts val="500"/>
              </a:spcAft>
            </a:pPr>
            <a:r>
              <a:rPr sz="2600" b="0">
                <a:solidFill>
                  <a:srgbClr val="212430"/>
                </a:solidFill>
                <a:latin typeface="Noto Sans Hebrew"/>
                <a:cs typeface="Noto Sans Hebrew"/>
              </a:rPr>
              <a:t>פסילת מועמדים ומפלגות על פי סעיף 7א לחוק יסוד הכנסת.</a:t>
            </a:r>
          </a:p>
          <a:p>
            <a:pPr rtl="1" algn="r">
              <a:spcAft>
                <a:spcPts val="500"/>
              </a:spcAft>
            </a:pPr>
            <a:r>
              <a:rPr sz="2600" b="0">
                <a:solidFill>
                  <a:srgbClr val="212430"/>
                </a:solidFill>
                <a:latin typeface="Noto Sans Hebrew"/>
                <a:cs typeface="Noto Sans Hebrew"/>
              </a:rPr>
              <a:t>מצב חירום: תקנות שעת חירום, סמכויות מיוחדות לשלטון.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זכות הדמוקרטיה להגן על עצמה מפני האיומים האיומים על שיטת המשטר ועל אופי המדינה (במקרה של ישראל – כמדינה יהודית ודמוקרטית)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17</a:t>
            </a:r>
          </a:p>
        </p:txBody>
      </p:sp>
      <p:sp>
        <p:nvSpPr>
          <p:cNvPr id="9" name="Rounded Rectangle 8"/>
          <p:cNvSpPr/>
          <p:nvPr/>
        </p:nvSpPr>
        <p:spPr>
          <a:xfrm>
            <a:off x="731520" y="1453235"/>
            <a:ext cx="10725912" cy="40429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26387"/>
            <a:ext cx="10451592" cy="3896664"/>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האיזון הנדרש</a:t>
            </a:r>
          </a:p>
          <a:p>
            <a:pPr rtl="1" algn="r">
              <a:spcAft>
                <a:spcPts val="500"/>
              </a:spcAft>
            </a:pPr>
            <a:r>
              <a:rPr sz="2600" b="0">
                <a:solidFill>
                  <a:srgbClr val="212430"/>
                </a:solidFill>
                <a:latin typeface="Noto Sans Hebrew"/>
                <a:cs typeface="Noto Sans Hebrew"/>
              </a:rPr>
              <a:t>הגנה יתר עלולה לפגוע בדמוקרטיה מבפנים: פגיעה בחירויות, בזכויות מיעוט, בביקורת על השלטון.</a:t>
            </a:r>
          </a:p>
          <a:p>
            <a:pPr rtl="1" algn="r">
              <a:spcAft>
                <a:spcPts val="500"/>
              </a:spcAft>
            </a:pPr>
            <a:r>
              <a:rPr sz="2600" b="0">
                <a:solidFill>
                  <a:srgbClr val="212430"/>
                </a:solidFill>
                <a:latin typeface="Noto Sans Hebrew"/>
                <a:cs typeface="Noto Sans Hebrew"/>
              </a:rPr>
              <a:t>מבחן הדמוקרטיה: הגנה מידתית, מבוקרת וכפופה לביקורת שיפוטית.</a:t>
            </a:r>
          </a:p>
        </p:txBody>
      </p:sp>
      <p:sp>
        <p:nvSpPr>
          <p:cNvPr id="11" name="Rectangle 10"/>
          <p:cNvSpPr/>
          <p:nvPr/>
        </p:nvSpPr>
        <p:spPr>
          <a:xfrm>
            <a:off x="11338560" y="1526387"/>
            <a:ext cx="64008" cy="389666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זכות הדמוקרטיה להגן על עצמה מפני האיומים האיומים על שיטת המשטר ועל אופי המדינה (במקרה של ישראל – כמדינה יהודית ודמוקרטית)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17</a:t>
            </a:r>
          </a:p>
        </p:txBody>
      </p:sp>
      <p:sp>
        <p:nvSpPr>
          <p:cNvPr id="9" name="Rounded Rectangle 8"/>
          <p:cNvSpPr/>
          <p:nvPr/>
        </p:nvSpPr>
        <p:spPr>
          <a:xfrm>
            <a:off x="731520" y="1088796"/>
            <a:ext cx="10725912" cy="4771847"/>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61948"/>
            <a:ext cx="10451592" cy="4625543"/>
          </a:xfrm>
          <a:prstGeom prst="rect">
            <a:avLst/>
          </a:prstGeom>
          <a:noFill/>
        </p:spPr>
        <p:txBody>
          <a:bodyPr wrap="square" lIns="45720" rIns="45720" tIns="27432" bIns="27432" anchor="t">
            <a:spAutoFit/>
          </a:bodyPr>
          <a:lstStyle/>
          <a:p>
            <a:pPr rtl="1" algn="r">
              <a:spcAft>
                <a:spcPts val="400"/>
              </a:spcAft>
            </a:pPr>
            <a:r>
              <a:rPr sz="2000" b="1">
                <a:solidFill>
                  <a:srgbClr val="7A2E3A"/>
                </a:solidFill>
                <a:latin typeface="Noto Serif Hebrew"/>
                <a:cs typeface="Noto Serif Hebrew"/>
              </a:rPr>
              <a:t>דוגמאות מהפסיקה</a:t>
            </a:r>
          </a:p>
          <a:p>
            <a:pPr rtl="1" algn="r">
              <a:spcAft>
                <a:spcPts val="500"/>
              </a:spcAft>
            </a:pPr>
            <a:r>
              <a:rPr sz="1900" b="0">
                <a:solidFill>
                  <a:srgbClr val="212430"/>
                </a:solidFill>
                <a:latin typeface="Noto Sans Hebrew"/>
                <a:cs typeface="Noto Sans Hebrew"/>
              </a:rPr>
              <a:t>פס"ד ירדור (ע"ב 1/65, פסק-דין מ-23.10.65): ועדת הבחירות המרכזית פסלה את הרשימה הסוציאליסטית (אל-ערד); בית המשפט העליון דחה את הערעור ברוב דעות (מיעוט: השופט כהן) - הפסילה נותרה בעינה, חרף היעדר עילת פסילה מפורשת בחוק. בעקבות עניין ניימן הראשון (1984), שבו בוטלו פסילות מחוסר בסיס חוקי, נוסף ב-1985 סעיף 7א לחוק יסוד: הכנסת (תיקון מס' 9); בעניין ניימן השני (1988) נפסלה רשימת 'כך' מכוחו.</a:t>
            </a:r>
          </a:p>
          <a:p>
            <a:pPr rtl="1" algn="r">
              <a:spcAft>
                <a:spcPts val="500"/>
              </a:spcAft>
            </a:pPr>
            <a:r>
              <a:rPr sz="1900" b="0">
                <a:solidFill>
                  <a:srgbClr val="212430"/>
                </a:solidFill>
                <a:latin typeface="Noto Sans Hebrew"/>
                <a:cs typeface="Noto Sans Hebrew"/>
              </a:rPr>
              <a:t>פס"ד טיבי (2003): בג"ץ ביטל את פסילתו של ח"כ אחמד טיבי על ידי ועדת הבחירות.</a:t>
            </a:r>
          </a:p>
          <a:p>
            <a:pPr rtl="1" algn="r">
              <a:spcAft>
                <a:spcPts val="500"/>
              </a:spcAft>
            </a:pPr>
            <a:r>
              <a:rPr sz="1900" b="0">
                <a:solidFill>
                  <a:srgbClr val="212430"/>
                </a:solidFill>
                <a:latin typeface="Noto Sans Hebrew"/>
                <a:cs typeface="Noto Sans Hebrew"/>
              </a:rPr>
              <a:t>פס"ד בן ארי (א"ב 1806/19 וע"ב 1866/19, 1867/19, 1876/19; 2019): ועדת הבחירות לכנסת ה-21 פסלה את עופר כסיף ולא פסלה את מיכאל בן ארי ואיתמר בן גביר; בית המשפט העליון בהרכב תשעה ביטל את פסילת כסיף (8 מול 1) ופסל את בן ארי (8 מול 1; מיעוט: השופט סולברג) בעילת הסתה לגזענות, סעיף 7א(א)(2) - הפעם הראשונה שפסילת מועמד יחיד נותרה בעינה.</a:t>
            </a:r>
          </a:p>
        </p:txBody>
      </p:sp>
      <p:sp>
        <p:nvSpPr>
          <p:cNvPr id="11" name="Rectangle 10"/>
          <p:cNvSpPr/>
          <p:nvPr/>
        </p:nvSpPr>
        <p:spPr>
          <a:xfrm>
            <a:off x="11338560" y="1161948"/>
            <a:ext cx="64008" cy="4625543"/>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000" b="1">
                <a:solidFill>
                  <a:srgbClr val="1D3A5F"/>
                </a:solidFill>
                <a:latin typeface="Noto Serif Hebrew"/>
                <a:cs typeface="Noto Serif Hebrew"/>
              </a:rPr>
              <a:t>זכות הדמוקרטיה להגן על עצמה מפני האיומים האיומים על שיטת המשטר ועל אופי המדינה (במקרה של ישראל – כמדינה יהודית ודמוקרטית)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17</a:t>
            </a:r>
          </a:p>
        </p:txBody>
      </p:sp>
      <p:sp>
        <p:nvSpPr>
          <p:cNvPr id="9" name="Rounded Rectangle 8"/>
          <p:cNvSpPr/>
          <p:nvPr/>
        </p:nvSpPr>
        <p:spPr>
          <a:xfrm>
            <a:off x="6217920" y="1319784"/>
            <a:ext cx="5239512" cy="430987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19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83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47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שאלת הגבול</a:t>
            </a:r>
          </a:p>
        </p:txBody>
      </p:sp>
      <p:sp>
        <p:nvSpPr>
          <p:cNvPr id="14" name="TextBox 13"/>
          <p:cNvSpPr txBox="1"/>
          <p:nvPr/>
        </p:nvSpPr>
        <p:spPr>
          <a:xfrm>
            <a:off x="6355080" y="1978152"/>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מהו איום ממשי המצדיק הגבלה? ומי קובע?</a:t>
            </a:r>
          </a:p>
          <a:p>
            <a:pPr rtl="1" algn="r">
              <a:spcAft>
                <a:spcPts val="500"/>
              </a:spcAft>
            </a:pPr>
            <a:r>
              <a:rPr sz="2400" b="0">
                <a:solidFill>
                  <a:srgbClr val="212430"/>
                </a:solidFill>
                <a:latin typeface="Noto Sans Hebrew"/>
                <a:cs typeface="Noto Sans Hebrew"/>
              </a:rPr>
              <a:t>המתח בין ועדת הבחירות המרכזית לבית המשפט העליון בשאלת פסילת מועמדים.</a:t>
            </a:r>
          </a:p>
          <a:p>
            <a:pPr rtl="1" algn="r">
              <a:spcAft>
                <a:spcPts val="500"/>
              </a:spcAft>
            </a:pPr>
            <a:r>
              <a:rPr sz="2400" b="0">
                <a:solidFill>
                  <a:srgbClr val="212430"/>
                </a:solidFill>
                <a:latin typeface="Noto Sans Hebrew"/>
                <a:cs typeface="Noto Sans Hebrew"/>
              </a:rPr>
              <a:t>הדמוקרטיה המתגוננת מאזנת בין הגנה עצמית לשמירה על זכויות.</a:t>
            </a:r>
          </a:p>
        </p:txBody>
      </p:sp>
      <p:sp>
        <p:nvSpPr>
          <p:cNvPr id="15" name="Rounded Rectangle 14"/>
          <p:cNvSpPr/>
          <p:nvPr/>
        </p:nvSpPr>
        <p:spPr>
          <a:xfrm>
            <a:off x="731520" y="1319784"/>
            <a:ext cx="5239512" cy="430987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19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83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47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1978152"/>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חוק יסוד</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וועדת הבחירות המרכזית בכנסת, 2022</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17</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7.jpg"/>
          <p:cNvPicPr>
            <a:picLocks noChangeAspect="1"/>
          </p:cNvPicPr>
          <p:nvPr/>
        </p:nvPicPr>
        <p:blipFill>
          <a:blip r:embed="rId3"/>
          <a:stretch>
            <a:fillRect/>
          </a:stretch>
        </p:blipFill>
        <p:spPr>
          <a:xfrm>
            <a:off x="731520" y="1508134"/>
            <a:ext cx="5943600" cy="379601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חדר פעילות גדול עם שורות עמדות מחשב, מסכי ענק עם נתונים ומפה, ועובדים יושבים לשולחנות ארוכים; איש בחליפה כהה עם עניבה כחולה עומד משמאל ומשוחח עם היושבים, וברקע שילוט 'ועדת הבחירות'. לפי תיאור המקור, נשיא המדינה יצחק הרצוג מבקר בוועדת הבחירות המרכזית שבכנסת (נובמבר 2022). השקף ממחיש את הגוף המנהל את הבחירות, שסמכותו כוללת גם פסילת רשימות - מכלי ההגנה של הדמוקרטיה על עצמה.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חיים זך, לשכת דובר נשיא המדינה, 2022, רישיון CC BY-SA 3.0.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תשפ"ו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17</a:t>
            </a:r>
          </a:p>
        </p:txBody>
      </p:sp>
      <p:sp>
        <p:nvSpPr>
          <p:cNvPr id="9" name="Rounded Rectangle 8"/>
          <p:cNvSpPr/>
          <p:nvPr/>
        </p:nvSpPr>
        <p:spPr>
          <a:xfrm>
            <a:off x="731520" y="1051560"/>
            <a:ext cx="10725912" cy="477113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2483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למרות ויכוחים הולכים ומתגברים, עימותים וכעס בחברה הישראלית, היה נדמה שנותרו כמה עקרונות יסוד ברורים ומובהקים בנוגע לדמוקרטיה של המדינה שעד כה לא היו שנויים במחלוקת. אבל בזמן האחרון מתברר שהצעה לבטל אחד מהם - הזכות של אזרחים להצביע - עולה ופורחת במקומותינו.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זכות ההצבעה בבחירות היא חלק מהותי בהגדרת הדמוקרטיה, רכיב ברשימה מצומצמת מאוד של עקרונות יסוד שאינם רק חשובים וחיוניים אלא הם גם תנאי יסוד לדמוקרטיה. אִירְסְפוֹר מחקרים וספרי הגות דנו לא רק ברעיון של הרחבת זכות ההצבעה, אלא בתהליך ההיסטורי הזה, הארוך והמורכב מאוד, שהחל במהפכה הצרפתית והתפתח במאה ה-19. בראשית הדרך ניתנה זכות ההצבעה לגברים בלבד, ובמקומות מסוימים הוטלו מגבלות נרחבות גם על הגברים. זו הייתה הזכות שניתנה רק למשלמי מיסים, לבעלי השכלה וכיוצא באלה.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בהדרגה, ולאורך כמה דורות, הלכה זכות ההצבעה והתרחבה עד שכללה את כל אזרחי המדינה, והמגבלות היחידות שנותרו נגעו לתנאים בסיסיים כמו גיל מינימלי וכדומה. ואולם מהות הרעיון הייתה לנתק בין אותה זכות ובין אותה זכות יסוד, המהותית כל כך לדמוקרטיה, לבין מילי רחובות שונות. ככל שמדינות התקרבו למתן זכות הצבעה לאזרחים, כך הן התקרבו גם להגשמת מהותה של הדמוקרטיה - ריבונות העם. העם על כל חלקיו מממש את ריבונותו באמצעות זכות ההצבעה הכללית והבלתי מותנית. יתר על כן, העיקרון שאדם אחד שווה קול אחד, ללא שום קשר לחובות ולכישורים, הגשים את ערך השוויון במלואו.</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17</a:t>
            </a:r>
          </a:p>
        </p:txBody>
      </p:sp>
      <p:sp>
        <p:nvSpPr>
          <p:cNvPr id="9" name="Rounded Rectangle 8"/>
          <p:cNvSpPr/>
          <p:nvPr/>
        </p:nvSpPr>
        <p:spPr>
          <a:xfrm>
            <a:off x="731520" y="1051560"/>
            <a:ext cx="10725912" cy="466547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1916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דוגמה טובה להבהרת חשיבותה המכרעת של זכות ההצבעה לאזרחים היא ההתלבטות המלווה כל דמוקרטיה - עד כמה מותר לנקוט מהלכים הפוגעים בזכויות אדם נגד מי שמסכן את אופייה הדמוקרטי של המדינה, ואם יש בכלל לנקוט אמצעים אלה. בין השאר עולה השאלה אם אפשר לשלול את הזכות להצביע ממי שמאייים על האופי הדמוקרטי של המדינה. שאלות אלה מתעוררות מכיוון שהצבעה נתפסת כזכות יסוד מהותית כל כך, עד שכל פגיעה בה היא פגיעה בדמוקרטיה עצמה.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מדוע בעצם נתפקק רק בתנאים בסיסיים דוגמת גיל, ולא במגוון תנאים הגיוניים אחרים כדי לקבוע מי רשאי להצביע? כידוע ההתניות והגבולות יהיו תמיד נתונים לוויכוח. ואם זכות ההצבעה מותנית במילי רחובות, מדוע שלא נחזור לדיון על כישורים המצביעים? מדוע הקול של פרופסור למדעי המדינה ייספר רק כקול אחד ויהיה שווה לקול הסטודנטים שלו?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עד לפני כמה שנים היה ברור ומקובל בקרב כל נציגי הציבור בישראל שאין להרחיק לכת ולפגוע בזכות יסוד דמוקרטית כה מובנת מאליה כי הפגיעה תהיה מהותית מאוד.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א' כהן, "זכות ההצבעה: בחזרה למאה ה-19", ישראל היום, 28/10/2025)</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בחלק הראשון של כל שאלה (הצגת המושג) ענו על פי מה שלמדתם ולא על פי הקטע.</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17</a:t>
            </a:r>
          </a:p>
        </p:txBody>
      </p:sp>
      <p:sp>
        <p:nvSpPr>
          <p:cNvPr id="9" name="Rounded Rectangle 8"/>
          <p:cNvSpPr/>
          <p:nvPr/>
        </p:nvSpPr>
        <p:spPr>
          <a:xfrm>
            <a:off x="731520" y="1051560"/>
            <a:ext cx="10725912" cy="235712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21081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בחלק השני של השאלה ענו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15.</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הציגו את המושג: דמוקרטיה מתגוננת.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צטטו מן הקטע משפט המתייחס למושג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הסבירו כיצד מושג זה בא לידי ביטוי במשפט שציטטתם.</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תשפ"ו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17</a:t>
            </a:r>
          </a:p>
        </p:txBody>
      </p:sp>
      <p:sp>
        <p:nvSpPr>
          <p:cNvPr id="9" name="Rounded Rectangle 8"/>
          <p:cNvSpPr/>
          <p:nvPr/>
        </p:nvSpPr>
        <p:spPr>
          <a:xfrm>
            <a:off x="731520" y="1051560"/>
            <a:ext cx="10725912" cy="417982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033519"/>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15. דמוקרטיה מתגוננת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מושג בדמוקרטיה הקובע שיש מצבים שבהם השלטון הדמוקרטי נמצא בסכנה. במצבים כאלה מותר לשלטון הדמוקרטי לפעול בדרכים לא דמוקרטיות על מנת להגן על קיומה של הדמוקרטיה.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דוגמאות לכך: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חוק יסוד: הכנסת – המונע ממפלגות שיש במצע שלהן התנגדות לאופי הדמוקרטי של המדינה (או האופי היהודי) לקחת חלק בבחירות.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ציטוט: "עד כמה מותר לנקוט מהלכים הפוגעים בזכויות אדם נגד מי שמסכן את אופייה הדמוקרטי של המדינה"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בקטע עולה השאלה האם ניתן לפעול באמצעים לא דמוקרטיים, ולמנוע את זכות ההצבעה מאזרחים המסכנים את קיומה של הדמוקרטיה. שאלה זו מתקשרת למושג דמוקרטיה מתגוננת, בשל העובדה שהיא מבקשת לפעול בצורה לא דמוקרטית במטרה להגן על קיומה של הדמוקרטיה.</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17</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הבאת דוגמאות מתאימות מהחומר שלמדתם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הדמוקרטיה המתגוננת (המגננה)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המתח בין ההגנה לזכויות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סעיף 7א לחוק יסוד הכנסת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סוגי איומים על הדמוקרטיה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כלים חוקיים להגנה</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17</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17</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"עקרון שלטון החוק והדמוקרטיה המתגוננת" - גם בעמוד הנושא, בלשונית "סרטון".</a:t>
            </a:r>
          </a:p>
          <a:p>
            <a:pPr rtl="1" algn="r">
              <a:spcAft>
                <a:spcPts val="500"/>
              </a:spcAft>
            </a:pPr>
            <a:r>
              <a:rPr sz="1800" b="0">
                <a:solidFill>
                  <a:srgbClr val="212430"/>
                </a:solidFill>
                <a:latin typeface="Noto Sans Hebrew"/>
                <a:cs typeface="Noto Sans Hebrew"/>
              </a:rPr>
              <a:t>https://www.youtube.com/watch?v=CeHZpZ_M448</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17</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