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hyperlink" Target="https://commons.wikimedia.org/wiki/File:The_Knesset_held_a_special_session_to_decide_the_question_%27Who_is_a_Jew%27_(FL63291384).jpg"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02920" y="457200"/>
            <a:ext cx="11183112" cy="5943600"/>
          </a:xfrm>
          <a:prstGeom prst="rect">
            <a:avLst/>
          </a:prstGeom>
          <a:no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1554480"/>
            <a:ext cx="9966960" cy="2011680"/>
          </a:xfrm>
          <a:prstGeom prst="rect">
            <a:avLst/>
          </a:prstGeom>
          <a:noFill/>
        </p:spPr>
        <p:txBody>
          <a:bodyPr wrap="square" lIns="45720" rIns="45720" tIns="27432" bIns="27432" anchor="ctr">
            <a:spAutoFit/>
          </a:bodyPr>
          <a:lstStyle/>
          <a:p>
            <a:pPr algn="ctr" rtl="1"/>
            <a:r>
              <a:rPr sz="3600" b="1">
                <a:solidFill>
                  <a:srgbClr val="1D3A5F"/>
                </a:solidFill>
                <a:latin typeface="Noto Serif Hebrew"/>
                <a:cs typeface="Noto Serif Hebrew"/>
              </a:rPr>
              <a:t>אשכול העולם היהודי</a:t>
            </a:r>
          </a:p>
        </p:txBody>
      </p:sp>
      <p:sp>
        <p:nvSpPr>
          <p:cNvPr id="5" name="Rectangle 4"/>
          <p:cNvSpPr/>
          <p:nvPr/>
        </p:nvSpPr>
        <p:spPr>
          <a:xfrm>
            <a:off x="4754880" y="3703320"/>
            <a:ext cx="2651760" cy="4572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 y="393192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אזרחות | שאלון 34281</a:t>
            </a:r>
          </a:p>
        </p:txBody>
      </p:sp>
      <p:sp>
        <p:nvSpPr>
          <p:cNvPr id="7" name="Rounded Rectangle 6"/>
          <p:cNvSpPr/>
          <p:nvPr/>
        </p:nvSpPr>
        <p:spPr>
          <a:xfrm>
            <a:off x="4297680" y="4937760"/>
            <a:ext cx="3566160" cy="502920"/>
          </a:xfrm>
          <a:prstGeom prst="roundRect">
            <a:avLst>
              <a:gd name="adj" fmla="val 5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297680" y="4937760"/>
            <a:ext cx="3566160" cy="502920"/>
          </a:xfrm>
          <a:prstGeom prst="rect">
            <a:avLst/>
          </a:prstGeom>
          <a:noFill/>
        </p:spPr>
        <p:txBody>
          <a:bodyPr wrap="square" lIns="45720" rIns="45720" tIns="27432" bIns="27432" anchor="ctr">
            <a:spAutoFit/>
          </a:bodyPr>
          <a:lstStyle/>
          <a:p>
            <a:pPr algn="ctr"/>
            <a:r>
              <a:rPr sz="1600" b="1">
                <a:solidFill>
                  <a:srgbClr val="FFFFFF"/>
                </a:solidFill>
                <a:latin typeface="Noto Sans Hebrew"/>
                <a:cs typeface="Noto Sans Hebrew"/>
              </a:rPr>
              <a:t>מצגת לימוד לבגרות</a:t>
            </a:r>
          </a:p>
        </p:txBody>
      </p:sp>
      <p:sp>
        <p:nvSpPr>
          <p:cNvPr id="9" name="TextBox 8"/>
          <p:cNvSpPr txBox="1"/>
          <p:nvPr/>
        </p:nvSpPr>
        <p:spPr>
          <a:xfrm>
            <a:off x="4873752" y="5989320"/>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 מתוך 20</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מפת הנושא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 מתוך 20</a:t>
            </a:r>
          </a:p>
        </p:txBody>
      </p:sp>
      <p:sp>
        <p:nvSpPr>
          <p:cNvPr id="9" name="Rounded Rectangle 8"/>
          <p:cNvSpPr/>
          <p:nvPr/>
        </p:nvSpPr>
        <p:spPr>
          <a:xfrm>
            <a:off x="731520" y="1097280"/>
            <a:ext cx="10058400" cy="1463039"/>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9784080" cy="1316736"/>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1</a:t>
            </a:r>
          </a:p>
          <a:p>
            <a:pPr rtl="1" algn="r">
              <a:spcAft>
                <a:spcPts val="500"/>
              </a:spcAft>
            </a:pPr>
            <a:r>
              <a:rPr sz="2200" b="0">
                <a:solidFill>
                  <a:srgbClr val="212430"/>
                </a:solidFill>
                <a:latin typeface="Noto Sans Hebrew"/>
                <a:cs typeface="Noto Sans Hebrew"/>
              </a:rPr>
              <a:t>הזכות לחירות</a:t>
            </a:r>
          </a:p>
        </p:txBody>
      </p:sp>
      <p:sp>
        <p:nvSpPr>
          <p:cNvPr id="11" name="Rectangle 10"/>
          <p:cNvSpPr/>
          <p:nvPr/>
        </p:nvSpPr>
        <p:spPr>
          <a:xfrm>
            <a:off x="10680192" y="1188720"/>
            <a:ext cx="64008" cy="128016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2743200"/>
            <a:ext cx="10058400" cy="1463039"/>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2816352"/>
            <a:ext cx="9784080" cy="1316736"/>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2</a:t>
            </a:r>
          </a:p>
          <a:p>
            <a:pPr rtl="1" algn="r">
              <a:spcAft>
                <a:spcPts val="500"/>
              </a:spcAft>
            </a:pPr>
            <a:r>
              <a:rPr sz="2200" b="0">
                <a:solidFill>
                  <a:srgbClr val="212430"/>
                </a:solidFill>
                <a:latin typeface="Noto Sans Hebrew"/>
                <a:cs typeface="Noto Sans Hebrew"/>
              </a:rPr>
              <a:t>המאפיינים של החברה החרדית</a:t>
            </a:r>
          </a:p>
        </p:txBody>
      </p:sp>
      <p:sp>
        <p:nvSpPr>
          <p:cNvPr id="14" name="Rectangle 13"/>
          <p:cNvSpPr/>
          <p:nvPr/>
        </p:nvSpPr>
        <p:spPr>
          <a:xfrm>
            <a:off x="10680192" y="2834640"/>
            <a:ext cx="64008" cy="128016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731520" y="4389120"/>
            <a:ext cx="10058400" cy="1463039"/>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62272"/>
            <a:ext cx="9784080" cy="1316736"/>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3</a:t>
            </a:r>
          </a:p>
          <a:p>
            <a:pPr rtl="1" algn="r">
              <a:spcAft>
                <a:spcPts val="500"/>
              </a:spcAft>
            </a:pPr>
            <a:r>
              <a:rPr sz="2200" b="0">
                <a:solidFill>
                  <a:srgbClr val="212430"/>
                </a:solidFill>
                <a:latin typeface="Noto Sans Hebrew"/>
                <a:cs typeface="Noto Sans Hebrew"/>
              </a:rPr>
              <a:t>היבטים נוספים בנושא</a:t>
            </a:r>
          </a:p>
        </p:txBody>
      </p:sp>
      <p:sp>
        <p:nvSpPr>
          <p:cNvPr id="17" name="Rectangle 16"/>
          <p:cNvSpPr/>
          <p:nvPr/>
        </p:nvSpPr>
        <p:spPr>
          <a:xfrm>
            <a:off x="10680192" y="4480559"/>
            <a:ext cx="64008" cy="128016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הזכות לחירות</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1</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 מתוך 20</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הזכות לחירות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4 מתוך 20</a:t>
            </a:r>
          </a:p>
        </p:txBody>
      </p:sp>
      <p:sp>
        <p:nvSpPr>
          <p:cNvPr id="9" name="Rounded Rectangle 8"/>
          <p:cNvSpPr/>
          <p:nvPr/>
        </p:nvSpPr>
        <p:spPr>
          <a:xfrm>
            <a:off x="6217920" y="1446784"/>
            <a:ext cx="5239512" cy="4055871"/>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446784"/>
            <a:ext cx="5239512" cy="751840"/>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60324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60324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74216"/>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כיצד הזכות לחירות באה לידי ביטוי במחלוקת שהצגת</a:t>
            </a:r>
          </a:p>
        </p:txBody>
      </p:sp>
      <p:sp>
        <p:nvSpPr>
          <p:cNvPr id="14" name="TextBox 13"/>
          <p:cNvSpPr txBox="1"/>
          <p:nvPr/>
        </p:nvSpPr>
        <p:spPr>
          <a:xfrm>
            <a:off x="6355080" y="2290064"/>
            <a:ext cx="4965192" cy="3121152"/>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הציבור החילוני טוען שהחובה בישראל להתחתן ק בדרך דתית (חוק ביד רבניים) פוגעת בחירות של כל אדם לבחור את הדרך שבה יתחתן (דתית או אזרחית)</a:t>
            </a:r>
          </a:p>
        </p:txBody>
      </p:sp>
      <p:sp>
        <p:nvSpPr>
          <p:cNvPr id="15" name="Rounded Rectangle 14"/>
          <p:cNvSpPr/>
          <p:nvPr/>
        </p:nvSpPr>
        <p:spPr>
          <a:xfrm>
            <a:off x="731520" y="1446784"/>
            <a:ext cx="5239512" cy="4055871"/>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446784"/>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51079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51079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7421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הזכות לחירות</a:t>
            </a:r>
          </a:p>
        </p:txBody>
      </p:sp>
      <p:sp>
        <p:nvSpPr>
          <p:cNvPr id="20" name="TextBox 19"/>
          <p:cNvSpPr txBox="1"/>
          <p:nvPr/>
        </p:nvSpPr>
        <p:spPr>
          <a:xfrm>
            <a:off x="868680" y="2105152"/>
            <a:ext cx="4965192" cy="330606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הזכות קובעת כי כל אדם נולד חופשי ונשאר חופשי כל ימי חייו. זאת במסגרת החוק במדינה. הזכות נובעת מההכרה שכל אדם יכול לקחת החלטות באופן עצמאי בחייו, ולכן יש להימנע עד כמה שאפשר מלהגביל את פעילותו. ברוח זו, מותר למדינה הדמוקרטית גם להעניש אדם אשר השתמש בחופש שלו בצורה לא מוסרית או לא חוקית</a:t>
            </a:r>
          </a:p>
        </p:txBody>
      </p:sp>
      <p:sp>
        <p:nvSpPr>
          <p:cNvPr id="21" name="Rectangle 20"/>
          <p:cNvSpPr/>
          <p:nvPr/>
        </p:nvSpPr>
        <p:spPr>
          <a:xfrm>
            <a:off x="731520"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המאפיינים של החברה החרדית</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2</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5 מתוך 20</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המאפיינים של החברה החרדית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6 מתוך 20</a:t>
            </a:r>
          </a:p>
        </p:txBody>
      </p:sp>
      <p:sp>
        <p:nvSpPr>
          <p:cNvPr id="9" name="Rounded Rectangle 8"/>
          <p:cNvSpPr/>
          <p:nvPr/>
        </p:nvSpPr>
        <p:spPr>
          <a:xfrm>
            <a:off x="6217920" y="1266444"/>
            <a:ext cx="5239512" cy="4416551"/>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66444"/>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3045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3045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9387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מאפיין ראשון</a:t>
            </a:r>
          </a:p>
        </p:txBody>
      </p:sp>
      <p:sp>
        <p:nvSpPr>
          <p:cNvPr id="14" name="TextBox 13"/>
          <p:cNvSpPr txBox="1"/>
          <p:nvPr/>
        </p:nvSpPr>
        <p:spPr>
          <a:xfrm>
            <a:off x="6355080" y="1924812"/>
            <a:ext cx="4965192" cy="366674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רוב החרדים מאמינים שלימוד תורה מבטיח את קיומו של העם היהודי, ולכן לימוד תורה הוא ערך עליון. ערך זה משפיע גם על מערכת החינוך הייחודית שלהם וגם על בחירתם שלא להתגייס לצבא בטענה ש"תורתם אומנותם"</a:t>
            </a:r>
          </a:p>
        </p:txBody>
      </p:sp>
      <p:sp>
        <p:nvSpPr>
          <p:cNvPr id="15" name="Rounded Rectangle 14"/>
          <p:cNvSpPr/>
          <p:nvPr/>
        </p:nvSpPr>
        <p:spPr>
          <a:xfrm>
            <a:off x="731520" y="1266444"/>
            <a:ext cx="5239512" cy="4416551"/>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66444"/>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3045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3045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9387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מאפיין שני</a:t>
            </a:r>
          </a:p>
        </p:txBody>
      </p:sp>
      <p:sp>
        <p:nvSpPr>
          <p:cNvPr id="20" name="TextBox 19"/>
          <p:cNvSpPr txBox="1"/>
          <p:nvPr/>
        </p:nvSpPr>
        <p:spPr>
          <a:xfrm>
            <a:off x="868680" y="1924812"/>
            <a:ext cx="4965192" cy="366674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הציבור החרדי נחלק בגישתו כלפי המדינה - חלק מציבור זה אינו משלים עם קיומה של מדינת ישראל כמדינה דמוקרטית חילונית, שכן הדבר אינו מתיישב עם ההלכה. חלק זה בציבור החרדי שואף לקיים מדינת הלכה, שבה אורח החיים יהיה דתי – הן בחיי הפרט והן בציבור. חלק אחר משלים עם המדינה כפי שהיא, בשל הצורך במסגרת שתשליט חוק וסדר</a:t>
            </a:r>
          </a:p>
        </p:txBody>
      </p:sp>
      <p:sp>
        <p:nvSpPr>
          <p:cNvPr id="21" name="Rectangle 20"/>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המאפיינים של החברה החרדית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7 מתוך 20</a:t>
            </a:r>
          </a:p>
        </p:txBody>
      </p:sp>
      <p:sp>
        <p:nvSpPr>
          <p:cNvPr id="9" name="Rounded Rectangle 8"/>
          <p:cNvSpPr/>
          <p:nvPr/>
        </p:nvSpPr>
        <p:spPr>
          <a:xfrm>
            <a:off x="731520" y="1453235"/>
            <a:ext cx="10725912" cy="404296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526387"/>
            <a:ext cx="10451592" cy="3896664"/>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הסדר הסטטוס קוו מאפשר את המימוש של לימוד תורה בדרך הבאה</a:t>
            </a:r>
          </a:p>
          <a:p>
            <a:pPr rtl="1" algn="r">
              <a:spcAft>
                <a:spcPts val="500"/>
              </a:spcAft>
            </a:pPr>
            <a:r>
              <a:rPr sz="2600" b="0">
                <a:solidFill>
                  <a:srgbClr val="212430"/>
                </a:solidFill>
                <a:latin typeface="Noto Sans Hebrew"/>
                <a:cs typeface="Noto Sans Hebrew"/>
              </a:rPr>
              <a:t>אחד מהנושאים הקבועים</a:t>
            </a:r>
          </a:p>
          <a:p>
            <a:pPr rtl="1" algn="r">
              <a:spcAft>
                <a:spcPts val="500"/>
              </a:spcAft>
            </a:pPr>
            <a:r>
              <a:rPr sz="2600" b="0">
                <a:solidFill>
                  <a:srgbClr val="212430"/>
                </a:solidFill>
                <a:latin typeface="Noto Sans Hebrew"/>
                <a:cs typeface="Noto Sans Hebrew"/>
              </a:rPr>
              <a:t>בהסדר הוא נושא החינוך. בהסדר הוסכם שישמר המעמד האוטונומי של החינוך הדתי ובדרך זו יכול הציבור החרדי להתמקד בלימוד תורה ובנושאים אחרים החשובים מבחינתו.</a:t>
            </a:r>
          </a:p>
        </p:txBody>
      </p:sp>
      <p:sp>
        <p:nvSpPr>
          <p:cNvPr id="11" name="Rectangle 10"/>
          <p:cNvSpPr/>
          <p:nvPr/>
        </p:nvSpPr>
        <p:spPr>
          <a:xfrm>
            <a:off x="11338560" y="1526387"/>
            <a:ext cx="64008" cy="3896664"/>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4306824"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היבטים נוספים בנושא</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3</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8 מתוך 20</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היבטים נוספים בנושא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9 מתוך 20</a:t>
            </a:r>
          </a:p>
        </p:txBody>
      </p:sp>
      <p:sp>
        <p:nvSpPr>
          <p:cNvPr id="9" name="Rounded Rectangle 8"/>
          <p:cNvSpPr/>
          <p:nvPr/>
        </p:nvSpPr>
        <p:spPr>
          <a:xfrm>
            <a:off x="6217920" y="1428750"/>
            <a:ext cx="5239512" cy="409193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428750"/>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9275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9275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5618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הסדר הסטטוס קוו</a:t>
            </a:r>
          </a:p>
        </p:txBody>
      </p:sp>
      <p:sp>
        <p:nvSpPr>
          <p:cNvPr id="14" name="TextBox 13"/>
          <p:cNvSpPr txBox="1"/>
          <p:nvPr/>
        </p:nvSpPr>
        <p:spPr>
          <a:xfrm>
            <a:off x="6355080" y="2087118"/>
            <a:ext cx="4965192" cy="3342131"/>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ההסדר להכרעה במחלוקות בסוגיות דת ומדינה שיסודו מיוחס למכתב הצהרת כוונות מ-1947 (שנשלח מהנהלת הסוכנות היהודית למפלגת אגודת ישראל).נועד למנוע העמקת מחלוקות בין דתיים לחילונים ולאפשר חיים משותפים במדינה שעתידה לקום. עוסק בהסדרת ארבע סוגיות מרכזיות של דת ומדינה: 1. הגדרת השבת כיום המנוחה במדינת ישראל (ליהודים). 2. מטבח כשר במוסדות ממלכתיים.</a:t>
            </a:r>
          </a:p>
        </p:txBody>
      </p:sp>
      <p:sp>
        <p:nvSpPr>
          <p:cNvPr id="15" name="Rounded Rectangle 14"/>
          <p:cNvSpPr/>
          <p:nvPr/>
        </p:nvSpPr>
        <p:spPr>
          <a:xfrm>
            <a:off x="731520" y="1428750"/>
            <a:ext cx="5239512" cy="409193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428750"/>
            <a:ext cx="5239512" cy="751840"/>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58521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585214"/>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56182"/>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כיצד הסדר הסטטוס קוו מאפשר לממש את אחד המאפיינים</a:t>
            </a:r>
          </a:p>
        </p:txBody>
      </p:sp>
      <p:sp>
        <p:nvSpPr>
          <p:cNvPr id="20" name="TextBox 19"/>
          <p:cNvSpPr txBox="1"/>
          <p:nvPr/>
        </p:nvSpPr>
        <p:spPr>
          <a:xfrm>
            <a:off x="868680" y="2272030"/>
            <a:ext cx="4965192" cy="3157219"/>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החרדים מעוניינים בקיומה של מדינת הלכה/מדינת התורה המתנהלת על פי כללי ההלכה. הגדרת השבת כיום המנוחה ישראל או הנישואין והגירושין בהתאם להלכה מממשת את החזון הזה. או: בהסדר הסטטוס קוו ניתנה אוטונומיה לחינוך החרדי. בכך מאפשר הסטטוס קוו לחרדים ללמוד בצורה נפרדת לימודי קודש והלכה</a:t>
            </a:r>
          </a:p>
        </p:txBody>
      </p:sp>
      <p:sp>
        <p:nvSpPr>
          <p:cNvPr id="21" name="Rectangle 20"/>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היבטים נוספים בנושא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10 מתוך 20</a:t>
            </a:r>
          </a:p>
        </p:txBody>
      </p:sp>
      <p:sp>
        <p:nvSpPr>
          <p:cNvPr id="9" name="Rounded Rectangle 8"/>
          <p:cNvSpPr/>
          <p:nvPr/>
        </p:nvSpPr>
        <p:spPr>
          <a:xfrm>
            <a:off x="6217920" y="1266444"/>
            <a:ext cx="5239512" cy="4416551"/>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66444"/>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3045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3045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9387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עיקרון הפלורליזם</a:t>
            </a:r>
          </a:p>
        </p:txBody>
      </p:sp>
      <p:sp>
        <p:nvSpPr>
          <p:cNvPr id="14" name="TextBox 13"/>
          <p:cNvSpPr txBox="1"/>
          <p:nvPr/>
        </p:nvSpPr>
        <p:spPr>
          <a:xfrm>
            <a:off x="6355080" y="1924812"/>
            <a:ext cx="4965192" cy="366674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על פי העיקרון חייבת להיות הכרה במדינה הדמוקרטית במגוון הקבוצות. ההכרה מאפשרת לכל קבוצה לשמור על האינטרסים שלה ולקיים את הייחודיות שלה. תמיד קיים מתח בין פלורליזם לבין הסכמיות, שכן הסכמיות מחייבת כל קבוצה לוותר מעט על הייחודיות שלה ועל האינטרסים שלה, על מנת לחיות עם קבוצות שונות ממנה. ככל שרמת הפלורליזם במדינה גבוהה יותר כך המתח בין הקבוצות מצטמצם.</a:t>
            </a:r>
          </a:p>
        </p:txBody>
      </p:sp>
      <p:sp>
        <p:nvSpPr>
          <p:cNvPr id="15" name="Rounded Rectangle 14"/>
          <p:cNvSpPr/>
          <p:nvPr/>
        </p:nvSpPr>
        <p:spPr>
          <a:xfrm>
            <a:off x="731520" y="1266444"/>
            <a:ext cx="5239512" cy="4416551"/>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66444"/>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3045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3045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9387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קואליציה</a:t>
            </a:r>
          </a:p>
        </p:txBody>
      </p:sp>
      <p:sp>
        <p:nvSpPr>
          <p:cNvPr id="20" name="TextBox 19"/>
          <p:cNvSpPr txBox="1"/>
          <p:nvPr/>
        </p:nvSpPr>
        <p:spPr>
          <a:xfrm>
            <a:off x="868680" y="1924812"/>
            <a:ext cx="4965192" cy="366674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סיעות הקואליציה מהוות יחד רוב של חברי הכנסת בפרלמנט ומהוות את בסיס</a:t>
            </a:r>
          </a:p>
          <a:p>
            <a:pPr rtl="1" algn="r">
              <a:spcAft>
                <a:spcPts val="500"/>
              </a:spcAft>
            </a:pPr>
            <a:r>
              <a:rPr sz="2000" b="0">
                <a:solidFill>
                  <a:srgbClr val="212430"/>
                </a:solidFill>
                <a:latin typeface="Noto Sans Hebrew"/>
                <a:cs typeface="Noto Sans Hebrew"/>
              </a:rPr>
              <a:t>התמיכה של הממשלה בפרלמנט. הקואליציה מבוססת על הסכמים קואליציוניים בין הסיעות</a:t>
            </a:r>
          </a:p>
        </p:txBody>
      </p:sp>
      <p:sp>
        <p:nvSpPr>
          <p:cNvPr id="21" name="Rectangle 20"/>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היבטים נוספים בנושא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11 מתוך 20</a:t>
            </a:r>
          </a:p>
        </p:txBody>
      </p:sp>
      <p:sp>
        <p:nvSpPr>
          <p:cNvPr id="9" name="Rounded Rectangle 8"/>
          <p:cNvSpPr/>
          <p:nvPr/>
        </p:nvSpPr>
        <p:spPr>
          <a:xfrm>
            <a:off x="6217920" y="1239012"/>
            <a:ext cx="5239512" cy="4471415"/>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39012"/>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0302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03020"/>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66444"/>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השסע הדתי</a:t>
            </a:r>
          </a:p>
        </p:txBody>
      </p:sp>
      <p:sp>
        <p:nvSpPr>
          <p:cNvPr id="14" name="TextBox 13"/>
          <p:cNvSpPr txBox="1"/>
          <p:nvPr/>
        </p:nvSpPr>
        <p:spPr>
          <a:xfrm>
            <a:off x="6355080" y="1897380"/>
            <a:ext cx="4965192" cy="3721607"/>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בחברה היהודית בישראל קיימת מערכת משותפת של ערכים, סמלים ומנהגים השאובים מן הדת ומהמסורת היהודית.</a:t>
            </a:r>
          </a:p>
          <a:p>
            <a:pPr rtl="1" algn="r">
              <a:spcAft>
                <a:spcPts val="500"/>
              </a:spcAft>
            </a:pPr>
            <a:r>
              <a:rPr sz="2000" b="0">
                <a:solidFill>
                  <a:srgbClr val="212430"/>
                </a:solidFill>
                <a:latin typeface="Noto Sans Hebrew"/>
                <a:cs typeface="Noto Sans Hebrew"/>
              </a:rPr>
              <a:t>השאובים מן הדת ומהמסורת היהודית. עם זאת, למרות קיומו של בסיס משותף זה, קיימות בחברה הישראלית גישות שונות בנוגע לאופייה של מדינת ישראל כמדינה יהודית, ובנוגע למערכת היחסים בין דת ומדינה בישראל.</a:t>
            </a:r>
          </a:p>
        </p:txBody>
      </p:sp>
      <p:sp>
        <p:nvSpPr>
          <p:cNvPr id="15" name="Rounded Rectangle 14"/>
          <p:cNvSpPr/>
          <p:nvPr/>
        </p:nvSpPr>
        <p:spPr>
          <a:xfrm>
            <a:off x="731520" y="1239012"/>
            <a:ext cx="5239512" cy="4471415"/>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39012"/>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0302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03020"/>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66444"/>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השסע הדתי - המשך</a:t>
            </a:r>
          </a:p>
        </p:txBody>
      </p:sp>
      <p:sp>
        <p:nvSpPr>
          <p:cNvPr id="20" name="TextBox 19"/>
          <p:cNvSpPr txBox="1"/>
          <p:nvPr/>
        </p:nvSpPr>
        <p:spPr>
          <a:xfrm>
            <a:off x="868680" y="1897380"/>
            <a:ext cx="4965192" cy="3721607"/>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היחסים בין דת ומדינה בישראל. גישות אלה מעוררות מחלוקות בחברה הישראלית היהודית לגבי</a:t>
            </a:r>
          </a:p>
          <a:p>
            <a:pPr rtl="1" algn="r">
              <a:spcAft>
                <a:spcPts val="500"/>
              </a:spcAft>
            </a:pPr>
            <a:r>
              <a:rPr sz="2000" b="0">
                <a:solidFill>
                  <a:srgbClr val="212430"/>
                </a:solidFill>
                <a:latin typeface="Noto Sans Hebrew"/>
                <a:cs typeface="Noto Sans Hebrew"/>
              </a:rPr>
              <a:t>אופייה הרצוי של המדינה ומקומה של הדת במדינה – חקיקה דתית ואופיו של המרחב הציבורי.</a:t>
            </a:r>
          </a:p>
          <a:p>
            <a:pPr rtl="1" algn="r">
              <a:spcAft>
                <a:spcPts val="500"/>
              </a:spcAft>
            </a:pPr>
            <a:r>
              <a:rPr sz="2000" b="0">
                <a:solidFill>
                  <a:srgbClr val="212430"/>
                </a:solidFill>
                <a:latin typeface="Noto Sans Hebrew"/>
                <a:cs typeface="Noto Sans Hebrew"/>
              </a:rPr>
              <a:t>קיימות תחושות של זרות, ניכור ואף איבה בין הקבוצות השונות</a:t>
            </a:r>
          </a:p>
        </p:txBody>
      </p:sp>
      <p:sp>
        <p:nvSpPr>
          <p:cNvPr id="21" name="Rectangle 20"/>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היבטים נוספים בנושא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12 מתוך 20</a:t>
            </a:r>
          </a:p>
        </p:txBody>
      </p:sp>
      <p:sp>
        <p:nvSpPr>
          <p:cNvPr id="9" name="Rounded Rectangle 8"/>
          <p:cNvSpPr/>
          <p:nvPr/>
        </p:nvSpPr>
        <p:spPr>
          <a:xfrm>
            <a:off x="6217920" y="1572259"/>
            <a:ext cx="5239512" cy="3804920"/>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572259"/>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636267"/>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636267"/>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599691"/>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באופן הבא</a:t>
            </a:r>
          </a:p>
        </p:txBody>
      </p:sp>
      <p:sp>
        <p:nvSpPr>
          <p:cNvPr id="14" name="TextBox 13"/>
          <p:cNvSpPr txBox="1"/>
          <p:nvPr/>
        </p:nvSpPr>
        <p:spPr>
          <a:xfrm>
            <a:off x="6355080" y="2230628"/>
            <a:ext cx="4965192" cy="3055112"/>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גיוון בפרלמנט, שכן היא מאפשרת ייצוג גם לקבוצות קטנות יחסית. בנוסף, מכיוון</a:t>
            </a:r>
          </a:p>
          <a:p>
            <a:pPr rtl="1" algn="r">
              <a:spcAft>
                <a:spcPts val="500"/>
              </a:spcAft>
            </a:pPr>
            <a:r>
              <a:rPr sz="2000" b="0">
                <a:solidFill>
                  <a:srgbClr val="212430"/>
                </a:solidFill>
                <a:latin typeface="Noto Sans Hebrew"/>
                <a:cs typeface="Noto Sans Hebrew"/>
              </a:rPr>
              <a:t>שמדובר ברשימת מועמדים ,הרי שהרשימה יכולה להכיל מגוון של מועמדים מרקעים שונים.</a:t>
            </a:r>
          </a:p>
          <a:p>
            <a:pPr rtl="1" algn="r">
              <a:spcAft>
                <a:spcPts val="500"/>
              </a:spcAft>
            </a:pPr>
            <a:r>
              <a:rPr sz="2000" b="0">
                <a:solidFill>
                  <a:srgbClr val="212430"/>
                </a:solidFill>
                <a:latin typeface="Noto Sans Hebrew"/>
                <a:cs typeface="Noto Sans Hebrew"/>
              </a:rPr>
              <a:t>שיטה זו תורמת מאוד להשתלבותה של החברה הדתית-לאומית במדינה, שכן היא מאפשרת</a:t>
            </a:r>
          </a:p>
        </p:txBody>
      </p:sp>
      <p:sp>
        <p:nvSpPr>
          <p:cNvPr id="15" name="Rounded Rectangle 14"/>
          <p:cNvSpPr/>
          <p:nvPr/>
        </p:nvSpPr>
        <p:spPr>
          <a:xfrm>
            <a:off x="731520" y="1572259"/>
            <a:ext cx="5239512" cy="3804920"/>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572259"/>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636267"/>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636267"/>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599691"/>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באופן הבא - המשך</a:t>
            </a:r>
          </a:p>
        </p:txBody>
      </p:sp>
      <p:sp>
        <p:nvSpPr>
          <p:cNvPr id="20" name="TextBox 19"/>
          <p:cNvSpPr txBox="1"/>
          <p:nvPr/>
        </p:nvSpPr>
        <p:spPr>
          <a:xfrm>
            <a:off x="868680" y="2230628"/>
            <a:ext cx="4965192" cy="3055112"/>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לקבוצות שונות בחברה הדתית לאומית לקבל ייצוג בכנסת, ובכך להשפיע על החברה הישראלית ולהשתלב בה.</a:t>
            </a:r>
          </a:p>
        </p:txBody>
      </p:sp>
      <p:sp>
        <p:nvSpPr>
          <p:cNvPr id="21" name="Rectangle 20"/>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מליאת הכנסת בדיון מיוחד על השאלה "מיהו יהודי", 1983</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13 מתוך 20</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111.jpg"/>
          <p:cNvPicPr>
            <a:picLocks noChangeAspect="1"/>
          </p:cNvPicPr>
          <p:nvPr/>
        </p:nvPicPr>
        <p:blipFill>
          <a:blip r:embed="rId3"/>
          <a:stretch>
            <a:fillRect/>
          </a:stretch>
        </p:blipFill>
        <p:spPr>
          <a:xfrm>
            <a:off x="731520" y="1608201"/>
            <a:ext cx="5943600" cy="3595878"/>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צילום שחור-לבן מתוך אולם מליאת הכנסת: שורות של כיסאות ושולחנות עם מיקרופונים, ובהן חברי כנסת ישובים. במרכז עומד גבר מזוקן בחליפה כהה וכיפה שחורה. לפי תיעוד הארכיון הצילום נעשה בדיון מיוחד של הכנסת בשאלה "מיהו יהודי", ב-1983. איננו מזהים כאן אף אחד מהנראים. השקף עוסק בסוגיית "מיהו יהודי" ובחוק השבות.</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צילום: צלמי IPPA, אוסף דן הדני בספרייה הלאומית, רישיון CC BY 4.0. מקור: ויקישיתוף  |  </a:t>
            </a:r>
            <a:r>
              <a:rPr sz="1200" b="1">
                <a:solidFill>
                  <a:srgbClr val="1D3A5F"/>
                </a:solidFill>
                <a:latin typeface="Noto Sans Hebrew"/>
                <a:cs typeface="Noto Sans Hebrew"/>
                <a:hlinkClick r:id="rId4"/>
              </a:rPr>
              <a:t>קובץ המקור</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34281 | חורף תשפ"א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14 מתוך 20</a:t>
            </a:r>
          </a:p>
        </p:txBody>
      </p:sp>
      <p:sp>
        <p:nvSpPr>
          <p:cNvPr id="9" name="Rounded Rectangle 8"/>
          <p:cNvSpPr/>
          <p:nvPr/>
        </p:nvSpPr>
        <p:spPr>
          <a:xfrm>
            <a:off x="731520" y="1051560"/>
            <a:ext cx="10725912" cy="1977136"/>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1830832"/>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אשכול: העולם היהודי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הצג את המחלוקת בחברה בנוגע לשילוב חקיקה דתית בחוקי המדינה.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הצג את הזכות לחירות.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 כיצד הזכות לחירות באה לידי ביטוי במחלוקת שהצגת.</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34281 | חורף תשפ"א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15 מתוך 20</a:t>
            </a:r>
          </a:p>
        </p:txBody>
      </p:sp>
      <p:sp>
        <p:nvSpPr>
          <p:cNvPr id="9" name="Rounded Rectangle 8"/>
          <p:cNvSpPr/>
          <p:nvPr/>
        </p:nvSpPr>
        <p:spPr>
          <a:xfrm>
            <a:off x="731520" y="1051560"/>
            <a:ext cx="10725912" cy="4679696"/>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533392"/>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הצג: המחלוקת בחברה הישראלית בנוגע לשילוב חקיקה דתית בחוקי המדינה – ויכוח סביב השאלה "האם ההלכה היהודית ועקרונות המשפט העברי הם שיקבעו בחוק את אורח החיים של הפרטים במדינה, או האם ההלכה היא רק חלק ממורשת תרבותית אשר אינה מחייבת את כל האזרחים?". חלקים בציבור החילוני רואים בחקיקה דתית כפייה של אורח חיים דתי ופגיעה בחופש הדת וחופש מדת. לדוגמא: חוק שיפוט בתי דין רבניים המחייב את קיום טקס הנישואין רק דרך הרבנות ואינו מאפשר נישואין אזרחיים; חוק חג המצות אשר אינו מאפשר הצגת חמץ ומכירתו בחג הפסח באזורים בהם הרוב הוא יהודי; או חוק איסור גידול חזיר האוסר גידול חזיר באזורים בהם יש רוב יהודי. חלקים מהציבור הדתי מעוניינים לשלב חקיקה דתית, שכן לדעתם בא לידי ביטוי אופייה היהודי של המדינה. בנוסף, החקיקה הדתית מאפשרת לציבור הדתי להשתלב בחיים במדינה. למשל, החובה להחזיק מטבחים כשרים במוסדות ציבוריים.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הצג: הזכות לחירות – הזכות קובעת כי לכל אדם זכות לחיות, להחליט, לפעול, לבחור ולעצב את אישיותו וחייו על פי רצונו החופשי. אין לשלול את חירותו של אדם על ידי מעצר או על ידי הגבלת חופש המחשבה והפעולה שלו. מהזכות לחירות נגזרות שורה של חירויות כגון חופש הביטוי, חופש הדת, החופש מדת ועוד. חוקים רבים בכל חברה מגבילים בהכרח את הזכות לחירות וקיימת מחלוקת ציבורית בשאלה מהי הפגיעה הסבירה והמידתית בזכות זו.</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34281 | חורף תשפ"א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16 מתוך 20</a:t>
            </a:r>
          </a:p>
        </p:txBody>
      </p:sp>
      <p:sp>
        <p:nvSpPr>
          <p:cNvPr id="9" name="Rounded Rectangle 8"/>
          <p:cNvSpPr/>
          <p:nvPr/>
        </p:nvSpPr>
        <p:spPr>
          <a:xfrm>
            <a:off x="731520" y="1051560"/>
            <a:ext cx="10725912" cy="2279904"/>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2133599"/>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 הזכות לחירות באה לידי ביטוי במחלוקת זו משום שעל פי הזכות, לכל אדם אפשרות לחיות את חייו כרצונו מבלי שניתן יהיה לפגוע בבחירה שלו לעצב את חייו על פי השקפתו. שילוב של חקיקה דתית בחוקי המדינה פוגע בזכות זו משום שהוא מחייב בחוק חלקים מהציבור לפעול בניגוד לרצונם, ועל פי חוקי דת שיתכן ולא מאמינים בהם או היו בוחרים לחיות על פיהם. במקרים הפוכים, חלקים מהציבור הדתי מתקשה לחיות את חייו על פי השקפת עולמו משום שהזכות לחירות מונעת ממנו לחוקק חוקים נוספים המאפשרים לו לחיות על פי אמונתו הדתית.</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 שואלים על זה בבגרות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17 מתוך 20</a:t>
            </a:r>
          </a:p>
        </p:txBody>
      </p:sp>
      <p:sp>
        <p:nvSpPr>
          <p:cNvPr id="9" name="Rounded Rectangle 8"/>
          <p:cNvSpPr/>
          <p:nvPr/>
        </p:nvSpPr>
        <p:spPr>
          <a:xfrm>
            <a:off x="731520" y="1051560"/>
            <a:ext cx="6675120" cy="49377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6400800" cy="4791456"/>
          </a:xfrm>
          <a:prstGeom prst="rect">
            <a:avLst/>
          </a:prstGeom>
          <a:noFill/>
        </p:spPr>
        <p:txBody>
          <a:bodyPr wrap="square" lIns="45720" rIns="45720" tIns="27432" bIns="27432" anchor="ctr">
            <a:spAutoFit/>
          </a:bodyPr>
          <a:lstStyle/>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הסבר תופעה או סיבות בעזרת החומר שלמדתם</a:t>
            </a:r>
          </a:p>
        </p:txBody>
      </p:sp>
      <p:sp>
        <p:nvSpPr>
          <p:cNvPr id="11" name="Rounded Rectangle 10"/>
          <p:cNvSpPr/>
          <p:nvPr/>
        </p:nvSpPr>
        <p:spPr>
          <a:xfrm>
            <a:off x="7635240" y="1051560"/>
            <a:ext cx="3822191" cy="4937760"/>
          </a:xfrm>
          <a:prstGeom prst="roundRect">
            <a:avLst>
              <a:gd name="adj" fmla="val 4000"/>
            </a:avLst>
          </a:prstGeom>
          <a:solidFill>
            <a:srgbClr val="7A2E3A"/>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0" y="1143000"/>
            <a:ext cx="3566160" cy="457200"/>
          </a:xfrm>
          <a:prstGeom prst="rect">
            <a:avLst/>
          </a:prstGeom>
          <a:noFill/>
        </p:spPr>
        <p:txBody>
          <a:bodyPr wrap="square" lIns="45720" rIns="45720" tIns="27432" bIns="27432" anchor="t">
            <a:spAutoFit/>
          </a:bodyPr>
          <a:lstStyle/>
          <a:p>
            <a:pPr rtl="1" algn="r"/>
            <a:r>
              <a:rPr sz="1800" b="1">
                <a:solidFill>
                  <a:srgbClr val="FFFFFF"/>
                </a:solidFill>
                <a:latin typeface="Noto Serif Hebrew"/>
                <a:cs typeface="Noto Serif Hebrew"/>
              </a:rPr>
              <a:t>נושאי המצגת</a:t>
            </a:r>
          </a:p>
        </p:txBody>
      </p:sp>
      <p:sp>
        <p:nvSpPr>
          <p:cNvPr id="13" name="TextBox 12"/>
          <p:cNvSpPr txBox="1"/>
          <p:nvPr/>
        </p:nvSpPr>
        <p:spPr>
          <a:xfrm>
            <a:off x="7772400" y="1645920"/>
            <a:ext cx="3566160" cy="4206240"/>
          </a:xfrm>
          <a:prstGeom prst="rect">
            <a:avLst/>
          </a:prstGeom>
          <a:noFill/>
        </p:spPr>
        <p:txBody>
          <a:bodyPr wrap="square" lIns="45720" rIns="45720" tIns="27432" bIns="27432" anchor="t">
            <a:spAutoFit/>
          </a:bodyPr>
          <a:lstStyle/>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הזכות לחירות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המאפיינים של החברה החרדית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היבטים נוספים בנושא</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כיצד הזכות לחירות באה לידי ביטוי במחלוקת שהצגת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הסדר הסטטוס קוו</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כיצד הסדר הסטטוס קוו מאפשר לממש את אחד המאפיינים</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טעויות נפוצות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18 מתוך 20</a:t>
            </a:r>
          </a:p>
        </p:txBody>
      </p:sp>
      <p:sp>
        <p:nvSpPr>
          <p:cNvPr id="9" name="Rounded Rectangle 8"/>
          <p:cNvSpPr/>
          <p:nvPr/>
        </p:nvSpPr>
        <p:spPr>
          <a:xfrm>
            <a:off x="731520" y="1097280"/>
            <a:ext cx="10725912" cy="1060704"/>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10451592" cy="914399"/>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את ההגדרה (הצג) מתוך הקטע במקום מהחומר שלמדתם - ההגדרה חייבת לבוא מהלימוד.</a:t>
            </a:r>
          </a:p>
        </p:txBody>
      </p:sp>
      <p:sp>
        <p:nvSpPr>
          <p:cNvPr id="11" name="Rounded Rectangle 10"/>
          <p:cNvSpPr/>
          <p:nvPr/>
        </p:nvSpPr>
        <p:spPr>
          <a:xfrm>
            <a:off x="731520" y="234086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414015"/>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מציינים את המושג בלי להציג אותו - ציון בלבד לא מספיק.</a:t>
            </a:r>
          </a:p>
        </p:txBody>
      </p:sp>
      <p:sp>
        <p:nvSpPr>
          <p:cNvPr id="13" name="Rounded Rectangle 12"/>
          <p:cNvSpPr/>
          <p:nvPr/>
        </p:nvSpPr>
        <p:spPr>
          <a:xfrm>
            <a:off x="731520" y="334670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41985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שוכחים לקשר את ההסבר לקטע עצמו - חובה ציטוט או התייחסות ישירה לקטע.</a:t>
            </a:r>
          </a:p>
        </p:txBody>
      </p:sp>
      <p:sp>
        <p:nvSpPr>
          <p:cNvPr id="15" name="Rounded Rectangle 14"/>
          <p:cNvSpPr/>
          <p:nvPr/>
        </p:nvSpPr>
        <p:spPr>
          <a:xfrm>
            <a:off x="731520" y="4352544"/>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2569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תשובה כללית בלי המושגים המקצועיים מהמחוון.</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סרטון להבנה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19 מתוך 20</a:t>
            </a:r>
          </a:p>
        </p:txBody>
      </p:sp>
      <p:sp>
        <p:nvSpPr>
          <p:cNvPr id="9" name="Rounded Rectangle 8"/>
          <p:cNvSpPr/>
          <p:nvPr/>
        </p:nvSpPr>
        <p:spPr>
          <a:xfrm>
            <a:off x="731520" y="1188720"/>
            <a:ext cx="10725912" cy="29260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61872"/>
            <a:ext cx="10451592" cy="277977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לצפייה</a:t>
            </a:r>
          </a:p>
          <a:p>
            <a:pPr rtl="1" algn="r">
              <a:spcAft>
                <a:spcPts val="500"/>
              </a:spcAft>
            </a:pPr>
            <a:r>
              <a:rPr sz="1800" b="0">
                <a:solidFill>
                  <a:srgbClr val="212430"/>
                </a:solidFill>
                <a:latin typeface="Noto Sans Hebrew"/>
                <a:cs typeface="Noto Sans Hebrew"/>
              </a:rPr>
              <a:t>צפו בסרטון "מצבם של יהודי העולם בתקופת הקורונה - צביקה קליין" - גם בעמוד הנושא, בלשונית "סרטון".</a:t>
            </a:r>
          </a:p>
          <a:p>
            <a:pPr rtl="1" algn="r">
              <a:spcAft>
                <a:spcPts val="500"/>
              </a:spcAft>
            </a:pPr>
            <a:r>
              <a:rPr sz="1800" b="0">
                <a:solidFill>
                  <a:srgbClr val="212430"/>
                </a:solidFill>
                <a:latin typeface="Noto Sans Hebrew"/>
                <a:cs typeface="Noto Sans Hebrew"/>
              </a:rPr>
              <a:t>https://www.youtube.com/watch?v=VInhN13tWtY</a:t>
            </a:r>
          </a:p>
          <a:p>
            <a:pPr rtl="1" algn="r">
              <a:spcAft>
                <a:spcPts val="500"/>
              </a:spcAft>
            </a:pPr>
            <a:r>
              <a:rPr sz="1800" b="0">
                <a:solidFill>
                  <a:srgbClr val="212430"/>
                </a:solidFill>
                <a:latin typeface="Noto Sans Hebrew"/>
                <a:cs typeface="Noto Sans Hebrew"/>
              </a:rPr>
              <a:t>הסרטון הוא קישור חיצוני (YouTube) ולא נבדק מול תוכן השאלון או מחוון משרד החינוך.</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סיכום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20 מתוך 20</a:t>
            </a:r>
          </a:p>
        </p:txBody>
      </p:sp>
      <p:sp>
        <p:nvSpPr>
          <p:cNvPr id="9" name="Rounded Rectangle 8"/>
          <p:cNvSpPr/>
          <p:nvPr/>
        </p:nvSpPr>
        <p:spPr>
          <a:xfrm>
            <a:off x="731520" y="1371600"/>
            <a:ext cx="10725912" cy="31089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44752"/>
            <a:ext cx="10451592" cy="2962656"/>
          </a:xfrm>
          <a:prstGeom prst="rect">
            <a:avLst/>
          </a:prstGeom>
          <a:noFill/>
        </p:spPr>
        <p:txBody>
          <a:bodyPr wrap="square" lIns="45720" rIns="45720" tIns="27432" bIns="27432" anchor="ctr">
            <a:spAutoFit/>
          </a:bodyPr>
          <a:lstStyle/>
          <a:p>
            <a:pPr rtl="1" algn="r">
              <a:spcAft>
                <a:spcPts val="500"/>
              </a:spcAft>
            </a:pPr>
            <a:r>
              <a:rPr sz="2200" b="0">
                <a:solidFill>
                  <a:srgbClr val="212430"/>
                </a:solidFill>
                <a:latin typeface="Noto Sans Hebrew"/>
                <a:cs typeface="Noto Sans Hebrew"/>
              </a:rPr>
              <a:t>עברו שוב על נושאי המצגת, תרגלו במשחקים, ונסו את שאלת הבגרות בעמוד הנושא.</a:t>
            </a:r>
          </a:p>
          <a:p>
            <a:pPr rtl="1" algn="r">
              <a:spcAft>
                <a:spcPts val="500"/>
              </a:spcAft>
            </a:pPr>
            <a:r>
              <a:rPr sz="2200" b="0">
                <a:solidFill>
                  <a:srgbClr val="212430"/>
                </a:solidFill>
                <a:latin typeface="Noto Sans Hebrew"/>
                <a:cs typeface="Noto Sans Hebrew"/>
              </a:rPr>
              <a:t>בהצלחה!</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
  <cp:revision>1</cp:revision>
  <dcterms:created xsi:type="dcterms:W3CDTF">2013-01-27T09:14:16Z</dcterms:created>
  <dcterms:modified xsi:type="dcterms:W3CDTF">2013-01-27T09:15:58Z</dcterms:modified>
  <cp:category/>
</cp:coreProperties>
</file>