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A_NEWSPAPER_STAND_ON_BEN_YEHUDA_STREET_IN_TEL_AVIV._&#1491;&#1493;&#1499;&#1503;_&#1506;&#1514;&#1493;&#1504;&#1497;&#1501;_&#1489;&#1512;&#1495;&#1493;&#1489;_&#1489;&#1503;_&#1497;&#1492;&#1493;&#1491;&#1492;_&#1489;&#1514;&#1500;_&#1488;&#1489;&#1497;&#1489;.D24-022.jp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אשכול תקשורת ופוליטיקה בישראל</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21</a:t>
            </a:r>
          </a:p>
        </p:txBody>
      </p:sp>
      <p:sp>
        <p:nvSpPr>
          <p:cNvPr id="9" name="Rounded Rectangle 8"/>
          <p:cNvSpPr/>
          <p:nvPr/>
        </p:nvSpPr>
        <p:spPr>
          <a:xfrm>
            <a:off x="6217920" y="1645920"/>
            <a:ext cx="5212080" cy="17373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71907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החוק נגד בעלות צולבת</a:t>
            </a:r>
          </a:p>
        </p:txBody>
      </p:sp>
      <p:sp>
        <p:nvSpPr>
          <p:cNvPr id="11" name="Rectangle 10"/>
          <p:cNvSpPr/>
          <p:nvPr/>
        </p:nvSpPr>
        <p:spPr>
          <a:xfrm>
            <a:off x="11320272" y="1737360"/>
            <a:ext cx="64008" cy="15544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645920"/>
            <a:ext cx="5212080" cy="17373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71907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תפקידי התקשורת</a:t>
            </a:r>
          </a:p>
        </p:txBody>
      </p:sp>
      <p:sp>
        <p:nvSpPr>
          <p:cNvPr id="14" name="Rectangle 13"/>
          <p:cNvSpPr/>
          <p:nvPr/>
        </p:nvSpPr>
        <p:spPr>
          <a:xfrm>
            <a:off x="5833872" y="1737360"/>
            <a:ext cx="64008" cy="15544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3566160"/>
            <a:ext cx="5212080" cy="17373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363931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פלורליזם</a:t>
            </a:r>
          </a:p>
        </p:txBody>
      </p:sp>
      <p:sp>
        <p:nvSpPr>
          <p:cNvPr id="17" name="Rectangle 16"/>
          <p:cNvSpPr/>
          <p:nvPr/>
        </p:nvSpPr>
        <p:spPr>
          <a:xfrm>
            <a:off x="11320272" y="3657600"/>
            <a:ext cx="64008" cy="15544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3566160"/>
            <a:ext cx="5212080" cy="17373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363931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היבטים נוספים בנושא</a:t>
            </a:r>
          </a:p>
        </p:txBody>
      </p:sp>
      <p:sp>
        <p:nvSpPr>
          <p:cNvPr id="20" name="Rectangle 19"/>
          <p:cNvSpPr/>
          <p:nvPr/>
        </p:nvSpPr>
        <p:spPr>
          <a:xfrm>
            <a:off x="5833872" y="3657600"/>
            <a:ext cx="64008" cy="15544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החוק נגד בעלות צולבת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החוק נגד בעלות צולבת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21</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הציגו את המושג בעלות צולבת</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בעלות צולבת היא כאשר אותו אדם הוא בעליו של עיתון וגם של תחנת רדיו או טלוויזיה, וכך הוא שולט על מקורות מידע רבים דבר העלול למנוע גיוון</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עיקרון הפלורליזם</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על פי העיקרון חייבת להיות הכרה במדינה הדמוקרטית במגוון הקבוצות. ההכרה מאפשרת לכל קבוצה לשמור על האינטרסים שלה ולקיים את הייחודיות שלה. תמיד קיים מתח בין פלורליזם לבין הסכמיות, שכן הסכמיות מחייבת כל קבוצה לוותר מעט על הייחודיות שלה ועל האינטרסים שלה, על מנת לחיות עם קבוצות שונות ממנה. ככל שרמת הפלורליזם במדינה גבוהה יותר כך המתח בין הקבוצות מצטמצם.</a:t>
            </a:r>
          </a:p>
        </p:txBody>
      </p:sp>
      <p:sp>
        <p:nvSpPr>
          <p:cNvPr id="21" name="Rectangle 20"/>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תפקידי התקשורת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תפקידי התקשורת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21</a:t>
            </a:r>
          </a:p>
        </p:txBody>
      </p:sp>
      <p:sp>
        <p:nvSpPr>
          <p:cNvPr id="9" name="Rounded Rectangle 8"/>
          <p:cNvSpPr/>
          <p:nvPr/>
        </p:nvSpPr>
        <p:spPr>
          <a:xfrm>
            <a:off x="8010144" y="1174496"/>
            <a:ext cx="3447288" cy="460044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174496"/>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0192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פיקוח וביקורת על השלטון</a:t>
            </a:r>
          </a:p>
        </p:txBody>
      </p:sp>
      <p:sp>
        <p:nvSpPr>
          <p:cNvPr id="14" name="TextBox 13"/>
          <p:cNvSpPr txBox="1"/>
          <p:nvPr/>
        </p:nvSpPr>
        <p:spPr>
          <a:xfrm>
            <a:off x="8147304" y="2088896"/>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התקשורת משמשת במה לביקורת על בעלי התפקידים, ומכונה גם "כלב השמירה של הדמוקרטיה". בכך היא מהווה גוף ביקורת בלתי פורמלי על אישים ופוליטיקאים ועל רשויות השלטון</a:t>
            </a:r>
          </a:p>
        </p:txBody>
      </p:sp>
      <p:sp>
        <p:nvSpPr>
          <p:cNvPr id="15" name="Rounded Rectangle 14"/>
          <p:cNvSpPr/>
          <p:nvPr/>
        </p:nvSpPr>
        <p:spPr>
          <a:xfrm>
            <a:off x="4370832" y="1174496"/>
            <a:ext cx="3447288" cy="460044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174496"/>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23850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23850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01928"/>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תעמולת בחירות</a:t>
            </a:r>
          </a:p>
        </p:txBody>
      </p:sp>
      <p:sp>
        <p:nvSpPr>
          <p:cNvPr id="20" name="TextBox 19"/>
          <p:cNvSpPr txBox="1"/>
          <p:nvPr/>
        </p:nvSpPr>
        <p:spPr>
          <a:xfrm>
            <a:off x="4507992" y="1832864"/>
            <a:ext cx="3172968" cy="385063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התקשורת מספקת במה לקראת הבחירות לעבודה מסרים של מצביעים, ומתווכת בינם לבין המפלגות השונות, וכן מאפשרת לכל אזרח להביע את עמדותיו</a:t>
            </a:r>
          </a:p>
        </p:txBody>
      </p:sp>
      <p:sp>
        <p:nvSpPr>
          <p:cNvPr id="21" name="Rounded Rectangle 20"/>
          <p:cNvSpPr/>
          <p:nvPr/>
        </p:nvSpPr>
        <p:spPr>
          <a:xfrm>
            <a:off x="731520" y="1174496"/>
            <a:ext cx="3447288" cy="4600448"/>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174496"/>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23850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238504"/>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01928"/>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חופש הביטוי</a:t>
            </a:r>
          </a:p>
        </p:txBody>
      </p:sp>
      <p:sp>
        <p:nvSpPr>
          <p:cNvPr id="26" name="TextBox 25"/>
          <p:cNvSpPr txBox="1"/>
          <p:nvPr/>
        </p:nvSpPr>
        <p:spPr>
          <a:xfrm>
            <a:off x="868680" y="1832864"/>
            <a:ext cx="3172968" cy="385063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לכל אדם זכות לבטא, להפיץ את עמדותיו/דעותיו/רעיונותיו בכל דרך (לבוש, פולחן, תקשורת, אמנות, דיבור, כתיבה וכו') בנוגע לנושא מסוים</a:t>
            </a:r>
          </a:p>
        </p:txBody>
      </p:sp>
      <p:sp>
        <p:nvSpPr>
          <p:cNvPr id="27" name="Rectangle 26"/>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תפקידי התקשורת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21</a:t>
            </a:r>
          </a:p>
        </p:txBody>
      </p:sp>
      <p:sp>
        <p:nvSpPr>
          <p:cNvPr id="9" name="Rounded Rectangle 8"/>
          <p:cNvSpPr/>
          <p:nvPr/>
        </p:nvSpPr>
        <p:spPr>
          <a:xfrm>
            <a:off x="8010144" y="1302512"/>
            <a:ext cx="3447288" cy="434441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02512"/>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453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453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329944"/>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חופש הביטוי מתממש בתפקידי תעמולת הבחירות</a:t>
            </a:r>
          </a:p>
        </p:txBody>
      </p:sp>
      <p:sp>
        <p:nvSpPr>
          <p:cNvPr id="14" name="TextBox 13"/>
          <p:cNvSpPr txBox="1"/>
          <p:nvPr/>
        </p:nvSpPr>
        <p:spPr>
          <a:xfrm>
            <a:off x="8147304" y="2216912"/>
            <a:ext cx="3172968" cy="3338575"/>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מכיוון שהוא מאפשר לכל מועמד לבטא ולהפיץ את עמדותיו ורעיונותיו באופן פומבי ועל גבי אמצעי התקשורת השונים. המועמד מעביר את מסריו ואת דרכי הבחירות שלו באמצעות העיתונות</a:t>
            </a:r>
          </a:p>
        </p:txBody>
      </p:sp>
      <p:sp>
        <p:nvSpPr>
          <p:cNvPr id="15" name="Rounded Rectangle 14"/>
          <p:cNvSpPr/>
          <p:nvPr/>
        </p:nvSpPr>
        <p:spPr>
          <a:xfrm>
            <a:off x="4370832" y="1302512"/>
            <a:ext cx="3447288" cy="434441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02512"/>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תפקידי התקשורת</a:t>
            </a:r>
          </a:p>
        </p:txBody>
      </p:sp>
      <p:sp>
        <p:nvSpPr>
          <p:cNvPr id="20" name="TextBox 19"/>
          <p:cNvSpPr txBox="1"/>
          <p:nvPr/>
        </p:nvSpPr>
        <p:spPr>
          <a:xfrm>
            <a:off x="4507992" y="1960880"/>
            <a:ext cx="3172968" cy="3594607"/>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א. התקשורת נותנת פרשנות לאירועים שקרו וכך עוזרת לציבור להבין אותם.(פרשן פוליטי, פרשן כלכלי וכדומה). ב. התקשורת מדווחת על אירועים שקרו במדינה. ג. התקשורת היא מנגנון פיקוח וביקורת בלתי פורמלי על מעשי השלטון. מאפשרת לאזרחים להתבטא דרכה נגד מעשי השלטון, לפוליטיקאים להופיע בה ולמתוח ביקורת על מעשי הממשלה</a:t>
            </a:r>
          </a:p>
        </p:txBody>
      </p:sp>
      <p:sp>
        <p:nvSpPr>
          <p:cNvPr id="21" name="Rounded Rectangle 20"/>
          <p:cNvSpPr/>
          <p:nvPr/>
        </p:nvSpPr>
        <p:spPr>
          <a:xfrm>
            <a:off x="731520" y="1302512"/>
            <a:ext cx="3447288" cy="4344415"/>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02512"/>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6652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שלטון העם</a:t>
            </a:r>
          </a:p>
        </p:txBody>
      </p:sp>
      <p:sp>
        <p:nvSpPr>
          <p:cNvPr id="26" name="TextBox 25"/>
          <p:cNvSpPr txBox="1"/>
          <p:nvPr/>
        </p:nvSpPr>
        <p:spPr>
          <a:xfrm>
            <a:off x="868680" y="1960880"/>
            <a:ext cx="3172968" cy="3594607"/>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כלל האזרחים הם הריבון/מקור הסמכות. האזרחים בוחרים נציגים לזמן קצוב המוגדר בחוק</a:t>
            </a:r>
          </a:p>
        </p:txBody>
      </p:sp>
      <p:sp>
        <p:nvSpPr>
          <p:cNvPr id="27" name="Rectangle 26"/>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תפקידי התקשורת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21</a:t>
            </a:r>
          </a:p>
        </p:txBody>
      </p:sp>
      <p:sp>
        <p:nvSpPr>
          <p:cNvPr id="9" name="Rounded Rectangle 8"/>
          <p:cNvSpPr/>
          <p:nvPr/>
        </p:nvSpPr>
        <p:spPr>
          <a:xfrm>
            <a:off x="731520" y="1464208"/>
            <a:ext cx="10725912" cy="402102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37360"/>
            <a:ext cx="10451592" cy="387471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כיצד אחד מתפקידי התקשורת מממש את עקרון שלטון העם</a:t>
            </a:r>
          </a:p>
          <a:p>
            <a:pPr rtl="1" algn="r">
              <a:spcAft>
                <a:spcPts val="500"/>
              </a:spcAft>
            </a:pPr>
            <a:r>
              <a:rPr sz="2600" b="0">
                <a:solidFill>
                  <a:srgbClr val="212430"/>
                </a:solidFill>
                <a:latin typeface="Noto Sans Hebrew"/>
                <a:cs typeface="Noto Sans Hebrew"/>
              </a:rPr>
              <a:t>האזרחים מקבלים מידע מאמצעי התקשורת וכך יודעים מה עושים הנבחרים בהם בחרו, והאם יבחרו בהם שוב. האזרחים יכולים להעביר ביקורת על השלטון ע"י הופעה באמצעי התקשורת ובכך לממש את ריבונותם</a:t>
            </a:r>
          </a:p>
        </p:txBody>
      </p:sp>
      <p:sp>
        <p:nvSpPr>
          <p:cNvPr id="11" name="Rectangle 10"/>
          <p:cNvSpPr/>
          <p:nvPr/>
        </p:nvSpPr>
        <p:spPr>
          <a:xfrm>
            <a:off x="11338560" y="1537360"/>
            <a:ext cx="64008" cy="387471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פלורליזם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פלורליזם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21</a:t>
            </a:r>
          </a:p>
        </p:txBody>
      </p:sp>
      <p:sp>
        <p:nvSpPr>
          <p:cNvPr id="9" name="Rounded Rectangle 8"/>
          <p:cNvSpPr/>
          <p:nvPr/>
        </p:nvSpPr>
        <p:spPr>
          <a:xfrm>
            <a:off x="731520" y="1370431"/>
            <a:ext cx="10725912" cy="420857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3583"/>
            <a:ext cx="10451592" cy="4062272"/>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המושג תקשורת המונים</a:t>
            </a:r>
          </a:p>
          <a:p>
            <a:pPr rtl="1" algn="r">
              <a:spcAft>
                <a:spcPts val="500"/>
              </a:spcAft>
            </a:pPr>
            <a:r>
              <a:rPr sz="2600" b="0">
                <a:solidFill>
                  <a:srgbClr val="212430"/>
                </a:solidFill>
                <a:latin typeface="Noto Sans Hebrew"/>
                <a:cs typeface="Noto Sans Hebrew"/>
              </a:rPr>
              <a:t>תקשורת פומבית, מהירה, פונה בו זמנית לקהל גדול, אין קרבה פיזית ואין היכרות בין הקהל למעביר המסר. המסר המועבר הוא קצר ואקטואלי. התקשורת מעבירה לציבור מידע, נותנת פרשנות למידע. דוגמאות לתקשורת המונים: טלוויזיה, עיתון, אתרי אינטרנט, רדיו, רשתות חברתיות</a:t>
            </a:r>
          </a:p>
        </p:txBody>
      </p:sp>
      <p:sp>
        <p:nvSpPr>
          <p:cNvPr id="11" name="Rectangle 10"/>
          <p:cNvSpPr/>
          <p:nvPr/>
        </p:nvSpPr>
        <p:spPr>
          <a:xfrm>
            <a:off x="11338560" y="1443583"/>
            <a:ext cx="64008" cy="4062272"/>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4</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21</a:t>
            </a:r>
          </a:p>
        </p:txBody>
      </p:sp>
      <p:sp>
        <p:nvSpPr>
          <p:cNvPr id="9" name="Rounded Rectangle 8"/>
          <p:cNvSpPr/>
          <p:nvPr/>
        </p:nvSpPr>
        <p:spPr>
          <a:xfrm>
            <a:off x="6217920" y="1239012"/>
            <a:ext cx="5239512" cy="447141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390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30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חופש המידע</a:t>
            </a:r>
          </a:p>
        </p:txBody>
      </p:sp>
      <p:sp>
        <p:nvSpPr>
          <p:cNvPr id="14" name="TextBox 13"/>
          <p:cNvSpPr txBox="1"/>
          <p:nvPr/>
        </p:nvSpPr>
        <p:spPr>
          <a:xfrm>
            <a:off x="63550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זכות דמוקרטית הקובעת כי לאדם יש זכות לקבל מידע הזורם באופן חופשי במרחב הציבורי. כמו כן, יש לאדם זכות לקבל מידע מרשויות השלטון. זכות זו מוגבלת כאשר מדובר במידע פרטי או במידע שפרסומו עלול לפגוע בביטחון האזרחים או בביטחון המדינה</a:t>
            </a:r>
          </a:p>
        </p:txBody>
      </p:sp>
      <p:sp>
        <p:nvSpPr>
          <p:cNvPr id="15" name="Rounded Rectangle 14"/>
          <p:cNvSpPr/>
          <p:nvPr/>
        </p:nvSpPr>
        <p:spPr>
          <a:xfrm>
            <a:off x="731520" y="1239012"/>
            <a:ext cx="5239512" cy="447141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390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030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עיקרון הגבלת השלטון</a:t>
            </a:r>
          </a:p>
        </p:txBody>
      </p:sp>
      <p:sp>
        <p:nvSpPr>
          <p:cNvPr id="20" name="TextBox 19"/>
          <p:cNvSpPr txBox="1"/>
          <p:nvPr/>
        </p:nvSpPr>
        <p:spPr>
          <a:xfrm>
            <a:off x="868680" y="1897380"/>
            <a:ext cx="4965192" cy="372160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עיקרון דמוקרטי הקובע כי לשלטון יש כוח רב הנובע משליטתו בתחומים רבים, ביניהם: הצבא, החקיקה, הכלכלה, הביצוע והענישה.</a:t>
            </a:r>
          </a:p>
          <a:p>
            <a:pPr rtl="1" algn="r">
              <a:spcAft>
                <a:spcPts val="500"/>
              </a:spcAft>
            </a:pPr>
            <a:r>
              <a:rPr sz="2000" b="0">
                <a:solidFill>
                  <a:srgbClr val="212430"/>
                </a:solidFill>
                <a:latin typeface="Noto Sans Hebrew"/>
                <a:cs typeface="Noto Sans Hebrew"/>
              </a:rPr>
              <a:t>לפי העיקרון יש להגביל את כוחו של השלטון על מנת למנוע מהשלטון להשתמש בכוחו כנגד האזרחים, במטרה לקדם אינטרסים אישיים, במטרה להגן על מימוש זכויות האדם והאזרח וכן במטרה למנוע עריצות של</a:t>
            </a:r>
          </a:p>
        </p:txBody>
      </p:sp>
      <p:sp>
        <p:nvSpPr>
          <p:cNvPr id="21" name="Rectangle 20"/>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21</a:t>
            </a:r>
          </a:p>
        </p:txBody>
      </p:sp>
      <p:sp>
        <p:nvSpPr>
          <p:cNvPr id="9" name="Rounded Rectangle 8"/>
          <p:cNvSpPr/>
          <p:nvPr/>
        </p:nvSpPr>
        <p:spPr>
          <a:xfrm>
            <a:off x="6217920" y="1227328"/>
            <a:ext cx="5239512" cy="449478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2732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9133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9133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5476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מאפיין שני</a:t>
            </a:r>
          </a:p>
        </p:txBody>
      </p:sp>
      <p:sp>
        <p:nvSpPr>
          <p:cNvPr id="14" name="TextBox 13"/>
          <p:cNvSpPr txBox="1"/>
          <p:nvPr/>
        </p:nvSpPr>
        <p:spPr>
          <a:xfrm>
            <a:off x="6355080" y="1885696"/>
            <a:ext cx="4965192" cy="374497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בתקשורת המונים אין קרבה פיזית בין הציבור ובין אנשי התקשורת המעבירים מסרים, ובדרך כלל אין כלל הכרות ביניהם</a:t>
            </a:r>
          </a:p>
        </p:txBody>
      </p:sp>
      <p:sp>
        <p:nvSpPr>
          <p:cNvPr id="15" name="Rounded Rectangle 14"/>
          <p:cNvSpPr/>
          <p:nvPr/>
        </p:nvSpPr>
        <p:spPr>
          <a:xfrm>
            <a:off x="731520" y="1227328"/>
            <a:ext cx="5239512" cy="449478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27328"/>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83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83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5476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חסיון עיתונאי תורם למימוש של חופש הביטוי בדרך הבאה</a:t>
            </a:r>
          </a:p>
        </p:txBody>
      </p:sp>
      <p:sp>
        <p:nvSpPr>
          <p:cNvPr id="20" name="TextBox 19"/>
          <p:cNvSpPr txBox="1"/>
          <p:nvPr/>
        </p:nvSpPr>
        <p:spPr>
          <a:xfrm>
            <a:off x="868680" y="2070608"/>
            <a:ext cx="4965192" cy="356006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החיסיון העיתונאי מאפשר הן</a:t>
            </a:r>
          </a:p>
          <a:p>
            <a:pPr rtl="1" algn="r">
              <a:spcAft>
                <a:spcPts val="500"/>
              </a:spcAft>
            </a:pPr>
            <a:r>
              <a:rPr sz="2400" b="0">
                <a:solidFill>
                  <a:srgbClr val="212430"/>
                </a:solidFill>
                <a:latin typeface="Noto Sans Hebrew"/>
                <a:cs typeface="Noto Sans Hebrew"/>
              </a:rPr>
              <a:t>למקור והן לעיתונאי לפרסם דברים ולהפוך אותם לפומביים באמצעות התקשורת. מדובר</a:t>
            </a:r>
          </a:p>
          <a:p>
            <a:pPr rtl="1" algn="r">
              <a:spcAft>
                <a:spcPts val="500"/>
              </a:spcAft>
            </a:pPr>
            <a:r>
              <a:rPr sz="2400" b="0">
                <a:solidFill>
                  <a:srgbClr val="212430"/>
                </a:solidFill>
                <a:latin typeface="Noto Sans Hebrew"/>
                <a:cs typeface="Noto Sans Hebrew"/>
              </a:rPr>
              <a:t>בנושאים שללא החיסיון לא היו מתפרסמים ולכן ישנה כאן מימוש של חופש הביטוי</a:t>
            </a:r>
          </a:p>
        </p:txBody>
      </p:sp>
      <p:sp>
        <p:nvSpPr>
          <p:cNvPr id="21" name="Rectangle 20"/>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21</a:t>
            </a:r>
          </a:p>
        </p:txBody>
      </p:sp>
      <p:sp>
        <p:nvSpPr>
          <p:cNvPr id="9" name="Rounded Rectangle 8"/>
          <p:cNvSpPr/>
          <p:nvPr/>
        </p:nvSpPr>
        <p:spPr>
          <a:xfrm>
            <a:off x="731520" y="1182878"/>
            <a:ext cx="10725912" cy="458368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56030"/>
            <a:ext cx="10451592" cy="443737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טענה</a:t>
            </a:r>
          </a:p>
          <a:p>
            <a:pPr rtl="1" algn="r">
              <a:spcAft>
                <a:spcPts val="500"/>
              </a:spcAft>
            </a:pPr>
            <a:r>
              <a:rPr sz="2600" b="0">
                <a:solidFill>
                  <a:srgbClr val="212430"/>
                </a:solidFill>
                <a:latin typeface="Noto Sans Hebrew"/>
                <a:cs typeface="Noto Sans Hebrew"/>
              </a:rPr>
              <a:t>לפי דעתי, יש לאפשר לתקשורת לצלם דיונים באולם בית המשפט. לדעתי, אין להפריד את ההליך בבית המשפט מאמצעי התקשורת. הנמקה: הזכות להליך הוגן. מעורבות אמצעי תקשורת מאפשרת שמירה על הזכות להליך הוגן. אדם חף מפשע עד שלא הוכחה אשמתו, והוא זכאי כל עוד לא הורשע בדין. כל אדם זכאי למשפט הוגן ופומבי. משפט הוגן ופומבי תלוי, בין היתר, בשופטים בלתי תלויים, דבר היכול להתאפשר על ידי פומביות המשפט וסקירתו בתקשורת.</a:t>
            </a:r>
          </a:p>
        </p:txBody>
      </p:sp>
      <p:sp>
        <p:nvSpPr>
          <p:cNvPr id="11" name="Rectangle 10"/>
          <p:cNvSpPr/>
          <p:nvPr/>
        </p:nvSpPr>
        <p:spPr>
          <a:xfrm>
            <a:off x="11338560" y="1256030"/>
            <a:ext cx="64008" cy="443737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דוכן עיתונים בתל אביב, 1946</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21</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0.jpg"/>
          <p:cNvPicPr>
            <a:picLocks noChangeAspect="1"/>
          </p:cNvPicPr>
          <p:nvPr/>
        </p:nvPicPr>
        <p:blipFill>
          <a:blip r:embed="rId3"/>
          <a:stretch>
            <a:fillRect/>
          </a:stretch>
        </p:blipFill>
        <p:spPr>
          <a:xfrm>
            <a:off x="731520" y="1425647"/>
            <a:ext cx="5943600" cy="3960984"/>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שחור-לבן של דוכן עיתונים ומגזינים ברחוב: על קיר הבניין ומסביב לדוכן תלויים עשרות כתבי עת, ואנשים הולכים ועומדים לידו. לפי תיעוד האוסף זה דוכן ברחוב בן יהודה בתל אביב, בשנת 1946. התמונה ממחישה את אמצעי התקשורת הכתובים. השקף עוסק בתקשורת ובפוליטיקה בישראל.</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זולטן קלוגר, לשכת העיתונות הממשלתית (לע"מ), מאוסף התצלומים הלאומי, נחלת הכלל.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21</a:t>
            </a:r>
          </a:p>
        </p:txBody>
      </p:sp>
      <p:sp>
        <p:nvSpPr>
          <p:cNvPr id="9" name="Rounded Rectangle 8"/>
          <p:cNvSpPr/>
          <p:nvPr/>
        </p:nvSpPr>
        <p:spPr>
          <a:xfrm>
            <a:off x="731520" y="1051560"/>
            <a:ext cx="10725912" cy="387705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73075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19. בדיון שנערך בזמן האחרון בעניין הגבלת כוחה של התקשורת בישראל עלתה הדרישה לחוקק חוק</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שימנע מעיתונאים העובדים ב"רשות השידור" להביע דעה אישית בשידור.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יש הטוענים כי צריך למנוע הבעת דעה אישית בשידור הציבורי, ויש הטוענים שצריך לאפשר זאת.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הבע את עמדתך בעניין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שני נימוקים התומכים בעמדתך ומתבססים על מושגים מתחום האזרחות.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בכתיבתך הקפד על הרכיבים האלה: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טענה — הצגת עמדתך בעניין באופן ברור.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הנמקה — הצגת שני נימוקים שבעזרתם אתה מבסס את טענתך, ובהם נכללים מושגים וידע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מלימודי האזרחות.</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תשע"ו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21</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לדעתי, אין למנוע הבעת דעה אישית בשידור הציבורי, ואין לחוקק חוק בעניין. הנימוק הראשון התומך בעמדתי הוא מימוש הזכות לחופש ביטוי. הזכות לחופש ביטוי היא זכותו של אדם לבטא את עצמו – את דעותיו, אמונותיו, רגשותיו והעדפותיו, בפומבי ובכל דרך שיבחר – בדיבור, בכתב, באמצעים אמנותיים ועוד. חופש הביטוי הוא למעשה המימוש של חירות המחשבה והדעה, והוא הכרחי לקיום דמוקרטיה אמיתית המבוססת על דיון, החלפת דעות וביקורת על השלטון. השלטון אינו רשאי למנוע פרסום דעה רק בשל היותה בלתי נכונה בעיניו. ברגע שמונעים מעיתונאים להביע את דעתם האישית בשידור, פוגעים בזכות שלהם לחופש ביטוי. אותם עיתונאים לא יוכלו לבטא את עצמם בחופשיות, והאזרחים לא יקבלו מידע אשר עשוי לסייע להם בגיבוש עמדתם. הנימוק השני התומך בעמדתי הוא תפקידה של התקשורת בהגבלת השלטון. תקשורת ההמונים נחשבת לאחד ממנגנוני הפיקוח והביקורת הבלתי- פורמליים החזקים והמשמעותיים. התקשורת עוקבת אחרי השלטון וגופים שונים, ומביאה מידע חשוב אל האזרחים. התקשורת מאפשרת בכך לאזרחים לקבל מידע אודות פעילות השלטון ולפקח על מהלכיו. בנוסף, התקשורת מהווה במה בה ניתן למתוח ביקורת על התנהלותם של נבחרי ציבור ושל גופים ציבוריים. ברגע שמונעים מעיתונאים להביע את עמדתם האישית, הרי שלא מאפשרים להם להגביל את השלטון בצורה אפקטיבית. כאשר עיתונאי חופשי להביע את דעתו (תוך שמירה על כללי האתיקה העיתונאית) הוא יכול לבקר את השלטון, לעורר דיון ציבורי וכך לגרום לשלטון להימנע מפעולה שתפגע בציבור כזה או אחר.</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21</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החוק נגד בעלות צולבת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תפקידי התקשורת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פלורליזם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הציגו את המושג בעלות צולבת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פיקוח וביקורת על השלטון</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חופש הביטוי מתממש בתפקידי תעמולת הבחירות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כיצד אחד מתפקידי התקשורת מממש את עקרון שלטון העם</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21</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21</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"היכן יושבת התקשורת באיצטדיון הפוליטי?" - גם בעמוד הנושא, בלשונית "סרטון".</a:t>
            </a:r>
          </a:p>
          <a:p>
            <a:pPr rtl="1" algn="r">
              <a:spcAft>
                <a:spcPts val="500"/>
              </a:spcAft>
            </a:pPr>
            <a:r>
              <a:rPr sz="1800" b="0">
                <a:solidFill>
                  <a:srgbClr val="212430"/>
                </a:solidFill>
                <a:latin typeface="Noto Sans Hebrew"/>
                <a:cs typeface="Noto Sans Hebrew"/>
              </a:rPr>
              <a:t>https://www.youtube.com/watch?v=mffcmn1yxoQ</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21</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