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103151_kibbutz_lavi_-_elections_PikiWiki_Israel.jp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אשכול שיטת בחירות ומפלגות</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22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22</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הציגו את המושג ממשלה קואליציונית</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קואליציה רחבה</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עקרון שלטון העם</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שיטת הממשל הפרלמנטרי</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עקרון הכרעת הרוב</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000" b="1">
                <a:solidFill>
                  <a:srgbClr val="7A2E3A"/>
                </a:solidFill>
                <a:latin typeface="Noto Serif Hebrew"/>
                <a:cs typeface="Noto Serif Hebrew"/>
              </a:rPr>
              <a:t>יחידה 6</a:t>
            </a:r>
          </a:p>
          <a:p>
            <a:pPr rtl="1" algn="r">
              <a:spcAft>
                <a:spcPts val="500"/>
              </a:spcAft>
            </a:pPr>
            <a:r>
              <a:rPr sz="1900" b="0">
                <a:solidFill>
                  <a:srgbClr val="212430"/>
                </a:solidFill>
                <a:latin typeface="Noto Sans Hebrew"/>
                <a:cs typeface="Noto Sans Hebrew"/>
              </a:rPr>
              <a:t>כיצד עקרון הכרעת הרוב בא לידי ביטוי בממשל הפרלמנטרי</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המטרה</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עיקרון ההסכמיות</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שיטת בחירות ומפלגות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22</a:t>
            </a:r>
          </a:p>
        </p:txBody>
      </p:sp>
      <p:sp>
        <p:nvSpPr>
          <p:cNvPr id="9" name="Rounded Rectangle 8"/>
          <p:cNvSpPr/>
          <p:nvPr/>
        </p:nvSpPr>
        <p:spPr>
          <a:xfrm>
            <a:off x="8010144" y="1563623"/>
            <a:ext cx="3447288" cy="3822192"/>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563623"/>
            <a:ext cx="3447288"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755647"/>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755647"/>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591055"/>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הציגו את המושג ממשלה קואליציונית</a:t>
            </a:r>
          </a:p>
        </p:txBody>
      </p:sp>
      <p:sp>
        <p:nvSpPr>
          <p:cNvPr id="14" name="TextBox 13"/>
          <p:cNvSpPr txBox="1"/>
          <p:nvPr/>
        </p:nvSpPr>
        <p:spPr>
          <a:xfrm>
            <a:off x="8147304" y="2478023"/>
            <a:ext cx="3172968" cy="2816352"/>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ממשלה קואליציונית פירושה ממשלה, המורכבת ממספר מפלגות יחדיו כדי להשיג רוב בכנסת. בין המפלגות יש הסכמים קואליציוניים</a:t>
            </a:r>
          </a:p>
        </p:txBody>
      </p:sp>
      <p:sp>
        <p:nvSpPr>
          <p:cNvPr id="15" name="Rounded Rectangle 14"/>
          <p:cNvSpPr/>
          <p:nvPr/>
        </p:nvSpPr>
        <p:spPr>
          <a:xfrm>
            <a:off x="4370832" y="1563623"/>
            <a:ext cx="3447288" cy="3822192"/>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563623"/>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627631"/>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627631"/>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591055"/>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קואליציה רחבה</a:t>
            </a:r>
          </a:p>
        </p:txBody>
      </p:sp>
      <p:sp>
        <p:nvSpPr>
          <p:cNvPr id="20" name="TextBox 19"/>
          <p:cNvSpPr txBox="1"/>
          <p:nvPr/>
        </p:nvSpPr>
        <p:spPr>
          <a:xfrm>
            <a:off x="4507992" y="2221991"/>
            <a:ext cx="3172968" cy="3072384"/>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קואליציה המבוססת על רוב גדול יחסית של חברי הכנסת</a:t>
            </a:r>
          </a:p>
        </p:txBody>
      </p:sp>
      <p:sp>
        <p:nvSpPr>
          <p:cNvPr id="21" name="Rounded Rectangle 20"/>
          <p:cNvSpPr/>
          <p:nvPr/>
        </p:nvSpPr>
        <p:spPr>
          <a:xfrm>
            <a:off x="731520" y="1563623"/>
            <a:ext cx="3447288" cy="3822192"/>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563623"/>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627631"/>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627631"/>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591055"/>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עקרון שלטון העם</a:t>
            </a:r>
          </a:p>
        </p:txBody>
      </p:sp>
      <p:sp>
        <p:nvSpPr>
          <p:cNvPr id="26" name="TextBox 25"/>
          <p:cNvSpPr txBox="1"/>
          <p:nvPr/>
        </p:nvSpPr>
        <p:spPr>
          <a:xfrm>
            <a:off x="868680" y="2221991"/>
            <a:ext cx="3172968" cy="3072384"/>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כלל האזרחים הם הריבון/מקור הסמכות. האזרחים בוחרים נציגים לזמן קצוב המוגדר בחוק.</a:t>
            </a:r>
          </a:p>
          <a:p>
            <a:pPr rtl="1" algn="r">
              <a:spcAft>
                <a:spcPts val="500"/>
              </a:spcAft>
            </a:pPr>
            <a:r>
              <a:rPr sz="1600" b="0">
                <a:solidFill>
                  <a:srgbClr val="212430"/>
                </a:solidFill>
                <a:latin typeface="Noto Sans Hebrew"/>
                <a:cs typeface="Noto Sans Hebrew"/>
              </a:rPr>
              <a:t>כיצד עקרון שלטון העם בא לידי ביטוי בקיומה של קואליציה רחבה: ככל שהקואליציה רחבה יותר, חברות בה יותר מפלגות (שנבחרו על ידי העם) המייצגות יותר קבוצות בעם שהוא הריבון</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שיטת בחירות ומפלגות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22</a:t>
            </a:r>
          </a:p>
        </p:txBody>
      </p:sp>
      <p:sp>
        <p:nvSpPr>
          <p:cNvPr id="9" name="Rounded Rectangle 8"/>
          <p:cNvSpPr/>
          <p:nvPr/>
        </p:nvSpPr>
        <p:spPr>
          <a:xfrm>
            <a:off x="6217920" y="1446784"/>
            <a:ext cx="5239512" cy="405587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78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שיטת הממשל הפרלמנטרי</a:t>
            </a:r>
          </a:p>
        </p:txBody>
      </p:sp>
      <p:sp>
        <p:nvSpPr>
          <p:cNvPr id="14" name="TextBox 13"/>
          <p:cNvSpPr txBox="1"/>
          <p:nvPr/>
        </p:nvSpPr>
        <p:spPr>
          <a:xfrm>
            <a:off x="63550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העם בוחר את נציגיו לפרלמנט-הרשות המחוקקת. הממשלה – הרשות המבצעת, נבחרת וצומחת מתוך הפרלמנט, נשענת על רוב חברי הפרלמנט ואחראית בפני הפרלמנט. בסמכותו של הפרלמנט להביע אי אמון בממשלה (ע"י 61 ח"כים) ובכך להפיל אותה ואף להביא לבחירות חדשות. בראש הרשות המבצעת עומד ראש ממשלה שמקבל את אמון הפרלמנט</a:t>
            </a:r>
          </a:p>
        </p:txBody>
      </p:sp>
      <p:sp>
        <p:nvSpPr>
          <p:cNvPr id="15" name="Rounded Rectangle 14"/>
          <p:cNvSpPr/>
          <p:nvPr/>
        </p:nvSpPr>
        <p:spPr>
          <a:xfrm>
            <a:off x="731520" y="1446784"/>
            <a:ext cx="5239512" cy="405587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עקרון הכרעת הרוב</a:t>
            </a:r>
          </a:p>
        </p:txBody>
      </p:sp>
      <p:sp>
        <p:nvSpPr>
          <p:cNvPr id="20" name="TextBox 19"/>
          <p:cNvSpPr txBox="1"/>
          <p:nvPr/>
        </p:nvSpPr>
        <p:spPr>
          <a:xfrm>
            <a:off x="8686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עקרון הקובע שמתוך כמה אפשרויות, מתקבלת האפשרות שרוב המצביעים תומכים בה. אסור לרוב לקבל החלטות שפוגעות באופן לא סביר/לא מוצדק בזכויות יסוד ובייחוד בזכויות המיעוט</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שיטת בחירות ומפלגות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22</a:t>
            </a:r>
          </a:p>
        </p:txBody>
      </p:sp>
      <p:sp>
        <p:nvSpPr>
          <p:cNvPr id="9" name="Rounded Rectangle 8"/>
          <p:cNvSpPr/>
          <p:nvPr/>
        </p:nvSpPr>
        <p:spPr>
          <a:xfrm>
            <a:off x="6217920" y="1347215"/>
            <a:ext cx="5239512" cy="4255008"/>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47215"/>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0368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0368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74647"/>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כיצד עקרון הכרעת הרוב בא לידי ביטוי בממשל הפרלמנטרי</a:t>
            </a:r>
          </a:p>
        </p:txBody>
      </p:sp>
      <p:sp>
        <p:nvSpPr>
          <p:cNvPr id="14" name="TextBox 13"/>
          <p:cNvSpPr txBox="1"/>
          <p:nvPr/>
        </p:nvSpPr>
        <p:spPr>
          <a:xfrm>
            <a:off x="6355080" y="2190496"/>
            <a:ext cx="4965192" cy="3320288"/>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הכנסת יכולה להפיל את הממשלה בהצבעת אי אמון ברוב של 61 חברי כנסת התומכים בהצבעת האי אמון. או: הממשלה נבחרת וצומחת מתוך הכנסת ולשם כך עליה להישען על רוב של 61 חברי כנסת התומכים בה</a:t>
            </a:r>
          </a:p>
        </p:txBody>
      </p:sp>
      <p:sp>
        <p:nvSpPr>
          <p:cNvPr id="15" name="Rounded Rectangle 14"/>
          <p:cNvSpPr/>
          <p:nvPr/>
        </p:nvSpPr>
        <p:spPr>
          <a:xfrm>
            <a:off x="731520" y="1347215"/>
            <a:ext cx="5239512" cy="4255008"/>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47215"/>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1122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1122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74647"/>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המטרה</a:t>
            </a:r>
          </a:p>
        </p:txBody>
      </p:sp>
      <p:sp>
        <p:nvSpPr>
          <p:cNvPr id="20" name="TextBox 19"/>
          <p:cNvSpPr txBox="1"/>
          <p:nvPr/>
        </p:nvSpPr>
        <p:spPr>
          <a:xfrm>
            <a:off x="868680" y="2005584"/>
            <a:ext cx="4965192" cy="3505199"/>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להגביל את השלטון, למנוע את ריכוז הכוח בידי גורם שלטוני אחד, ולקדם הגנה על זכויות האדם.</a:t>
            </a:r>
          </a:p>
          <a:p>
            <a:pPr rtl="1" algn="r">
              <a:spcAft>
                <a:spcPts val="500"/>
              </a:spcAft>
            </a:pPr>
            <a:r>
              <a:rPr sz="2400" b="0">
                <a:solidFill>
                  <a:srgbClr val="212430"/>
                </a:solidFill>
                <a:latin typeface="Noto Sans Hebrew"/>
                <a:cs typeface="Noto Sans Hebrew"/>
              </a:rPr>
              <a:t>לכל רשות סמכויות ייחודיות בתחומה אך לא מוחלטות. ומתקיימים בין הרשויות יחסי איזון, ריסון, פיקוח ובקרה (איזונים ובלמים)</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שיטת בחירות ומפלגות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22</a:t>
            </a:r>
          </a:p>
        </p:txBody>
      </p:sp>
      <p:sp>
        <p:nvSpPr>
          <p:cNvPr id="9" name="Rounded Rectangle 8"/>
          <p:cNvSpPr/>
          <p:nvPr/>
        </p:nvSpPr>
        <p:spPr>
          <a:xfrm>
            <a:off x="731520" y="1182878"/>
            <a:ext cx="10725912" cy="458368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56030"/>
            <a:ext cx="10451592" cy="4437379"/>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עיקרון ההסכמיות</a:t>
            </a:r>
          </a:p>
          <a:p>
            <a:pPr rtl="1" algn="r">
              <a:spcAft>
                <a:spcPts val="500"/>
              </a:spcAft>
            </a:pPr>
            <a:r>
              <a:rPr sz="2600" b="0">
                <a:solidFill>
                  <a:srgbClr val="212430"/>
                </a:solidFill>
                <a:latin typeface="Noto Sans Hebrew"/>
                <a:cs typeface="Noto Sans Hebrew"/>
              </a:rPr>
              <a:t>על מנת שקבוצות שונות תוכלנה לחיות יחד באותה המדינה הן חייבות להסכים על כללי בסיס משותפים. על מנת להגיע לכללים משותפים כל קבוצה צריכה לוותר מעט (להתפשר) על האינטרסים שלה ועל הייחודיות שלה. כללים משותפים יכולים להיות: הסכמה על הציית לחוק, הסכמה על קבלת השלטון שנבחר בבחירות, הסכמה על גבולות המדינה. ככל שרמת ההסכמיות יותר גבוהה כך השלטון במדינה יציב יותר.</a:t>
            </a:r>
          </a:p>
        </p:txBody>
      </p:sp>
      <p:sp>
        <p:nvSpPr>
          <p:cNvPr id="11" name="Rectangle 10"/>
          <p:cNvSpPr/>
          <p:nvPr/>
        </p:nvSpPr>
        <p:spPr>
          <a:xfrm>
            <a:off x="11338560" y="1256030"/>
            <a:ext cx="64008" cy="4437379"/>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שיטת בחירות ומפלגות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22</a:t>
            </a:r>
          </a:p>
        </p:txBody>
      </p:sp>
      <p:sp>
        <p:nvSpPr>
          <p:cNvPr id="9" name="Rounded Rectangle 8"/>
          <p:cNvSpPr/>
          <p:nvPr/>
        </p:nvSpPr>
        <p:spPr>
          <a:xfrm>
            <a:off x="6217920" y="1239012"/>
            <a:ext cx="5239512" cy="447141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3901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030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030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664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עיקרון הגבלת השלטון</a:t>
            </a:r>
          </a:p>
        </p:txBody>
      </p:sp>
      <p:sp>
        <p:nvSpPr>
          <p:cNvPr id="14" name="TextBox 13"/>
          <p:cNvSpPr txBox="1"/>
          <p:nvPr/>
        </p:nvSpPr>
        <p:spPr>
          <a:xfrm>
            <a:off x="6355080" y="1897380"/>
            <a:ext cx="4965192" cy="372160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עיקרון דמוקרטי הקובע כי לשלטון יש כוח רב הנובע משליטתו בתחומים רבים, ביניהם: הצבא, החקיקה, הכלכלה, הביצוע והענישה.</a:t>
            </a:r>
          </a:p>
          <a:p>
            <a:pPr rtl="1" algn="r">
              <a:spcAft>
                <a:spcPts val="500"/>
              </a:spcAft>
            </a:pPr>
            <a:r>
              <a:rPr sz="2000" b="0">
                <a:solidFill>
                  <a:srgbClr val="212430"/>
                </a:solidFill>
                <a:latin typeface="Noto Sans Hebrew"/>
                <a:cs typeface="Noto Sans Hebrew"/>
              </a:rPr>
              <a:t>לפי העיקרון יש להגביל את כוחו של השלטון על מנת למנוע מהשלטון להשתמש בכוחו כנגד האזרחים, במטרה לקדם אינטרסים אישיים, במטרה להגן על מימוש זכויות האדם והאזרח וכן במטרה למנוע עריצות של</a:t>
            </a:r>
          </a:p>
        </p:txBody>
      </p:sp>
      <p:sp>
        <p:nvSpPr>
          <p:cNvPr id="15" name="Rounded Rectangle 14"/>
          <p:cNvSpPr/>
          <p:nvPr/>
        </p:nvSpPr>
        <p:spPr>
          <a:xfrm>
            <a:off x="731520" y="1239012"/>
            <a:ext cx="5239512" cy="447141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3901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030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030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664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זכויות פוליטיות שהן זכויות אזרח בלבד</a:t>
            </a:r>
          </a:p>
        </p:txBody>
      </p:sp>
      <p:sp>
        <p:nvSpPr>
          <p:cNvPr id="20" name="TextBox 19"/>
          <p:cNvSpPr txBox="1"/>
          <p:nvPr/>
        </p:nvSpPr>
        <p:spPr>
          <a:xfrm>
            <a:off x="868680" y="1897380"/>
            <a:ext cx="4965192" cy="372160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לבחור, להיבחר ולהתארגן כמפלגה המתמודדת בבחירות.</a:t>
            </a:r>
          </a:p>
          <a:p>
            <a:pPr rtl="1" algn="r">
              <a:spcAft>
                <a:spcPts val="500"/>
              </a:spcAft>
            </a:pPr>
            <a:r>
              <a:rPr sz="2000" b="0">
                <a:solidFill>
                  <a:srgbClr val="212430"/>
                </a:solidFill>
                <a:latin typeface="Noto Sans Hebrew"/>
                <a:cs typeface="Noto Sans Hebrew"/>
              </a:rPr>
              <a:t>בבחירות. זכויות פוליטיות הנובעות מזכויות טבעיות של כל אדם: חופש ההפגנה, חופש המחאה,</a:t>
            </a:r>
          </a:p>
          <a:p>
            <a:pPr rtl="1" algn="r">
              <a:spcAft>
                <a:spcPts val="500"/>
              </a:spcAft>
            </a:pPr>
            <a:r>
              <a:rPr sz="2000" b="0">
                <a:solidFill>
                  <a:srgbClr val="212430"/>
                </a:solidFill>
                <a:latin typeface="Noto Sans Hebrew"/>
                <a:cs typeface="Noto Sans Hebrew"/>
              </a:rPr>
              <a:t>והאפשרות לבקר את השלטון.</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שיטת בחירות ומפלגות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22</a:t>
            </a:r>
          </a:p>
        </p:txBody>
      </p:sp>
      <p:sp>
        <p:nvSpPr>
          <p:cNvPr id="9" name="Rounded Rectangle 8"/>
          <p:cNvSpPr/>
          <p:nvPr/>
        </p:nvSpPr>
        <p:spPr>
          <a:xfrm>
            <a:off x="6217920" y="1380998"/>
            <a:ext cx="5239512" cy="418744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80998"/>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3746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3746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08430"/>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זכויות פוליטיות שהן זכויות אזרח בלבד - המשך</a:t>
            </a:r>
          </a:p>
        </p:txBody>
      </p:sp>
      <p:sp>
        <p:nvSpPr>
          <p:cNvPr id="14" name="TextBox 13"/>
          <p:cNvSpPr txBox="1"/>
          <p:nvPr/>
        </p:nvSpPr>
        <p:spPr>
          <a:xfrm>
            <a:off x="6355080" y="2224278"/>
            <a:ext cx="4965192" cy="3252723"/>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-הסבר: בחירות מקדימות )פריימריז( מממשות את זכויות הפוליטיות של כל אזרח לבחור ולהיבחר.</a:t>
            </a:r>
          </a:p>
          <a:p>
            <a:pPr rtl="1" algn="r">
              <a:spcAft>
                <a:spcPts val="500"/>
              </a:spcAft>
            </a:pPr>
            <a:r>
              <a:rPr sz="2200" b="0">
                <a:solidFill>
                  <a:srgbClr val="212430"/>
                </a:solidFill>
                <a:latin typeface="Noto Sans Hebrew"/>
                <a:cs typeface="Noto Sans Hebrew"/>
              </a:rPr>
              <a:t>ולהיבחר. כל אזרח יכול לבחור את נציגיו למפלגה אליה הוא התפקד ואף יכול להיבחר לרשימת המעומדים שלה ולאחר מכן להתמודד עמה לכנסת.</a:t>
            </a:r>
          </a:p>
        </p:txBody>
      </p:sp>
      <p:sp>
        <p:nvSpPr>
          <p:cNvPr id="15" name="Rounded Rectangle 14"/>
          <p:cNvSpPr/>
          <p:nvPr/>
        </p:nvSpPr>
        <p:spPr>
          <a:xfrm>
            <a:off x="731520" y="1380998"/>
            <a:ext cx="5239512" cy="418744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80998"/>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4500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4500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0843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שיטת הבחירות היחסית</a:t>
            </a:r>
          </a:p>
        </p:txBody>
      </p:sp>
      <p:sp>
        <p:nvSpPr>
          <p:cNvPr id="20" name="TextBox 19"/>
          <p:cNvSpPr txBox="1"/>
          <p:nvPr/>
        </p:nvSpPr>
        <p:spPr>
          <a:xfrm>
            <a:off x="868680" y="2039366"/>
            <a:ext cx="4965192" cy="3437635"/>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המפלגה מקבלת מושבים בפרלמנט באופן יחסי לתמיכה הציבורית</a:t>
            </a:r>
          </a:p>
          <a:p>
            <a:pPr rtl="1" algn="r">
              <a:spcAft>
                <a:spcPts val="500"/>
              </a:spcAft>
            </a:pPr>
            <a:r>
              <a:rPr sz="2200" b="0">
                <a:solidFill>
                  <a:srgbClr val="212430"/>
                </a:solidFill>
                <a:latin typeface="Noto Sans Hebrew"/>
                <a:cs typeface="Noto Sans Hebrew"/>
              </a:rPr>
              <a:t>שקיבלה מן הבוחרים. החישוב נעשה לפי מספר המצביעים בבחירות או לפי הקולות הכשרים</a:t>
            </a:r>
          </a:p>
          <a:p>
            <a:pPr rtl="1" algn="r">
              <a:spcAft>
                <a:spcPts val="500"/>
              </a:spcAft>
            </a:pPr>
            <a:r>
              <a:rPr sz="2200" b="0">
                <a:solidFill>
                  <a:srgbClr val="212430"/>
                </a:solidFill>
                <a:latin typeface="Noto Sans Hebrew"/>
                <a:cs typeface="Noto Sans Hebrew"/>
              </a:rPr>
              <a:t>בלבד - בתנאי שהמפלגה עברה את אחוז החסימה</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שיטת בחירות ומפלגות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22</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מערכת רב- מפלגתית</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מערכת המורכבת ממספר רב של מפלגות (בניגוד למערכת דו-גושית) שהן</a:t>
            </a:r>
          </a:p>
          <a:p>
            <a:pPr rtl="1" algn="r">
              <a:spcAft>
                <a:spcPts val="500"/>
              </a:spcAft>
            </a:pPr>
            <a:r>
              <a:rPr sz="2000" b="0">
                <a:solidFill>
                  <a:srgbClr val="212430"/>
                </a:solidFill>
                <a:latin typeface="Noto Sans Hebrew"/>
                <a:cs typeface="Noto Sans Hebrew"/>
              </a:rPr>
              <a:t>חלק מקואליציה בפרלמנט על מנת שיוכלו להשיג רוב. ישנן מדינות בהן מערכת רב מפלגתית מאופיינת בחוסר יציבות, שכן פרישה של אחת המפלגות עלולה להביא לנפילתה.</a:t>
            </a:r>
          </a:p>
          <a:p>
            <a:pPr rtl="1" algn="r">
              <a:spcAft>
                <a:spcPts val="500"/>
              </a:spcAft>
            </a:pPr>
            <a:r>
              <a:rPr sz="2000" b="0">
                <a:solidFill>
                  <a:srgbClr val="212430"/>
                </a:solidFill>
                <a:latin typeface="Noto Sans Hebrew"/>
                <a:cs typeface="Noto Sans Hebrew"/>
              </a:rPr>
              <a:t>מאופיינת בחוסר יציבות, שכן פרישה של אחת המפלגות עלולה להביא לנפילתה. ישנן גם מדינות</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מערכת רב- מפלגתית - המשך</a:t>
            </a:r>
          </a:p>
        </p:txBody>
      </p:sp>
      <p:sp>
        <p:nvSpPr>
          <p:cNvPr id="20" name="TextBox 19"/>
          <p:cNvSpPr txBox="1"/>
          <p:nvPr/>
        </p:nvSpPr>
        <p:spPr>
          <a:xfrm>
            <a:off x="8686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בהן המערכת אינה גורמת לחוסר יציבות ושיטת הבחירות היא זו הקובעת אם המערכת תהיה רב-</a:t>
            </a:r>
          </a:p>
          <a:p>
            <a:pPr rtl="1" algn="r">
              <a:spcAft>
                <a:spcPts val="500"/>
              </a:spcAft>
            </a:pPr>
            <a:r>
              <a:rPr sz="2000" b="0">
                <a:solidFill>
                  <a:srgbClr val="212430"/>
                </a:solidFill>
                <a:latin typeface="Noto Sans Hebrew"/>
                <a:cs typeface="Noto Sans Hebrew"/>
              </a:rPr>
              <a:t>מפלגתית או דו-גושית.</a:t>
            </a:r>
          </a:p>
          <a:p>
            <a:pPr rtl="1" algn="r">
              <a:spcAft>
                <a:spcPts val="500"/>
              </a:spcAft>
            </a:pPr>
            <a:r>
              <a:rPr sz="2000" b="0">
                <a:solidFill>
                  <a:srgbClr val="212430"/>
                </a:solidFill>
                <a:latin typeface="Noto Sans Hebrew"/>
                <a:cs typeface="Noto Sans Hebrew"/>
              </a:rPr>
              <a:t>שיטת הבחירות בישראל תורמת לקיומה של מערכת רב מפלגתית בדרך הבאה – שיטת הבחירות בישראל היא שיטה יחסית.</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שיטת בחירות ומפלגות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22</a:t>
            </a:r>
          </a:p>
        </p:txBody>
      </p:sp>
      <p:sp>
        <p:nvSpPr>
          <p:cNvPr id="9" name="Rounded Rectangle 8"/>
          <p:cNvSpPr/>
          <p:nvPr/>
        </p:nvSpPr>
        <p:spPr>
          <a:xfrm>
            <a:off x="731520" y="1276349"/>
            <a:ext cx="10725912" cy="439674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349501"/>
            <a:ext cx="10451592" cy="4250436"/>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ממשלה קואליציונית</a:t>
            </a:r>
          </a:p>
          <a:p>
            <a:pPr rtl="1" algn="r">
              <a:spcAft>
                <a:spcPts val="500"/>
              </a:spcAft>
            </a:pPr>
            <a:r>
              <a:rPr sz="2200" b="0">
                <a:solidFill>
                  <a:srgbClr val="212430"/>
                </a:solidFill>
                <a:latin typeface="Noto Sans Hebrew"/>
                <a:cs typeface="Noto Sans Hebrew"/>
              </a:rPr>
              <a:t>שיטת הממשל בישראל היא דמוקרטיה פרלמנטרית רב מפלגתית. לאור</a:t>
            </a:r>
          </a:p>
          <a:p>
            <a:pPr rtl="1" algn="r">
              <a:spcAft>
                <a:spcPts val="500"/>
              </a:spcAft>
            </a:pPr>
            <a:r>
              <a:rPr sz="2200" b="0">
                <a:solidFill>
                  <a:srgbClr val="212430"/>
                </a:solidFill>
                <a:latin typeface="Noto Sans Hebrew"/>
                <a:cs typeface="Noto Sans Hebrew"/>
              </a:rPr>
              <a:t>העובדה שאף מפלגה לא זכתה ברוב מוחלט בפרלמנט, הסיעות שנבחרו צריכות לחבור בניהן כדי לזכות ברוב בכנסת על מנת שיוכלו להקים ממשלה.</a:t>
            </a:r>
          </a:p>
          <a:p>
            <a:pPr rtl="1" algn="r">
              <a:spcAft>
                <a:spcPts val="500"/>
              </a:spcAft>
            </a:pPr>
            <a:r>
              <a:rPr sz="2200" b="0">
                <a:solidFill>
                  <a:srgbClr val="212430"/>
                </a:solidFill>
                <a:latin typeface="Noto Sans Hebrew"/>
                <a:cs typeface="Noto Sans Hebrew"/>
              </a:rPr>
              <a:t>לזכות ברוב בכנסת על מנת שיוכלו להקים ממשלה. בין הסיעות השונות נחתמים הסכמים קואליציוניים בהם מפורטים הזכויות והחובות של כל אחת מהשותפות בקואליציה, הסכמה על איוש משרות במשרדי הממשלה השונים ובגופים ציבוריים, הסכמה על קווי יסוד למדיניות משותפת וקווי פעולה מוסכמים.</a:t>
            </a:r>
          </a:p>
        </p:txBody>
      </p:sp>
      <p:sp>
        <p:nvSpPr>
          <p:cNvPr id="11" name="Rectangle 10"/>
          <p:cNvSpPr/>
          <p:nvPr/>
        </p:nvSpPr>
        <p:spPr>
          <a:xfrm>
            <a:off x="11338560" y="1349501"/>
            <a:ext cx="64008" cy="4250436"/>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שיטת בחירות ומפלגות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22</a:t>
            </a:r>
          </a:p>
        </p:txBody>
      </p:sp>
      <p:sp>
        <p:nvSpPr>
          <p:cNvPr id="9" name="Rounded Rectangle 8"/>
          <p:cNvSpPr/>
          <p:nvPr/>
        </p:nvSpPr>
        <p:spPr>
          <a:xfrm>
            <a:off x="6217920" y="1247648"/>
            <a:ext cx="5239512" cy="445414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47648"/>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1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165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75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ממשלה קואליציונית - המשך</a:t>
            </a:r>
          </a:p>
        </p:txBody>
      </p:sp>
      <p:sp>
        <p:nvSpPr>
          <p:cNvPr id="14" name="TextBox 13"/>
          <p:cNvSpPr txBox="1"/>
          <p:nvPr/>
        </p:nvSpPr>
        <p:spPr>
          <a:xfrm>
            <a:off x="6355080" y="1906016"/>
            <a:ext cx="4965192" cy="3704335"/>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קואליציוניים בהם מפורטים הזכויות והחובות של כל אחת מהשותפות בקואליציה, הסכמה על</a:t>
            </a:r>
          </a:p>
          <a:p>
            <a:pPr rtl="1" algn="r">
              <a:spcAft>
                <a:spcPts val="500"/>
              </a:spcAft>
            </a:pPr>
            <a:r>
              <a:rPr sz="2200" b="0">
                <a:solidFill>
                  <a:srgbClr val="212430"/>
                </a:solidFill>
                <a:latin typeface="Noto Sans Hebrew"/>
                <a:cs typeface="Noto Sans Hebrew"/>
              </a:rPr>
              <a:t>איוש משרות במשרדי הממשלה השונים ובגופים ציבוריים, הסכמה על קווי יסוד למדיניות</a:t>
            </a:r>
          </a:p>
          <a:p>
            <a:pPr rtl="1" algn="r">
              <a:spcAft>
                <a:spcPts val="500"/>
              </a:spcAft>
            </a:pPr>
            <a:r>
              <a:rPr sz="2200" b="0">
                <a:solidFill>
                  <a:srgbClr val="212430"/>
                </a:solidFill>
                <a:latin typeface="Noto Sans Hebrew"/>
                <a:cs typeface="Noto Sans Hebrew"/>
              </a:rPr>
              <a:t>משותפת וקווי פעולה מוסכמים</a:t>
            </a:r>
          </a:p>
        </p:txBody>
      </p:sp>
      <p:sp>
        <p:nvSpPr>
          <p:cNvPr id="15" name="Rounded Rectangle 14"/>
          <p:cNvSpPr/>
          <p:nvPr/>
        </p:nvSpPr>
        <p:spPr>
          <a:xfrm>
            <a:off x="731520" y="1247648"/>
            <a:ext cx="5239512" cy="445414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47648"/>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11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1165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75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עקרון הסובלנות</a:t>
            </a:r>
          </a:p>
        </p:txBody>
      </p:sp>
      <p:sp>
        <p:nvSpPr>
          <p:cNvPr id="20" name="TextBox 19"/>
          <p:cNvSpPr txBox="1"/>
          <p:nvPr/>
        </p:nvSpPr>
        <p:spPr>
          <a:xfrm>
            <a:off x="868680" y="1906016"/>
            <a:ext cx="4965192" cy="3704335"/>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עיקרון דמוקרטי שפירושו מתן יחס מכבד לשונים ממני, לדעותיהם, לאורח</a:t>
            </a:r>
          </a:p>
          <a:p>
            <a:pPr rtl="1" algn="r">
              <a:spcAft>
                <a:spcPts val="500"/>
              </a:spcAft>
            </a:pPr>
            <a:r>
              <a:rPr sz="2200" b="0">
                <a:solidFill>
                  <a:srgbClr val="212430"/>
                </a:solidFill>
                <a:latin typeface="Noto Sans Hebrew"/>
                <a:cs typeface="Noto Sans Hebrew"/>
              </a:rPr>
              <a:t>חייהם. אדם סובלני יימנע מתגובה אלימה, מילולית או פיזית בעת מחלוקת. המדינה תימנע</a:t>
            </a:r>
          </a:p>
          <a:p>
            <a:pPr rtl="1" algn="r">
              <a:spcAft>
                <a:spcPts val="500"/>
              </a:spcAft>
            </a:pPr>
            <a:r>
              <a:rPr sz="2200" b="0">
                <a:solidFill>
                  <a:srgbClr val="212430"/>
                </a:solidFill>
                <a:latin typeface="Noto Sans Hebrew"/>
                <a:cs typeface="Noto Sans Hebrew"/>
              </a:rPr>
              <a:t>מהפעלת סמכות שלטונית כלפי עמדות אך ורק בגלל שהן ביקורתיות או מרגיזות.</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שיטת בחירות ומפלגות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22</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עקרון הסובלנות - המשך</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עקרון הסובלנות מתממש בקיומה של ממשלה קואליציונית בדרך הבאה: כאשר הסיעות השונות</a:t>
            </a:r>
          </a:p>
          <a:p>
            <a:pPr rtl="1" algn="r">
              <a:spcAft>
                <a:spcPts val="500"/>
              </a:spcAft>
            </a:pPr>
            <a:r>
              <a:rPr sz="2000" b="0">
                <a:solidFill>
                  <a:srgbClr val="212430"/>
                </a:solidFill>
                <a:latin typeface="Noto Sans Hebrew"/>
                <a:cs typeface="Noto Sans Hebrew"/>
              </a:rPr>
              <a:t>ניגשות למשא ומתן הקואליציוני, עליהן לתת יחס מכבד האחת לשנייה. ללא יחס מכבד, הסיעות</a:t>
            </a:r>
          </a:p>
          <a:p>
            <a:pPr rtl="1" algn="r">
              <a:spcAft>
                <a:spcPts val="500"/>
              </a:spcAft>
            </a:pPr>
            <a:r>
              <a:rPr sz="2000" b="0">
                <a:solidFill>
                  <a:srgbClr val="212430"/>
                </a:solidFill>
                <a:latin typeface="Noto Sans Hebrew"/>
                <a:cs typeface="Noto Sans Hebrew"/>
              </a:rPr>
              <a:t>לא יצליחו לגשר על הבדלי השקפות העולם בניהן וגם לא יצליחו לשבת יחד באותה הממשלה</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6804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6804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עקרון לפיו קיים פיצול של הכוח השלטוני לשלוש רשויות</a:t>
            </a:r>
          </a:p>
        </p:txBody>
      </p:sp>
      <p:sp>
        <p:nvSpPr>
          <p:cNvPr id="20" name="TextBox 19"/>
          <p:cNvSpPr txBox="1"/>
          <p:nvPr/>
        </p:nvSpPr>
        <p:spPr>
          <a:xfrm>
            <a:off x="868680" y="2054860"/>
            <a:ext cx="4965192" cy="3591559"/>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מחוקקת, מבצעת ושופטת, וזאת</a:t>
            </a:r>
          </a:p>
          <a:p>
            <a:pPr rtl="1" algn="r">
              <a:spcAft>
                <a:spcPts val="500"/>
              </a:spcAft>
            </a:pPr>
            <a:r>
              <a:rPr sz="2000" b="0">
                <a:solidFill>
                  <a:srgbClr val="212430"/>
                </a:solidFill>
                <a:latin typeface="Noto Sans Hebrew"/>
                <a:cs typeface="Noto Sans Hebrew"/>
              </a:rPr>
              <a:t>במטרה להגביל את השלטון (למנוע את ריכוז הכוח בידי גורם שלטוני אחד ולקדם הגנה על זכויות האדם).</a:t>
            </a:r>
          </a:p>
          <a:p>
            <a:pPr rtl="1" algn="r">
              <a:spcAft>
                <a:spcPts val="500"/>
              </a:spcAft>
            </a:pPr>
            <a:r>
              <a:rPr sz="2000" b="0">
                <a:solidFill>
                  <a:srgbClr val="212430"/>
                </a:solidFill>
                <a:latin typeface="Noto Sans Hebrew"/>
                <a:cs typeface="Noto Sans Hebrew"/>
              </a:rPr>
              <a:t>האדם). לכל רשות סמכויות ייחודיות בתחומה, אך לא מוחלטות, ולמעשה קיים גם עירוב</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שיטת בחירות ומפלגות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22</a:t>
            </a:r>
          </a:p>
        </p:txBody>
      </p:sp>
      <p:sp>
        <p:nvSpPr>
          <p:cNvPr id="9" name="Rounded Rectangle 8"/>
          <p:cNvSpPr/>
          <p:nvPr/>
        </p:nvSpPr>
        <p:spPr>
          <a:xfrm>
            <a:off x="6217920" y="1443736"/>
            <a:ext cx="5239512" cy="406196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3736"/>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0020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0020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1168"/>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עקרון לפיו קיים פיצול של הכוח השלטוני לשלוש רשויות - המשך</a:t>
            </a:r>
          </a:p>
        </p:txBody>
      </p:sp>
      <p:sp>
        <p:nvSpPr>
          <p:cNvPr id="14" name="TextBox 13"/>
          <p:cNvSpPr txBox="1"/>
          <p:nvPr/>
        </p:nvSpPr>
        <p:spPr>
          <a:xfrm>
            <a:off x="6355080" y="2287016"/>
            <a:ext cx="4965192" cy="3127247"/>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סמכויות. בין הרשויות ומתקיימים יחסי איזון, ריסון, פיקוח ובקרה וכן איזונים ובלמים.</a:t>
            </a:r>
          </a:p>
          <a:p>
            <a:pPr rtl="1" algn="r">
              <a:spcAft>
                <a:spcPts val="500"/>
              </a:spcAft>
            </a:pPr>
            <a:r>
              <a:rPr sz="1800" b="0">
                <a:solidFill>
                  <a:srgbClr val="212430"/>
                </a:solidFill>
                <a:latin typeface="Noto Sans Hebrew"/>
                <a:cs typeface="Noto Sans Hebrew"/>
              </a:rPr>
              <a:t>עקרון הפרדת הרשויות בא לידי ביטוי בממשל נשיאותי. בממשל זה בוחרים האזרחים בנפרד את הנשיא (את ראש הרשות המבצעת) ואת הפרלמנט.</a:t>
            </a:r>
          </a:p>
          <a:p>
            <a:pPr rtl="1" algn="r">
              <a:spcAft>
                <a:spcPts val="500"/>
              </a:spcAft>
            </a:pPr>
            <a:r>
              <a:rPr sz="1800" b="0">
                <a:solidFill>
                  <a:srgbClr val="212430"/>
                </a:solidFill>
                <a:latin typeface="Noto Sans Hebrew"/>
                <a:cs typeface="Noto Sans Hebrew"/>
              </a:rPr>
              <a:t>הנשיא (את ראש הרשות המבצעת) ואת הפרלמנט. מכאן, הנשיא אינו זקוק לתמיכת הפרלמנט כפי שהוא זקוק לה בממשל הפרלמנטרי.</a:t>
            </a:r>
          </a:p>
        </p:txBody>
      </p:sp>
      <p:sp>
        <p:nvSpPr>
          <p:cNvPr id="15" name="Rounded Rectangle 14"/>
          <p:cNvSpPr/>
          <p:nvPr/>
        </p:nvSpPr>
        <p:spPr>
          <a:xfrm>
            <a:off x="731520" y="1443736"/>
            <a:ext cx="5239512" cy="406196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373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0774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0774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116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הכוח השלטוני לשלוש רשויות</a:t>
            </a:r>
          </a:p>
        </p:txBody>
      </p:sp>
      <p:sp>
        <p:nvSpPr>
          <p:cNvPr id="20" name="TextBox 19"/>
          <p:cNvSpPr txBox="1"/>
          <p:nvPr/>
        </p:nvSpPr>
        <p:spPr>
          <a:xfrm>
            <a:off x="868680" y="2102104"/>
            <a:ext cx="4965192" cy="33121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מחוקקת, מבצעת ושופטת. לכל רשות סמכויות ייחודיות בתחומה</a:t>
            </a:r>
          </a:p>
          <a:p>
            <a:pPr rtl="1" algn="r">
              <a:spcAft>
                <a:spcPts val="500"/>
              </a:spcAft>
            </a:pPr>
            <a:r>
              <a:rPr sz="1800" b="0">
                <a:solidFill>
                  <a:srgbClr val="212430"/>
                </a:solidFill>
                <a:latin typeface="Noto Sans Hebrew"/>
                <a:cs typeface="Noto Sans Hebrew"/>
              </a:rPr>
              <a:t>אך לא מוחלטות (עירוב סמכויות), ומתקיימת בין הרשויות מערכת של איזונים ובלמים.</a:t>
            </a:r>
          </a:p>
          <a:p>
            <a:pPr rtl="1" algn="r">
              <a:spcAft>
                <a:spcPts val="500"/>
              </a:spcAft>
            </a:pPr>
            <a:r>
              <a:rPr sz="1800" b="0">
                <a:solidFill>
                  <a:srgbClr val="212430"/>
                </a:solidFill>
                <a:latin typeface="Noto Sans Hebrew"/>
                <a:cs typeface="Noto Sans Hebrew"/>
              </a:rPr>
              <a:t>עקרון הפרדת הרשויות מתממש בשיטת ממשל זו בכך שהעם בוחר את הרשות המחוקקת,</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שיטת בחירות ומפלגות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22</a:t>
            </a:r>
          </a:p>
        </p:txBody>
      </p:sp>
      <p:sp>
        <p:nvSpPr>
          <p:cNvPr id="9" name="Rounded Rectangle 8"/>
          <p:cNvSpPr/>
          <p:nvPr/>
        </p:nvSpPr>
        <p:spPr>
          <a:xfrm>
            <a:off x="731520" y="1453235"/>
            <a:ext cx="10725912" cy="404296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26387"/>
            <a:ext cx="10451592" cy="3896664"/>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הכוח השלטוני לשלוש רשויות - המשך</a:t>
            </a:r>
          </a:p>
          <a:p>
            <a:pPr rtl="1" algn="r">
              <a:spcAft>
                <a:spcPts val="500"/>
              </a:spcAft>
            </a:pPr>
            <a:r>
              <a:rPr sz="2600" b="0">
                <a:solidFill>
                  <a:srgbClr val="212430"/>
                </a:solidFill>
                <a:latin typeface="Noto Sans Hebrew"/>
                <a:cs typeface="Noto Sans Hebrew"/>
              </a:rPr>
              <a:t>והרשות המבצעת צריכה את אמון הרשות המחוקקת. לפי מודל זה, אם הממשלה אינה ממלאת</a:t>
            </a:r>
          </a:p>
          <a:p>
            <a:pPr rtl="1" algn="r">
              <a:spcAft>
                <a:spcPts val="500"/>
              </a:spcAft>
            </a:pPr>
            <a:r>
              <a:rPr sz="2600" b="0">
                <a:solidFill>
                  <a:srgbClr val="212430"/>
                </a:solidFill>
                <a:latin typeface="Noto Sans Hebrew"/>
                <a:cs typeface="Noto Sans Hebrew"/>
              </a:rPr>
              <a:t>את תפקידה כראוי, הרשות המחוקקת יכולה להפיל אותה, ובכך היא מפקחת ומגבילה אותה</a:t>
            </a:r>
          </a:p>
        </p:txBody>
      </p:sp>
      <p:sp>
        <p:nvSpPr>
          <p:cNvPr id="11" name="Rectangle 10"/>
          <p:cNvSpPr/>
          <p:nvPr/>
        </p:nvSpPr>
        <p:spPr>
          <a:xfrm>
            <a:off x="11338560" y="1526387"/>
            <a:ext cx="64008" cy="3896664"/>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קלפי בבחירות לכנסת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22</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04.jpg"/>
          <p:cNvPicPr>
            <a:picLocks noChangeAspect="1"/>
          </p:cNvPicPr>
          <p:nvPr/>
        </p:nvPicPr>
        <p:blipFill>
          <a:blip r:embed="rId3"/>
          <a:stretch>
            <a:fillRect/>
          </a:stretch>
        </p:blipFill>
        <p:spPr>
          <a:xfrm>
            <a:off x="731520" y="1343111"/>
            <a:ext cx="5943600" cy="4126057"/>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שחור-לבן של קלפי: קופסת הקלפי נושאת את הכיתוב "מדינת ישראל, בחירות לכנסת, אזור כנרת, קלפי". מאחורי שולחן ארוך יושבים שלושה גברים, ומעליהם תלוי דגל ישראל. לפי תיעוד הארכיון הצילום נעשה בקיבוץ לביא בשנות ה-60. השקף עוסק בשיטת הבחירות לכנסת.</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אוסף התמונות החופשי PikiWiki ישראל (לפי הארכיון: שמשון גרינפלד), נחלת הכלל.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34281 | קיץ תשע"ט</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22</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אחוז החסימה" הוא שיעור מסוים מקולות המצביעים שרשימת מועמדים צריכה לקבל כדי להיות מיוצגת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בכנסת. כיום אחוז החסימה הוא 3.25% מן הקולות, והוא שווה ערך לכארבעה מנדטים בכנסת. משמעות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הדבר שמפלגה שקיבלה פחות מארבעה מנדטים לא תיכנס לכנסת.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במערכת הבחירות האחרונה עלתה לדיון השאלה אם יש להוריד את אחוז החסימה לשיעור נמוך יותר, ובכך</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לאפשר לרשימת מועמדים שתקבל פחות מארבעה מנדטים להיכנס לכנסת.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יש התומכים בהורדת אחוז החסימה לשיעור נמוך יותר, ויש המתנגדים לכך.</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הבע את עמדתך בעניין זה. הצג שני נימוקים המתבססים על מושגים מתחום האזרחות — נימוק אחד לעמדתך</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ונימוק אחד )אחר( לעמדה המנוגדת לשלך.</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בכתיבתך הקפד על הרכיבים האלה: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טענה — הצג את עמדתך באופן ברור.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הנמקת עמדתך — הצג נימוק לעמדתך המבוסס על מושגים וידע מלימודי אזרחות.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 הנמקת העמדה המנוגדת — הצג נימוק לעמדה המנוגדת לעמדתך, המבוסס על מושגים וידע</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תשע"ט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22</a:t>
            </a:r>
          </a:p>
        </p:txBody>
      </p:sp>
      <p:sp>
        <p:nvSpPr>
          <p:cNvPr id="9" name="Rounded Rectangle 8"/>
          <p:cNvSpPr/>
          <p:nvPr/>
        </p:nvSpPr>
        <p:spPr>
          <a:xfrm>
            <a:off x="731520" y="1051560"/>
            <a:ext cx="10725912" cy="10972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9509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מלימודי האזרחות</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תשע"ט</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22</a:t>
            </a:r>
          </a:p>
        </p:txBody>
      </p:sp>
      <p:sp>
        <p:nvSpPr>
          <p:cNvPr id="9" name="Rounded Rectangle 8"/>
          <p:cNvSpPr/>
          <p:nvPr/>
        </p:nvSpPr>
        <p:spPr>
          <a:xfrm>
            <a:off x="731520" y="1051560"/>
            <a:ext cx="10725912" cy="401116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86486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בשאלות אלו נתבקש הנבחן להביע את עמדתו ולכן ייתכנו נימוקים נוספים לביסוס העמדות. שאלה מספר 20 העמדה שלי: אני תומך בהורדת אחוז החסימה לשיעור נמוך יותר. נימוק התומך בעמדתי: מתבסס על עקרון הפלורליזם. עקרון דמוקרטי הקובע כי החברה הדמוקרטית המודרנית מורכבת מקבוצות רבות ומגוונות המייצגות קשת של דעות. השקפת עולם פלורליסטית מכירה בערך של מגוון דעות של אנשים או קבוצות ותומכת בקיום וביטוי של מגוון דעות של אנשים או קבוצות בחברה. כאשר ירד אחוז החסימה, מפלגות רבות יותר יוכלו להיכנס לכנסת. בדרך זו בכנסת יהיה מגוון רחב יותר של דעות, אנשים וקבוצות עם השקפות שונות. בנוסף, אותן קבוצות יוכלו לממש טוב יותר את האינטרסים ולהביא לידי ביטוי את דעותיהן. נימוק התומך בעמדה המנוגדת: מתבסס על חוסר יציבות שלטונית. מצב שבו ריבוי המפלגות אינו מאפשר למפלגה הגדולה להגשים את רעיונותיה וגורם לכל מפלגה להיות "לשון מאזניים" אשר כופה את עמדותיה. ריבוי מפלגות יוצר מציאות שלטונית בעייתית. המפלגות מקשות מאוד על ניהול השלטון וכל מפלגה משתמשת בכוחה כ"לשון מאזניים" על מנת לקבל השפעה מעבר לכוחן הריאלי. דבר זה יוצר מציאות שלטונית מאוד לא יציבה ומשפיע על ניהול תקין של המדינה.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22</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הציגו את המושג ממשלה קואליציונית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עקרון שלטון העם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שיטת הממשל הפרלמנטרי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עקרון הכרעת הרוב</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כיצד עקרון הכרעת הרוב בא לידי ביטוי בממשל הפרלמנטרי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עיקרון הגבלת השלטון</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זכויות פוליטיות שהן זכויות אזרח בלבד</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שיטת הבחירות היחסית</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22</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22</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"שיטת הבחירות בישראל - בהסבר פשוט" - גם בעמוד הנושא, בלשונית "סרטון".</a:t>
            </a:r>
          </a:p>
          <a:p>
            <a:pPr rtl="1" algn="r">
              <a:spcAft>
                <a:spcPts val="500"/>
              </a:spcAft>
            </a:pPr>
            <a:r>
              <a:rPr sz="1800" b="0">
                <a:solidFill>
                  <a:srgbClr val="212430"/>
                </a:solidFill>
                <a:latin typeface="Noto Sans Hebrew"/>
                <a:cs typeface="Noto Sans Hebrew"/>
              </a:rPr>
              <a:t>https://www.youtube.com/watch?v=5iQWs5e9v20</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22</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