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Kfar_Kama_municipal_council_1966-01-10.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אשכול רשויות מקומיות</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23</a:t>
            </a:r>
          </a:p>
        </p:txBody>
      </p:sp>
      <p:sp>
        <p:nvSpPr>
          <p:cNvPr id="9" name="Rounded Rectangle 8"/>
          <p:cNvSpPr/>
          <p:nvPr/>
        </p:nvSpPr>
        <p:spPr>
          <a:xfrm>
            <a:off x="731520" y="1097280"/>
            <a:ext cx="10058400" cy="1463039"/>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אשכול רשויות מקומיות</a:t>
            </a:r>
          </a:p>
        </p:txBody>
      </p:sp>
      <p:sp>
        <p:nvSpPr>
          <p:cNvPr id="11" name="Rectangle 10"/>
          <p:cNvSpPr/>
          <p:nvPr/>
        </p:nvSpPr>
        <p:spPr>
          <a:xfrm>
            <a:off x="10680192" y="1188720"/>
            <a:ext cx="64008" cy="128016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2743200"/>
            <a:ext cx="10058400" cy="1463039"/>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281635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שיטת הבחירות לשלטון המקומי</a:t>
            </a:r>
          </a:p>
        </p:txBody>
      </p:sp>
      <p:sp>
        <p:nvSpPr>
          <p:cNvPr id="14" name="Rectangle 13"/>
          <p:cNvSpPr/>
          <p:nvPr/>
        </p:nvSpPr>
        <p:spPr>
          <a:xfrm>
            <a:off x="10680192" y="2834640"/>
            <a:ext cx="64008" cy="128016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31520" y="4389120"/>
            <a:ext cx="10058400" cy="1463039"/>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62272"/>
            <a:ext cx="9784080" cy="1316736"/>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היבטים נוספים בנושא</a:t>
            </a:r>
          </a:p>
        </p:txBody>
      </p:sp>
      <p:sp>
        <p:nvSpPr>
          <p:cNvPr id="17" name="Rectangle 16"/>
          <p:cNvSpPr/>
          <p:nvPr/>
        </p:nvSpPr>
        <p:spPr>
          <a:xfrm>
            <a:off x="10680192" y="4480559"/>
            <a:ext cx="64008" cy="128016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אשכול רשויות מקומיות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רשויות מקומיות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23</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הציגו את המושג ועדה קרואה</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ועדה קרואה זוהי ועדה המתמנה כאשר שר הפנים סבור שרשות מקומית אינה מתפקדת כנדרש. הוא ממנה ועדה זו עד להבראתה, במקום מקומו של ראש העיר והמועצה. הסיבות למינוי ועדה: גירעונות גדולים, מספר חברי המועצה הוא מתחת למינימום הנדרש, תקציב שלא עבר תוך שישה חודשים ממועד אישור תקציב המדינה ועוד. חברי הוועדה הם אנשי מקצוע בעלי ניסיון מוניציפאלי.</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פוליטיות שהן זכויות אזרח</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הזכות לבחור ולהיבחר, והזכות להתארגן כמפלגה המתמודדת בבחירות (מוענקות לאזרחי המדינה בלבד)</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רשויות מקומיות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23</a:t>
            </a:r>
          </a:p>
        </p:txBody>
      </p:sp>
      <p:sp>
        <p:nvSpPr>
          <p:cNvPr id="9" name="Rounded Rectangle 8"/>
          <p:cNvSpPr/>
          <p:nvPr/>
        </p:nvSpPr>
        <p:spPr>
          <a:xfrm>
            <a:off x="6217920" y="1435608"/>
            <a:ext cx="5239512" cy="407822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35608"/>
            <a:ext cx="5239512"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2763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2763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63040"/>
            <a:ext cx="4507992"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פוליטיות הנובעות מזכויות טבעיות</a:t>
            </a:r>
          </a:p>
        </p:txBody>
      </p:sp>
      <p:sp>
        <p:nvSpPr>
          <p:cNvPr id="14" name="TextBox 13"/>
          <p:cNvSpPr txBox="1"/>
          <p:nvPr/>
        </p:nvSpPr>
        <p:spPr>
          <a:xfrm>
            <a:off x="6355080" y="2350008"/>
            <a:ext cx="4965192" cy="3072383"/>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חופש ההפגנה והמחאה והאפשרות לבקר את השלטון (אינן מוגבלות לאזרחי המדינה).</a:t>
            </a:r>
          </a:p>
          <a:p>
            <a:pPr rtl="1" algn="r">
              <a:spcAft>
                <a:spcPts val="500"/>
              </a:spcAft>
            </a:pPr>
            <a:r>
              <a:rPr sz="1800" b="0">
                <a:solidFill>
                  <a:srgbClr val="212430"/>
                </a:solidFill>
                <a:latin typeface="Noto Sans Hebrew"/>
                <a:cs typeface="Noto Sans Hebrew"/>
              </a:rPr>
              <a:t>זכויות פוליטיות / זכויות אזרח נפגעות בעקבות מינויה של ועדה קרואה מכיוון שאנשי הוועדה הינם אנשים ממונים ולא נבחרים על ידי תושבי הרשות. הזכות לבחור את נציגיך נפגעת במינויה של ועדה זו ובשליחתם הביתה של האנשים שנבחרו על ידי תושבי העיר.</a:t>
            </a:r>
          </a:p>
        </p:txBody>
      </p:sp>
      <p:sp>
        <p:nvSpPr>
          <p:cNvPr id="15" name="Rounded Rectangle 14"/>
          <p:cNvSpPr/>
          <p:nvPr/>
        </p:nvSpPr>
        <p:spPr>
          <a:xfrm>
            <a:off x="731520" y="1435608"/>
            <a:ext cx="5239512" cy="407822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3560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961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961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6304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שיטת הבחירות לרשויות המקומיות</a:t>
            </a:r>
          </a:p>
        </p:txBody>
      </p:sp>
      <p:sp>
        <p:nvSpPr>
          <p:cNvPr id="20" name="TextBox 19"/>
          <p:cNvSpPr txBox="1"/>
          <p:nvPr/>
        </p:nvSpPr>
        <p:spPr>
          <a:xfrm>
            <a:off x="868680" y="2093976"/>
            <a:ext cx="4965192" cy="3328415"/>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מצביעים בשני פתקים: פתק אחד לבחירה לראש הרשות ופתק אחד למועצת העיר. הבחירות למועצת הרשות הן רשימתיות ויחסיות, והבחירות לראש הרשות הן אישיות ורוביות. ראש הרשות חייב לקבל בבחירות לפחות 40% מהקולות הכשרים</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רשויות מקומיות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23</a:t>
            </a:r>
          </a:p>
        </p:txBody>
      </p:sp>
      <p:sp>
        <p:nvSpPr>
          <p:cNvPr id="9" name="Rounded Rectangle 8"/>
          <p:cNvSpPr/>
          <p:nvPr/>
        </p:nvSpPr>
        <p:spPr>
          <a:xfrm>
            <a:off x="6217920" y="1419352"/>
            <a:ext cx="5239512" cy="411073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1935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8336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467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שלטון העם</a:t>
            </a:r>
          </a:p>
        </p:txBody>
      </p:sp>
      <p:sp>
        <p:nvSpPr>
          <p:cNvPr id="14" name="TextBox 13"/>
          <p:cNvSpPr txBox="1"/>
          <p:nvPr/>
        </p:nvSpPr>
        <p:spPr>
          <a:xfrm>
            <a:off x="6355080" y="2077720"/>
            <a:ext cx="4965192"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כלל האזרחים הם הריבון/מקור הסמכות. האזרחים בוחרים נציגים לזמן קצוב המוגדר בחוק.</a:t>
            </a:r>
          </a:p>
          <a:p>
            <a:pPr rtl="1" algn="r">
              <a:spcAft>
                <a:spcPts val="500"/>
              </a:spcAft>
            </a:pPr>
            <a:r>
              <a:rPr sz="2000" b="0">
                <a:solidFill>
                  <a:srgbClr val="212430"/>
                </a:solidFill>
                <a:latin typeface="Noto Sans Hebrew"/>
                <a:cs typeface="Noto Sans Hebrew"/>
              </a:rPr>
              <a:t>כיצד עקרון שלטון העם בא לידי ביטוי בשיטת הבחירות לרשויות המקומיות: התושבים של הרשות, שהם הריבון בוחרים את נציגיהם למועצה ואת ראש הרשות. הבחירה היא לזמן קצוב (חמש שנים)</a:t>
            </a:r>
          </a:p>
        </p:txBody>
      </p:sp>
      <p:sp>
        <p:nvSpPr>
          <p:cNvPr id="15" name="Rounded Rectangle 14"/>
          <p:cNvSpPr/>
          <p:nvPr/>
        </p:nvSpPr>
        <p:spPr>
          <a:xfrm>
            <a:off x="731520" y="1419352"/>
            <a:ext cx="5239512" cy="411073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1935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8336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8336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4678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שיטת הבחירות לשלטון המקומי</a:t>
            </a:r>
          </a:p>
        </p:txBody>
      </p:sp>
      <p:sp>
        <p:nvSpPr>
          <p:cNvPr id="20" name="TextBox 19"/>
          <p:cNvSpPr txBox="1"/>
          <p:nvPr/>
        </p:nvSpPr>
        <p:spPr>
          <a:xfrm>
            <a:off x="868680" y="2077720"/>
            <a:ext cx="4965192" cy="3360927"/>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הבחירות למועצה הרשות הן רשימתיות יחסיות, והבחירות לראש הרשות הן רוביות ואישיות. מצביעים בשני פתקים: פתק אחד לראש הרשות, ופתק אחד למועצה. ראש הרשות צריך לקבל לפחות 40% מהקולות הכשרים.</a:t>
            </a:r>
          </a:p>
          <a:p>
            <a:pPr rtl="1" algn="r">
              <a:spcAft>
                <a:spcPts val="500"/>
              </a:spcAft>
            </a:pPr>
            <a:r>
              <a:rPr sz="2000" b="0">
                <a:solidFill>
                  <a:srgbClr val="212430"/>
                </a:solidFill>
                <a:latin typeface="Noto Sans Hebrew"/>
                <a:cs typeface="Noto Sans Hebrew"/>
              </a:rPr>
              <a:t>למידע על פסיכומטרי ביואל גבע &gt;&gt;</a:t>
            </a:r>
          </a:p>
          <a:p>
            <a:pPr rtl="1" algn="r">
              <a:spcAft>
                <a:spcPts val="500"/>
              </a:spcAft>
            </a:pPr>
            <a:r>
              <a:rPr sz="2000" b="0">
                <a:solidFill>
                  <a:srgbClr val="212430"/>
                </a:solidFill>
                <a:latin typeface="Noto Sans Hebrew"/>
                <a:cs typeface="Noto Sans Hebrew"/>
              </a:rPr>
              <a:t>יואל גבע לא מתפשרים</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רשויות מקומיות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23</a:t>
            </a:r>
          </a:p>
        </p:txBody>
      </p:sp>
      <p:sp>
        <p:nvSpPr>
          <p:cNvPr id="9" name="Rounded Rectangle 8"/>
          <p:cNvSpPr/>
          <p:nvPr/>
        </p:nvSpPr>
        <p:spPr>
          <a:xfrm>
            <a:off x="6217920" y="1239012"/>
            <a:ext cx="5239512" cy="447141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39012"/>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030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עקרון הפלורליזם</a:t>
            </a:r>
          </a:p>
        </p:txBody>
      </p:sp>
      <p:sp>
        <p:nvSpPr>
          <p:cNvPr id="14" name="TextBox 13"/>
          <p:cNvSpPr txBox="1"/>
          <p:nvPr/>
        </p:nvSpPr>
        <p:spPr>
          <a:xfrm>
            <a:off x="6355080" y="1897380"/>
            <a:ext cx="4965192" cy="372160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הכרה בערך של ריבוי/מגוון דעות/עמדות של אנשים או קבוצות. עידוד/תמיכה בקיום וביטוי של מגוון דעות/ עמדות של אנשים או קבוצות בחברה.</a:t>
            </a:r>
          </a:p>
          <a:p>
            <a:pPr rtl="1" algn="r">
              <a:spcAft>
                <a:spcPts val="500"/>
              </a:spcAft>
            </a:pPr>
            <a:r>
              <a:rPr sz="1800" b="0">
                <a:solidFill>
                  <a:srgbClr val="212430"/>
                </a:solidFill>
                <a:latin typeface="Noto Sans Hebrew"/>
                <a:cs typeface="Noto Sans Hebrew"/>
              </a:rPr>
              <a:t>כיצד עקרון הפלורליזם בא לידי ביטוי בשיטת הבחירות לשלטון המקומי: העובדה שהבחירות למועצה הן יחסיות מאפשרת ייצוג יחסי של הרשימה ביחס למספר הקולות שבחרו בה. בכך באות לידי ביטוי הדעות והאינטרסים השונים של תושבי המקום.</a:t>
            </a:r>
          </a:p>
        </p:txBody>
      </p:sp>
      <p:sp>
        <p:nvSpPr>
          <p:cNvPr id="15" name="Rounded Rectangle 14"/>
          <p:cNvSpPr/>
          <p:nvPr/>
        </p:nvSpPr>
        <p:spPr>
          <a:xfrm>
            <a:off x="731520" y="1239012"/>
            <a:ext cx="5239512" cy="447141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39012"/>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030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030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66444"/>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עיקרון הפלורליזם</a:t>
            </a:r>
          </a:p>
        </p:txBody>
      </p:sp>
      <p:sp>
        <p:nvSpPr>
          <p:cNvPr id="20" name="TextBox 19"/>
          <p:cNvSpPr txBox="1"/>
          <p:nvPr/>
        </p:nvSpPr>
        <p:spPr>
          <a:xfrm>
            <a:off x="868680" y="1897380"/>
            <a:ext cx="4965192" cy="372160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על פי העיקרון חייבת להיות הכרה במדינה הדמוקרטית במגוון הקבוצות. ההכרה מאפשרת לכל קבוצה לשמור על האינטרסים שלה ולקיים את הייחודיות שלה. תמיד קיים מתח בין פלורליזם לבין הסכמיות, שכן הסכמיות מחייבת כל קבוצה לוותר מעט על הייחודיות שלה ועל האינטרסים שלה, על מנת לחיות עם קבוצות שונות ממנה. ככל שרמת הפלורליזם במדינה גבוהה יותר כך המתח בין הקבוצות מצטמצם.</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אשכול רשויות מקומיות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23</a:t>
            </a:r>
          </a:p>
        </p:txBody>
      </p:sp>
      <p:sp>
        <p:nvSpPr>
          <p:cNvPr id="9" name="Rounded Rectangle 8"/>
          <p:cNvSpPr/>
          <p:nvPr/>
        </p:nvSpPr>
        <p:spPr>
          <a:xfrm>
            <a:off x="6217920" y="1500886"/>
            <a:ext cx="5239512" cy="39476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0088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64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וועדת קרואה</a:t>
            </a:r>
          </a:p>
        </p:txBody>
      </p:sp>
      <p:sp>
        <p:nvSpPr>
          <p:cNvPr id="14" name="TextBox 13"/>
          <p:cNvSpPr txBox="1"/>
          <p:nvPr/>
        </p:nvSpPr>
        <p:spPr>
          <a:xfrm>
            <a:off x="63550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וועדה קרואה היא וועדה המתמנה על ידי שר הפנים. זאת כאשר השר סבור שראש הרשות והמועצה המקומית ברשות מסוימת לא יכולים לקיים את תפקידם ולנהל את הרשות. במצבים כאלה יש לשר הפנים אפשרות למנות נציגים מטעמו לצורך ניהול הרשות</a:t>
            </a:r>
          </a:p>
        </p:txBody>
      </p:sp>
      <p:sp>
        <p:nvSpPr>
          <p:cNvPr id="15" name="Rounded Rectangle 14"/>
          <p:cNvSpPr/>
          <p:nvPr/>
        </p:nvSpPr>
        <p:spPr>
          <a:xfrm>
            <a:off x="731520" y="1500886"/>
            <a:ext cx="5239512" cy="39476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0088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64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64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2831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זכויות פוליטיות</a:t>
            </a:r>
          </a:p>
        </p:txBody>
      </p:sp>
      <p:sp>
        <p:nvSpPr>
          <p:cNvPr id="20" name="TextBox 19"/>
          <p:cNvSpPr txBox="1"/>
          <p:nvPr/>
        </p:nvSpPr>
        <p:spPr>
          <a:xfrm>
            <a:off x="868680" y="2159254"/>
            <a:ext cx="4965192" cy="319785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זכויות שהמדינה הדמוקרטית מעניקה לכלל האזרחים במדינה. מטרת הזכויות היא לאפשר לאזרחים לקחת חלק בניהול המדינה. זכויות פוליטיות כוללות את הזכות לבחור ולהיבחר בבחירות דמוקרטיות, הזכות להביע מחאה נגד השלטון והזכות להתאגד</a:t>
            </a:r>
          </a:p>
        </p:txBody>
      </p:sp>
      <p:sp>
        <p:nvSpPr>
          <p:cNvPr id="21" name="Rectangle 20"/>
          <p:cNvSpPr/>
          <p:nvPr/>
        </p:nvSpPr>
        <p:spPr>
          <a:xfrm>
            <a:off x="731520"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שיטת הבחירות לשלטון המקומי</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שיטת הבחירות לשלטון המקומי</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23</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פתק ראשון</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בחירת ראש הרשות המקומית - שיטת הבחירות לראש הרשות היא אישית ורובית. כלומר, בוחרים באדם אחד ורק מי שקיבל את מרבית הקולות יהיה ראש הרשות הבא. המספר המינימלי שצריך כדי להיבחר הוא כ-40 אחוזים מהקולות. במידה ואף מועמד לא קיבל את המספר המינימלי של הקולות מתקיים סבב שני כעבור שבועיים</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פתק שני</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בחירת מועצת העיר - שיטת הבחירות למועצת העיר היא יחסית ורשימתית. כלומר, בוחרים במפלגה שלה רשימת מועמדים וכל רשימה מקבלת מספר מקומות במועצה בהתאם למספר הקולות שהיא קיבלה ובתנאי שעברה את אחוז החסימה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23</a:t>
            </a:r>
          </a:p>
        </p:txBody>
      </p:sp>
      <p:sp>
        <p:nvSpPr>
          <p:cNvPr id="9" name="Rounded Rectangle 8"/>
          <p:cNvSpPr/>
          <p:nvPr/>
        </p:nvSpPr>
        <p:spPr>
          <a:xfrm>
            <a:off x="6217920" y="1443736"/>
            <a:ext cx="5239512" cy="40619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373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077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0774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116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הקבועות בחוק (כגון</a:t>
            </a:r>
          </a:p>
        </p:txBody>
      </p:sp>
      <p:sp>
        <p:nvSpPr>
          <p:cNvPr id="14" name="TextBox 13"/>
          <p:cNvSpPr txBox="1"/>
          <p:nvPr/>
        </p:nvSpPr>
        <p:spPr>
          <a:xfrm>
            <a:off x="6355080" y="2102104"/>
            <a:ext cx="4965192" cy="33121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תשלום מיסים, שירות צבאי או אזרחי וכו'). בנוסף ישנם ערכים אזרחיים</a:t>
            </a:r>
          </a:p>
        </p:txBody>
      </p:sp>
      <p:sp>
        <p:nvSpPr>
          <p:cNvPr id="15" name="Rounded Rectangle 14"/>
          <p:cNvSpPr/>
          <p:nvPr/>
        </p:nvSpPr>
        <p:spPr>
          <a:xfrm>
            <a:off x="731520" y="1443736"/>
            <a:ext cx="5239512" cy="40619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3736"/>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002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0020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116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הכוללים השתתפות בעיצוב החיים הציבוריים (כגון</a:t>
            </a:r>
          </a:p>
        </p:txBody>
      </p:sp>
      <p:sp>
        <p:nvSpPr>
          <p:cNvPr id="20" name="TextBox 19"/>
          <p:cNvSpPr txBox="1"/>
          <p:nvPr/>
        </p:nvSpPr>
        <p:spPr>
          <a:xfrm>
            <a:off x="868680" y="2287016"/>
            <a:ext cx="4965192" cy="3127247"/>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הצבעה בבחירות, ביקורת השלטון,</a:t>
            </a:r>
          </a:p>
          <a:p>
            <a:pPr rtl="1" algn="r">
              <a:spcAft>
                <a:spcPts val="500"/>
              </a:spcAft>
            </a:pPr>
            <a:r>
              <a:rPr sz="1800" b="0">
                <a:solidFill>
                  <a:srgbClr val="212430"/>
                </a:solidFill>
                <a:latin typeface="Noto Sans Hebrew"/>
                <a:cs typeface="Noto Sans Hebrew"/>
              </a:rPr>
              <a:t>השתתפות אזרחית וכו') וכן ישנו ערך אזרחי בתרומה לקהילה ולמדינה.</a:t>
            </a:r>
          </a:p>
          <a:p>
            <a:pPr rtl="1" algn="r">
              <a:spcAft>
                <a:spcPts val="500"/>
              </a:spcAft>
            </a:pPr>
            <a:r>
              <a:rPr sz="1800" b="0">
                <a:solidFill>
                  <a:srgbClr val="212430"/>
                </a:solidFill>
                <a:latin typeface="Noto Sans Hebrew"/>
                <a:cs typeface="Noto Sans Hebrew"/>
              </a:rPr>
              <a:t>הבחירות לתפקיד ראש הרשות המקומית מאפשרת מימוש של חובות האזרח וערכים אזרחיים בדרך הבאה: ברגע שאזרחים משתתפים בבחירות לרשויות המקומיות הם מממשים את אחד הערכים החשובים ביותר בעיצוב הערכים הציבוריים.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23</a:t>
            </a:r>
          </a:p>
        </p:txBody>
      </p:sp>
      <p:sp>
        <p:nvSpPr>
          <p:cNvPr id="9" name="Rounded Rectangle 8"/>
          <p:cNvSpPr/>
          <p:nvPr/>
        </p:nvSpPr>
        <p:spPr>
          <a:xfrm>
            <a:off x="6217920" y="1275080"/>
            <a:ext cx="5239512" cy="439928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750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90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בדרך הבאה</a:t>
            </a:r>
          </a:p>
        </p:txBody>
      </p:sp>
      <p:sp>
        <p:nvSpPr>
          <p:cNvPr id="14" name="TextBox 13"/>
          <p:cNvSpPr txBox="1"/>
          <p:nvPr/>
        </p:nvSpPr>
        <p:spPr>
          <a:xfrm>
            <a:off x="63550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ברגע שאזרחים משתתפים בבחירות לרשויות המקומיות הם מממשים את אחד הערכים החשובים ביותר בעיצוב הערכים הציבוריים.</a:t>
            </a:r>
          </a:p>
          <a:p>
            <a:pPr rtl="1" algn="r">
              <a:spcAft>
                <a:spcPts val="500"/>
              </a:spcAft>
            </a:pPr>
            <a:r>
              <a:rPr sz="2200" b="0">
                <a:solidFill>
                  <a:srgbClr val="212430"/>
                </a:solidFill>
                <a:latin typeface="Noto Sans Hebrew"/>
                <a:cs typeface="Noto Sans Hebrew"/>
              </a:rPr>
              <a:t>הערכים החשובים ביותר בעיצוב הערכים הציבוריים. לראש הרשות יש השפעה ישירה על חייו של האזרח ולכן להצבעה יש חשיבות גדולה.</a:t>
            </a:r>
          </a:p>
        </p:txBody>
      </p:sp>
      <p:sp>
        <p:nvSpPr>
          <p:cNvPr id="15" name="Rounded Rectangle 14"/>
          <p:cNvSpPr/>
          <p:nvPr/>
        </p:nvSpPr>
        <p:spPr>
          <a:xfrm>
            <a:off x="731520" y="1275080"/>
            <a:ext cx="5239512" cy="439928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750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90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וועדה קרואה</a:t>
            </a:r>
          </a:p>
        </p:txBody>
      </p:sp>
      <p:sp>
        <p:nvSpPr>
          <p:cNvPr id="20" name="TextBox 19"/>
          <p:cNvSpPr txBox="1"/>
          <p:nvPr/>
        </p:nvSpPr>
        <p:spPr>
          <a:xfrm>
            <a:off x="8686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במקרה בו הרשות המקומית אינה מתפקדת שר הפנים רשאי למנות "וועדה</a:t>
            </a:r>
          </a:p>
          <a:p>
            <a:pPr rtl="1" algn="r">
              <a:spcAft>
                <a:spcPts val="500"/>
              </a:spcAft>
            </a:pPr>
            <a:r>
              <a:rPr sz="2200" b="0">
                <a:solidFill>
                  <a:srgbClr val="212430"/>
                </a:solidFill>
                <a:latin typeface="Noto Sans Hebrew"/>
                <a:cs typeface="Noto Sans Hebrew"/>
              </a:rPr>
              <a:t>קרואה" אשר תמלא את תפקידיהם של ראש הרשות והמועצה עד להבראתה. שר הפנים יעשה</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23</a:t>
            </a:r>
          </a:p>
        </p:txBody>
      </p:sp>
      <p:sp>
        <p:nvSpPr>
          <p:cNvPr id="9" name="Rounded Rectangle 8"/>
          <p:cNvSpPr/>
          <p:nvPr/>
        </p:nvSpPr>
        <p:spPr>
          <a:xfrm>
            <a:off x="6217920" y="1479804"/>
            <a:ext cx="5239512" cy="398983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79804"/>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362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3626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0723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עקרון שלטון העם נפגע ממינויה של וועדה קרואה בדרך הבאה</a:t>
            </a:r>
          </a:p>
        </p:txBody>
      </p:sp>
      <p:sp>
        <p:nvSpPr>
          <p:cNvPr id="14" name="TextBox 13"/>
          <p:cNvSpPr txBox="1"/>
          <p:nvPr/>
        </p:nvSpPr>
        <p:spPr>
          <a:xfrm>
            <a:off x="6355080" y="2323084"/>
            <a:ext cx="4965192" cy="305511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על פי עקרון שלטון העם,</a:t>
            </a:r>
          </a:p>
          <a:p>
            <a:pPr rtl="1" algn="r">
              <a:spcAft>
                <a:spcPts val="500"/>
              </a:spcAft>
            </a:pPr>
            <a:r>
              <a:rPr sz="2000" b="0">
                <a:solidFill>
                  <a:srgbClr val="212430"/>
                </a:solidFill>
                <a:latin typeface="Noto Sans Hebrew"/>
                <a:cs typeface="Noto Sans Hebrew"/>
              </a:rPr>
              <a:t>האזרחים הם אלו האמורים לבחור את הנציגים שיפעלו למענם. כאשר מתמנה וועדה קרואה, לא</a:t>
            </a:r>
          </a:p>
          <a:p>
            <a:pPr rtl="1" algn="r">
              <a:spcAft>
                <a:spcPts val="500"/>
              </a:spcAft>
            </a:pPr>
            <a:r>
              <a:rPr sz="2000" b="0">
                <a:solidFill>
                  <a:srgbClr val="212430"/>
                </a:solidFill>
                <a:latin typeface="Noto Sans Hebrew"/>
                <a:cs typeface="Noto Sans Hebrew"/>
              </a:rPr>
              <a:t>האזרחים הם אלו הבוחרים את הנציגים אלא שר הפנים. בכך נפגעת יכולתם של האזרחים להביא לידי ביטוי את רצונם וסמכותם.</a:t>
            </a:r>
          </a:p>
        </p:txBody>
      </p:sp>
      <p:sp>
        <p:nvSpPr>
          <p:cNvPr id="15" name="Rounded Rectangle 14"/>
          <p:cNvSpPr/>
          <p:nvPr/>
        </p:nvSpPr>
        <p:spPr>
          <a:xfrm>
            <a:off x="731520" y="1479804"/>
            <a:ext cx="5239512" cy="398983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79804"/>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3626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3626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0723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עקרון שלטון העם נפגע ממינויה של וועדה קרואה בדרך הבאה - המשך</a:t>
            </a:r>
          </a:p>
        </p:txBody>
      </p:sp>
      <p:sp>
        <p:nvSpPr>
          <p:cNvPr id="20" name="TextBox 19"/>
          <p:cNvSpPr txBox="1"/>
          <p:nvPr/>
        </p:nvSpPr>
        <p:spPr>
          <a:xfrm>
            <a:off x="868680" y="2323084"/>
            <a:ext cx="4965192" cy="305511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לידי ביטוי את רצונם וסמכותם</a:t>
            </a:r>
          </a:p>
        </p:txBody>
      </p:sp>
      <p:sp>
        <p:nvSpPr>
          <p:cNvPr id="21" name="Rectangle 20"/>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23</a:t>
            </a:r>
          </a:p>
        </p:txBody>
      </p:sp>
      <p:sp>
        <p:nvSpPr>
          <p:cNvPr id="9" name="Rounded Rectangle 8"/>
          <p:cNvSpPr/>
          <p:nvPr/>
        </p:nvSpPr>
        <p:spPr>
          <a:xfrm>
            <a:off x="731520" y="1442262"/>
            <a:ext cx="10725912" cy="406491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15414"/>
            <a:ext cx="10451592" cy="3918610"/>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מיסים מקומיים ותשלומי חובה כגון</a:t>
            </a:r>
          </a:p>
          <a:p>
            <a:pPr rtl="1" algn="r">
              <a:spcAft>
                <a:spcPts val="500"/>
              </a:spcAft>
            </a:pPr>
            <a:r>
              <a:rPr sz="2600" b="0">
                <a:solidFill>
                  <a:srgbClr val="212430"/>
                </a:solidFill>
                <a:latin typeface="Noto Sans Hebrew"/>
                <a:cs typeface="Noto Sans Hebrew"/>
              </a:rPr>
              <a:t>ארנונה על נכסים או תשלומי חינוך. כל התשלומים</a:t>
            </a:r>
          </a:p>
          <a:p>
            <a:pPr rtl="1" algn="r">
              <a:spcAft>
                <a:spcPts val="500"/>
              </a:spcAft>
            </a:pPr>
            <a:r>
              <a:rPr sz="2600" b="0">
                <a:solidFill>
                  <a:srgbClr val="212430"/>
                </a:solidFill>
                <a:latin typeface="Noto Sans Hebrew"/>
                <a:cs typeface="Noto Sans Hebrew"/>
              </a:rPr>
              <a:t>מועברים לאישור שר הפנים ונקבעים בחוקי עזר עירוניים.</a:t>
            </a:r>
          </a:p>
          <a:p>
            <a:pPr rtl="1" algn="r">
              <a:spcAft>
                <a:spcPts val="500"/>
              </a:spcAft>
            </a:pPr>
            <a:r>
              <a:rPr sz="2600" b="0">
                <a:solidFill>
                  <a:srgbClr val="212430"/>
                </a:solidFill>
                <a:latin typeface="Noto Sans Hebrew"/>
                <a:cs typeface="Noto Sans Hebrew"/>
              </a:rPr>
              <a:t>.2 שפיטה – ברשויות המקומיות קיימים מוסדות מעיין שיפוטיים, שבסמכותם לדון</a:t>
            </a:r>
          </a:p>
        </p:txBody>
      </p:sp>
      <p:sp>
        <p:nvSpPr>
          <p:cNvPr id="11" name="Rectangle 10"/>
          <p:cNvSpPr/>
          <p:nvPr/>
        </p:nvSpPr>
        <p:spPr>
          <a:xfrm>
            <a:off x="11338560" y="1515414"/>
            <a:ext cx="64008" cy="391861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6016752"/>
            <a:ext cx="3520440"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7882128" y="6016752"/>
            <a:ext cx="3520440"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ישיבת מועצה מקומית בכפר כמא, 10.1.1966</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23</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6.jpg"/>
          <p:cNvPicPr>
            <a:picLocks noChangeAspect="1"/>
          </p:cNvPicPr>
          <p:nvPr/>
        </p:nvPicPr>
        <p:blipFill>
          <a:blip r:embed="rId3"/>
          <a:stretch>
            <a:fillRect/>
          </a:stretch>
        </p:blipFill>
        <p:spPr>
          <a:xfrm>
            <a:off x="731520" y="1424939"/>
            <a:ext cx="5943600" cy="39624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של ישיבה סביב שולחן עץ: כמה גברים יושבים בחדר עם חלונות, על השולחן ניירות, ושלושה מהם מרימים יד. לפי תיעוד האוסף זו ישיבה של המועצה המקומית בכפר הצ'רקסי כפר כמא שבגליל התחתון. השקף עוסק ברשויות מקומיות, ובהן המועצה המקומית.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מחלקת הצילום של לשכת העיתונות הממשלתית (לע"מ), מאוסף התצלומים הלאומי,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חורף תש"ף</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23</a:t>
            </a:r>
          </a:p>
        </p:txBody>
      </p:sp>
      <p:sp>
        <p:nvSpPr>
          <p:cNvPr id="9" name="Rounded Rectangle 8"/>
          <p:cNvSpPr/>
          <p:nvPr/>
        </p:nvSpPr>
        <p:spPr>
          <a:xfrm>
            <a:off x="731520" y="1051560"/>
            <a:ext cx="10725912" cy="235712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221081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אשכול: רשויות מקומיות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הצג שני תפקידים או שתי סמכויות )או תפקיד אחד וסמכות אחת( של הרשות המקומית.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הצג את תפקיד הממשלה: קביעת מדיניות וביצועה.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 הסבר כיצד תפקיד הממשלה: קביעת מדיניות וביצועה בא לידי ביטוי באחד מתפקידיה או באחת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מסמכויותיה של הרשות המקומית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תש"ף</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23</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שני תפקידים של הרשות המקומית-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שירותי רווחה – על הרשות המקומית לספק את שירותי הרווחה לתושבים הגרים בתחומה,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הנזקקים לשירותים אלה, וזאת בהתאם להנחיות, לתבחינים ולתקציב שניתן על ידי משרד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הרווחה. בכל רשות קיימת לשכת רווחה אשר מפעילה את מערכת הרווחה ביישוב.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שירותי חינוך- הרשות המקומית אחראית על מערכת החינוך בתחומה: אחזקת מוסדות, העסקת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חלק מן העובדים ואף הפעלת חלק מן המוסדות באופן מלא. משרד החינוך קובע את התכנים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ומעביר את התקציבים המתאימים להפעלת התוכניות. עם זאת, השלטון המקומי יכול לקחת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חלק מסוים בעיצוב התוכנית, כל רשות בוחרת לעצמה עד כמה להיות מעורבת בעיצוב התכנים –</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יש רשויות המסתפקות ביישום התכנים של משרד החינוך, ויש רשויות שבוחרות להיות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אקטיביות יותר בתחום התכנים.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תפקיד הממשלה בקביעת מדיניות ובביצועה – קבלת החלטות והתווית קווי פעולה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בתחומים שונים הנמצאים באחריות משרדי הממשלה.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חורף תש"ף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23</a:t>
            </a:r>
          </a:p>
        </p:txBody>
      </p:sp>
      <p:sp>
        <p:nvSpPr>
          <p:cNvPr id="9" name="Rounded Rectangle 8"/>
          <p:cNvSpPr/>
          <p:nvPr/>
        </p:nvSpPr>
        <p:spPr>
          <a:xfrm>
            <a:off x="731520" y="1051560"/>
            <a:ext cx="10725912" cy="349707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335076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תפקיד הממשלה קביעת מדיניות וביצועה בא לידי ביטוי בתפקיד הרשות המקומית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לספק שירותי רווחה. על הרשות המקומית לספק את השירות לתושבים הגרים בתחומה,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הנזקקים לשירותים אלה, וזאת בהתאם להנחיות, לתבחינים ולתקציב שניתן על ידי משרד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הרווחה. בכל רשות קיימת לשכת רווחה אשר מפעילה את מערכת הרווחה ביישוב. תפקיד זה של</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הרשות המקומית מממש את תפקיד הממשלה בקביעת מדיניות וביצועה בדרך הבאה – הממשלה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היא זו אשר מתווה את המדיניות בתחום הרווחה וקובעת כיצד לעזור לשכבות המוחלשות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בחברה. הרשות המקומית היא זו אשר מוציאה מדיניות זו לפועל על פי ההנחיות של שר הרווחה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והממשלה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23</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אשכול רשויות מקומיות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שיטת הבחירות לשלטון המקומי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הציגו את המושג ועדה קרואה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זכויות פוליטיות שהן זכויות אזרח</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זכויות פוליטיות הנובעות מזכויות טבעיות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שיטת הבחירות לרשויות המקומיות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עקרון שלטון העם</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23</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23</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"מים מים בששון? - ניהול מים והשפעת הבצורת על רשויות מקומיות" - גם בעמוד הנושא, בלשונית "סרטון".</a:t>
            </a:r>
          </a:p>
          <a:p>
            <a:pPr rtl="1" algn="r">
              <a:spcAft>
                <a:spcPts val="500"/>
              </a:spcAft>
            </a:pPr>
            <a:r>
              <a:rPr sz="1800" b="0">
                <a:solidFill>
                  <a:srgbClr val="212430"/>
                </a:solidFill>
                <a:latin typeface="Noto Sans Hebrew"/>
                <a:cs typeface="Noto Sans Hebrew"/>
              </a:rPr>
              <a:t>https://www.youtube.com/watch?v=Pe6OtZfY00s</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23</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