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Knesset_Israeli_Parliament_Building_(41404895850).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הרשות המחוקקת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18</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גישה כלכלית ליברלית/ניאו ליברלית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חוק שעות עבודה ומנוחה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ייצוג האזרחים</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אספה מכוננת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כינון ממשלה</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חקיקה ראשית</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פיקוח וביקורת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מינוי בעלי תפקידים</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המחוקקת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18</a:t>
            </a:r>
          </a:p>
        </p:txBody>
      </p:sp>
      <p:sp>
        <p:nvSpPr>
          <p:cNvPr id="9" name="Rounded Rectangle 8"/>
          <p:cNvSpPr/>
          <p:nvPr/>
        </p:nvSpPr>
        <p:spPr>
          <a:xfrm>
            <a:off x="8010144" y="1266444"/>
            <a:ext cx="3447288"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66444"/>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84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84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93876"/>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גישה כלכלית ליברלית/ניאו ליברלית</a:t>
            </a:r>
          </a:p>
        </p:txBody>
      </p:sp>
      <p:sp>
        <p:nvSpPr>
          <p:cNvPr id="14" name="TextBox 13"/>
          <p:cNvSpPr txBox="1"/>
          <p:nvPr/>
        </p:nvSpPr>
        <p:spPr>
          <a:xfrm>
            <a:off x="8147304" y="2180844"/>
            <a:ext cx="3172968" cy="341071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מדגישה את החירות הכלכלית על פני השוויון החברתי-כלכלי/ סוברת שחירות מקדמת את טובת החברה כולה ובתוכה את החלשים</a:t>
            </a:r>
          </a:p>
        </p:txBody>
      </p:sp>
      <p:sp>
        <p:nvSpPr>
          <p:cNvPr id="15" name="Rounded Rectangle 14"/>
          <p:cNvSpPr/>
          <p:nvPr/>
        </p:nvSpPr>
        <p:spPr>
          <a:xfrm>
            <a:off x="4370832" y="1266444"/>
            <a:ext cx="3447288"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66444"/>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שעות עבודה ומנוחה</a:t>
            </a:r>
          </a:p>
        </p:txBody>
      </p:sp>
      <p:sp>
        <p:nvSpPr>
          <p:cNvPr id="20" name="TextBox 19"/>
          <p:cNvSpPr txBox="1"/>
          <p:nvPr/>
        </p:nvSpPr>
        <p:spPr>
          <a:xfrm>
            <a:off x="4507992" y="1924812"/>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החוק מגדיר את שעות העבודה וימי עבודה ומנוחה במשק</a:t>
            </a:r>
          </a:p>
        </p:txBody>
      </p:sp>
      <p:sp>
        <p:nvSpPr>
          <p:cNvPr id="21" name="Rounded Rectangle 20"/>
          <p:cNvSpPr/>
          <p:nvPr/>
        </p:nvSpPr>
        <p:spPr>
          <a:xfrm>
            <a:off x="731520" y="1266444"/>
            <a:ext cx="3447288" cy="441655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66444"/>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3045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ייצוג האזרחים</a:t>
            </a:r>
          </a:p>
        </p:txBody>
      </p:sp>
      <p:sp>
        <p:nvSpPr>
          <p:cNvPr id="26" name="TextBox 25"/>
          <p:cNvSpPr txBox="1"/>
          <p:nvPr/>
        </p:nvSpPr>
        <p:spPr>
          <a:xfrm>
            <a:off x="868680" y="1924812"/>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חברי הכנסת נבחרים על ידי האזרחים במדינה. במהלך הבחירות כל מפלגה מנסחת מצע בחירות במסגרתו היא מפרסמת את ההתחייבויות שלה מול ציבור הבוחרים. מעבר לזה, כל אזרח יכול לפנות לחברי הכנסת במהלך כהונתם, במטרה שיפעלו לטובתו האישית או לטובת הציבור באופן כללי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המחוקקת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18</a:t>
            </a:r>
          </a:p>
        </p:txBody>
      </p:sp>
      <p:sp>
        <p:nvSpPr>
          <p:cNvPr id="9" name="Rounded Rectangle 8"/>
          <p:cNvSpPr/>
          <p:nvPr/>
        </p:nvSpPr>
        <p:spPr>
          <a:xfrm>
            <a:off x="8010144" y="1428750"/>
            <a:ext cx="3447288"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2875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אספה מכוננת</a:t>
            </a:r>
          </a:p>
        </p:txBody>
      </p:sp>
      <p:sp>
        <p:nvSpPr>
          <p:cNvPr id="14" name="TextBox 13"/>
          <p:cNvSpPr txBox="1"/>
          <p:nvPr/>
        </p:nvSpPr>
        <p:spPr>
          <a:xfrm>
            <a:off x="8147304"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הכנסת היא הרשות האמונה על ניסוח חוקה לישראל. על פי החלטת הכנסת הראשונה, כנסת ישראל לא מנסחת חוקה, אלא מנסחת חוקי יסוד. חוקים אלה מהווים פרקים בחוקה עתידית. הוועדה האחראית על ניסוח החוקה היא ועדת הכנסת: חוק חוקה ומשפט</a:t>
            </a:r>
          </a:p>
        </p:txBody>
      </p:sp>
      <p:sp>
        <p:nvSpPr>
          <p:cNvPr id="15" name="Rounded Rectangle 14"/>
          <p:cNvSpPr/>
          <p:nvPr/>
        </p:nvSpPr>
        <p:spPr>
          <a:xfrm>
            <a:off x="4370832" y="1428750"/>
            <a:ext cx="3447288"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2875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9275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כינון ממשלה</a:t>
            </a:r>
          </a:p>
        </p:txBody>
      </p:sp>
      <p:sp>
        <p:nvSpPr>
          <p:cNvPr id="20" name="TextBox 19"/>
          <p:cNvSpPr txBox="1"/>
          <p:nvPr/>
        </p:nvSpPr>
        <p:spPr>
          <a:xfrm>
            <a:off x="4507992"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הכנסת מכוננת את הממשלה בהצבעת אמון ומוסמכת להצביע אי אמון בממשלה</a:t>
            </a:r>
          </a:p>
        </p:txBody>
      </p:sp>
      <p:sp>
        <p:nvSpPr>
          <p:cNvPr id="21" name="Rounded Rectangle 20"/>
          <p:cNvSpPr/>
          <p:nvPr/>
        </p:nvSpPr>
        <p:spPr>
          <a:xfrm>
            <a:off x="731520" y="1428750"/>
            <a:ext cx="3447288" cy="409193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2875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9275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חקיקה ראשית</a:t>
            </a:r>
          </a:p>
        </p:txBody>
      </p:sp>
      <p:sp>
        <p:nvSpPr>
          <p:cNvPr id="26" name="TextBox 25"/>
          <p:cNvSpPr txBox="1"/>
          <p:nvPr/>
        </p:nvSpPr>
        <p:spPr>
          <a:xfrm>
            <a:off x="868680"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תפקידה העיקרי של הכנסת הוא חקיקת חוקים. תהליך החקיקה כולל הצעות חוק פרטיות וממשלתיות. כל הצעה צריכה לקבל רוב במספר הצבעות במליאת הכנסת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המחוקקת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18</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פיקוח וביקורת</a:t>
            </a:r>
          </a:p>
        </p:txBody>
      </p:sp>
      <p:sp>
        <p:nvSpPr>
          <p:cNvPr id="14" name="TextBox 13"/>
          <p:cNvSpPr txBox="1"/>
          <p:nvPr/>
        </p:nvSpPr>
        <p:spPr>
          <a:xfrm>
            <a:off x="8147304"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הכנסת מהווה מנגנון פיקוח פורמלי שמפקח ומבקר את מדיניותה ופעולותיה של הרשות המבצעת ע"יי אופוזיציה, ועדות, אישור תקציב, כלים פרלמנטריים</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38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מינוי בעלי תפקידים</a:t>
            </a:r>
          </a:p>
        </p:txBody>
      </p:sp>
      <p:sp>
        <p:nvSpPr>
          <p:cNvPr id="20" name="TextBox 19"/>
          <p:cNvSpPr txBox="1"/>
          <p:nvPr/>
        </p:nvSpPr>
        <p:spPr>
          <a:xfrm>
            <a:off x="4507992"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הכנסת בוחרת וממנה בכירים כמו נשיא המדינה ומבקר המדינה. הבחירה נעשית באמצעות הצבעת רוב בכנסת</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אסיפה מכוננת</a:t>
            </a:r>
          </a:p>
        </p:txBody>
      </p:sp>
      <p:sp>
        <p:nvSpPr>
          <p:cNvPr id="26" name="TextBox 25"/>
          <p:cNvSpPr txBox="1"/>
          <p:nvPr/>
        </p:nvSpPr>
        <p:spPr>
          <a:xfrm>
            <a:off x="868680"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בהתאם לפסיקת בית המשפט הכנסת מהווה גם רשות מכוננת לענייני חוקה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המחוקקת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18</a:t>
            </a:r>
          </a:p>
        </p:txBody>
      </p:sp>
      <p:sp>
        <p:nvSpPr>
          <p:cNvPr id="9" name="Rounded Rectangle 8"/>
          <p:cNvSpPr/>
          <p:nvPr/>
        </p:nvSpPr>
        <p:spPr>
          <a:xfrm>
            <a:off x="6217920" y="1302512"/>
            <a:ext cx="5239512"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025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מי כלול בכל גוף</a:t>
            </a:r>
          </a:p>
        </p:txBody>
      </p:sp>
      <p:sp>
        <p:nvSpPr>
          <p:cNvPr id="14" name="TextBox 13"/>
          <p:cNvSpPr txBox="1"/>
          <p:nvPr/>
        </p:nvSpPr>
        <p:spPr>
          <a:xfrm>
            <a:off x="63550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המליאה היא הגוף המרכזי בו נעשית עבודת הכנסת ובו מתקבלות מרבית ההחלטות ובו חברים כל 120 חברי הכנסת. כל חברי כנסת רשאים להשתתף בדיוני המליאה. לעומת זאת, בוועדות הכנסת, מספרם מצומצם, בהתאם למפתח מספרי מוגדר של גודל המפלגה בכנסת (בין 12 ל-20 חברים)</a:t>
            </a:r>
          </a:p>
        </p:txBody>
      </p:sp>
      <p:sp>
        <p:nvSpPr>
          <p:cNvPr id="15" name="Rounded Rectangle 14"/>
          <p:cNvSpPr/>
          <p:nvPr/>
        </p:nvSpPr>
        <p:spPr>
          <a:xfrm>
            <a:off x="731520" y="1302512"/>
            <a:ext cx="5239512"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025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במה דנים בכל גוף</a:t>
            </a:r>
          </a:p>
        </p:txBody>
      </p:sp>
      <p:sp>
        <p:nvSpPr>
          <p:cNvPr id="20" name="TextBox 19"/>
          <p:cNvSpPr txBox="1"/>
          <p:nvPr/>
        </p:nvSpPr>
        <p:spPr>
          <a:xfrm>
            <a:off x="8686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במליאה דנים באישור החוק או באי-אישורו. בוועדות הכנסת דנים בפרטי הצעות החוק ובניסוחן. האישור הסופי על הצעות החוק נעשה רק במליאה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המחוקקת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18</a:t>
            </a:r>
          </a:p>
        </p:txBody>
      </p:sp>
      <p:sp>
        <p:nvSpPr>
          <p:cNvPr id="9" name="Rounded Rectangle 8"/>
          <p:cNvSpPr/>
          <p:nvPr/>
        </p:nvSpPr>
        <p:spPr>
          <a:xfrm>
            <a:off x="731520" y="1182878"/>
            <a:ext cx="10725912" cy="4583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56030"/>
            <a:ext cx="10451592" cy="4437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תפקידי הכנסת בייצוג אזרחים ומינוי בעלי תפקידים</a:t>
            </a:r>
          </a:p>
          <a:p>
            <a:pPr rtl="1" algn="r">
              <a:spcAft>
                <a:spcPts val="500"/>
              </a:spcAft>
            </a:pPr>
            <a:r>
              <a:rPr sz="2600" b="0">
                <a:solidFill>
                  <a:srgbClr val="212430"/>
                </a:solidFill>
                <a:latin typeface="Noto Sans Hebrew"/>
                <a:cs typeface="Noto Sans Hebrew"/>
              </a:rPr>
              <a:t>ייצוג אזרחים – הכנסת מייצגת את ריבונות האזרחים. הכנסת מייצגת את ציבור האזרחים כולו, ושיטת הבחירות היחסית-רשימתית תורמת לכך שהרכב הכנסת יהיה פלורליסטי, וכזה המביא את קולן של רוב הקבוצות במדינה. הכנסת מקדמת את האינטרסים של אותן הקבוצות ודואגת לכך שהן לא תיפגענה מהפעולות של הרשויות השונות. מינוי בעלי תפקידים – הכנסת בוחרת את נשיא המדינה ומבקר המדינה.</a:t>
            </a:r>
          </a:p>
        </p:txBody>
      </p:sp>
      <p:sp>
        <p:nvSpPr>
          <p:cNvPr id="11" name="Rectangle 10"/>
          <p:cNvSpPr/>
          <p:nvPr/>
        </p:nvSpPr>
        <p:spPr>
          <a:xfrm>
            <a:off x="11338560" y="1256030"/>
            <a:ext cx="64008" cy="4437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המחוקקת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18</a:t>
            </a:r>
          </a:p>
        </p:txBody>
      </p:sp>
      <p:sp>
        <p:nvSpPr>
          <p:cNvPr id="9" name="Rounded Rectangle 8"/>
          <p:cNvSpPr/>
          <p:nvPr/>
        </p:nvSpPr>
        <p:spPr>
          <a:xfrm>
            <a:off x="731520" y="1221790"/>
            <a:ext cx="10725912" cy="450585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94942"/>
            <a:ext cx="10451592" cy="435955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מושגי מפתח לחזרה</a:t>
            </a:r>
          </a:p>
          <a:p>
            <a:pPr rtl="1" algn="r">
              <a:spcAft>
                <a:spcPts val="500"/>
              </a:spcAft>
            </a:pPr>
            <a:r>
              <a:rPr sz="2600" b="0">
                <a:solidFill>
                  <a:srgbClr val="212430"/>
                </a:solidFill>
                <a:latin typeface="Noto Sans Hebrew"/>
                <a:cs typeface="Noto Sans Hebrew"/>
              </a:rPr>
              <a:t>גישה כלכלית ליברלית/ניאו ליברלית</a:t>
            </a:r>
          </a:p>
          <a:p>
            <a:pPr rtl="1" algn="r">
              <a:spcAft>
                <a:spcPts val="500"/>
              </a:spcAft>
            </a:pPr>
            <a:r>
              <a:rPr sz="2600" b="0">
                <a:solidFill>
                  <a:srgbClr val="212430"/>
                </a:solidFill>
                <a:latin typeface="Noto Sans Hebrew"/>
                <a:cs typeface="Noto Sans Hebrew"/>
              </a:rPr>
              <a:t>חוק שעות עבודה ומנוחה</a:t>
            </a:r>
          </a:p>
          <a:p>
            <a:pPr rtl="1" algn="r">
              <a:spcAft>
                <a:spcPts val="500"/>
              </a:spcAft>
            </a:pPr>
            <a:r>
              <a:rPr sz="2600" b="0">
                <a:solidFill>
                  <a:srgbClr val="212430"/>
                </a:solidFill>
                <a:latin typeface="Noto Sans Hebrew"/>
                <a:cs typeface="Noto Sans Hebrew"/>
              </a:rPr>
              <a:t>ייצוג האזרחים</a:t>
            </a:r>
          </a:p>
          <a:p>
            <a:pPr rtl="1" algn="r">
              <a:spcAft>
                <a:spcPts val="500"/>
              </a:spcAft>
            </a:pPr>
            <a:r>
              <a:rPr sz="2600" b="0">
                <a:solidFill>
                  <a:srgbClr val="212430"/>
                </a:solidFill>
                <a:latin typeface="Noto Sans Hebrew"/>
                <a:cs typeface="Noto Sans Hebrew"/>
              </a:rPr>
              <a:t>אספה מכוננת</a:t>
            </a:r>
          </a:p>
          <a:p>
            <a:pPr rtl="1" algn="r">
              <a:spcAft>
                <a:spcPts val="500"/>
              </a:spcAft>
            </a:pPr>
            <a:r>
              <a:rPr sz="2600" b="0">
                <a:solidFill>
                  <a:srgbClr val="212430"/>
                </a:solidFill>
                <a:latin typeface="Noto Sans Hebrew"/>
                <a:cs typeface="Noto Sans Hebrew"/>
              </a:rPr>
              <a:t>כינון ממשלה</a:t>
            </a:r>
          </a:p>
          <a:p>
            <a:pPr rtl="1" algn="r">
              <a:spcAft>
                <a:spcPts val="500"/>
              </a:spcAft>
            </a:pPr>
            <a:r>
              <a:rPr sz="2600" b="0">
                <a:solidFill>
                  <a:srgbClr val="212430"/>
                </a:solidFill>
                <a:latin typeface="Noto Sans Hebrew"/>
                <a:cs typeface="Noto Sans Hebrew"/>
              </a:rPr>
              <a:t>חקיקה ראשית</a:t>
            </a:r>
          </a:p>
        </p:txBody>
      </p:sp>
      <p:sp>
        <p:nvSpPr>
          <p:cNvPr id="11" name="Rectangle 10"/>
          <p:cNvSpPr/>
          <p:nvPr/>
        </p:nvSpPr>
        <p:spPr>
          <a:xfrm>
            <a:off x="11338560" y="1294942"/>
            <a:ext cx="64008" cy="435955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בניין הכנסת בירושלים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18</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2.jpg"/>
          <p:cNvPicPr>
            <a:picLocks noChangeAspect="1"/>
          </p:cNvPicPr>
          <p:nvPr/>
        </p:nvPicPr>
        <p:blipFill>
          <a:blip r:embed="rId3"/>
          <a:stretch>
            <a:fillRect/>
          </a:stretch>
        </p:blipFill>
        <p:spPr>
          <a:xfrm>
            <a:off x="731520" y="1424939"/>
            <a:ext cx="5943600" cy="39624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של בניין הכנסת מבחוץ, מבנה רחב בעל גג שטוח ועמודים לאורך החזית, בין עצים וגדר, ובקדמתו כביש ותחנת אוטובוס. הכנסת היא בית המחוקקים של מדינת ישראל, ובה יושבים 120 חברי הכנסת.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Gary Todd, 2018, רישיון CC0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18</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קרא את הקטע שלפניך, וענה על שתיים מן השאלות 15-13. בעת האחרונה הועלתה בכנסת הצעת החוק בשם "חבר הכנסת ה-121". לפי הצעת החוק הזאת, יוכלו גם אזרחים להגיש הצעות חוק. אזרח שירצה להגיש הצעת חוק יצטרך להחתים על הצעתו 50,000 אזרחים התומכים בה, ורק אחר כך יגיש אותה לכנסת. במקרה זה, הצעת חוק שמציע אזרח, כמו הצעת חוק שמציע חבר כנסת, תהיה חייבת לקבל קודם כול את אישור יושב ראש הכנסת, ולאחר מכן לקבל את אישור חברי הכנסת שיצביעו בעדה או נגדה. אם ההצעה תזכה ברוב קולות של חברי הכנסת שנכחו במליאה היא תעבור לטיפולה של ועדת הכנסת שתדון בה ותקבע את המשך דרכה. לדעתי, היוזמה לערב אזרחים בקבלת החלטות במדינה באמצעות חקיקת חוקים היא ניסיון מבורך במשטר דמוקרטי. אולם דרך זו לשיתוף האזרחים אינה מתאימה לישראל. בשיטת הממשל הנהוגה בישראל, 120 הנבחרים לכנסת משקפים ומייצגים את הדעות ואת הרעיונות הקיימים בחברה בישראל, והם הפועלים למען יישומם. אני חושב שראוי לשתף את המגזרים השונים בציבור, למשל, בביקורת על פעולות השלטון. שיתוף המגזרים יכול להיעשות באמצעות התייעצות עם אזרחים על נושאים שעל סדר היום, או במתן אפשרות לאזרחים להתריע על ליקויים ביישום החלטות הממשלה. אך אינני חושב שאזרחים צריכים להיות מעורבים דווקא ביוזמות חקיקה. יוזמת החקיקה בישראל נתונה לא רק לחברי הכנסת, אלא גם לממשלה בהיותה קובעת תקנות. חשוב שהכנסת לא תעסוק רק בחקיקה אלא תפעל יותר בתפקידה כמבקרת הרשויות האחרות. כך תגביל הכנסת את כוח הרשות המבצעת ותגן על זכויות וחירויות הפרט במדינה. לדעתי, יש לשנות את המצב הנוכחי ולהדגיש את יכולת הפיקוח של הכנסת על חשבון העיסוק שלה בעיקר בחקיקה. אני חושב שיוזמת חברי הכנסת לשפר את מעמד הכנסת באמצעות שיתוף הציבור נובעת מכוונה טובה ורצויה. אולם הכיוון הנכון צריך להיות עידוד האזרחים לפנות לחברי הכנסת ולשרים בעניינים ציבוריים שונים. כל אלה ייתנו מענה של ממש לצורך לשתף את הציבור במערכת הפוליטית, וגם יחזקו את תדמיתו של בית המחוקקים בישראל. (מעובד על פי מאמר של ג. רהט, אתר האינטרנט של המכון הישראלי לדמוקרטיה, 31/1/16)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תשע"ו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18</a:t>
            </a:r>
          </a:p>
        </p:txBody>
      </p:sp>
      <p:sp>
        <p:nvSpPr>
          <p:cNvPr id="9" name="Rounded Rectangle 8"/>
          <p:cNvSpPr/>
          <p:nvPr/>
        </p:nvSpPr>
        <p:spPr>
          <a:xfrm>
            <a:off x="731520" y="1051560"/>
            <a:ext cx="10725912" cy="11257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7942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הצג את שלב הקריאה הטרומית בתהליך החקיקה בכנסת. הסבר כיצד שלב זה בתהליך החקיקה בא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18</a:t>
            </a:r>
          </a:p>
        </p:txBody>
      </p:sp>
      <p:sp>
        <p:nvSpPr>
          <p:cNvPr id="9" name="Rounded Rectangle 8"/>
          <p:cNvSpPr/>
          <p:nvPr/>
        </p:nvSpPr>
        <p:spPr>
          <a:xfrm>
            <a:off x="731520" y="1051560"/>
            <a:ext cx="10725912" cy="323697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09067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שלב הקריאה הטרומית הוא השלב בו הצעת חוק פרטית של חבר כנסת, שעברה את אישור נשיאות הכנסת, עולה להצבעה במליאה. אם ההצעה זוכה לרוב, היא עוברת לטיפול ועדת הכנסת הרלוונטית, הדנה בפרטי הצעת החוק ומעצבת את הנוסח שיעלה בקריאה הבאה, או ממליצה לדחותה. (הצעות חוק ממשלתיות פטורות מקריאה טרומית). ביסוס מהקטע: "הצעת חוק שמציע אזרח... תהיה חייבת לקבל קודם כל את אישור יושב ראש הכנסת, ולאחר מכן לקבל את אישור חברי הכנסת... אם ההצעה תזכה ברוב קולות... היא תעבור לטיפולה של ועדת הכנסת שתדון בה ותקבע את המשך דרכה". הסבר: על פי הצעת החוק "חבר הכנסת ה - 121", הצעת חוק שיגיש אזרח תעבור הליך הדומה להליך שעוברת הצעת חוק פרטית בשלב הקריאה הטרומית - אישור יו"ר הכנסת, הצבעה טרומית במליאה ודיון בוועדת הכנסת.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תרבות פוליטית דמוקרטית.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18</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קרא את הקטע שלפניך, וענה על שתיים מן השאלות 15-13. בעת האחרונה הועלתה בכנסת הצעת החוק בשם "חבר הכנסת ה-121". לפי הצעת החוק הזאת, יוכלו גם אזרחים להגיש הצעות חוק. אזרח שירצה להגיש הצעת חוק יצטרך להחתים על הצעתו 50,000 אזרחים התומכים בה, ורק אחר כך יגיש אותה לכנסת. במקרה זה, הצעת חוק שמציע אזרח, כמו הצעת חוק שמציע חבר כנסת, תהיה חייבת לקבל קודם כול את אישור יושב ראש הכנסת, ולאחר מכן לקבל את אישור חברי הכנסת שיצביעו בעדה או נגדה. אם ההצעה תזכה ברוב קולות של חברי הכנסת שנכחו במליאה היא תעבור לטיפולה של ועדת הכנסת שתדון בה ותקבע את המשך דרכה. לדעתי, היוזמה לערב אזרחים בקבלת החלטות במדינה באמצעות חקיקת חוקים היא ניסיון מבורך במשטר דמוקרטי. אולם דרך זו לשיתוף האזרחים אינה מתאימה לישראל. בשיטת הממשל הנהוגה בישראל, 120 הנבחרים לכנסת משקפים ומייצגים את הדעות ואת הרעיונות הקיימים בחברה בישראל, והם הפועלים למען יישומם. אני חושב שראוי לשתף את המגזרים השונים בציבור, למשל, בביקורת על פעולות השלטון. שיתוף המגזרים יכול להיעשות באמצעות התייעצות עם אזרחים על נושאים שעל סדר היום, או במתן אפשרות לאזרחים להתריע על ליקויים ביישום החלטות הממשלה. אך אינני חושב שאזרחים צריכים להיות מעורבים דווקא ביוזמות חקיקה. יוזמת החקיקה בישראל נתונה לא רק לחברי הכנסת, אלא גם לממשלה בהיותה קובעת תקנות. חשוב שהכנסת לא תעסוק רק בחקיקה אלא תפעל יותר בתפקידה כמבקרת הרשויות האחרות. כך תגביל הכנסת את כוח הרשות המבצעת ותגן על זכויות וחירויות הפרט במדינה. לדעתי, יש לשנות את המצב הנוכחי ולהדגיש את יכולת הפיקוח של הכנסת על חשבון העיסוק שלה בעיקר בחקיקה. אני חושב שיוזמת חברי הכנסת לשפר את מעמד הכנסת באמצעות שיתוף הציבור נובעת מכוונה טובה ורצויה. אולם הכיוון הנכון צריך להיות עידוד האזרחים לפנות לחברי הכנסת ולשרים בעניינים ציבוריים שונים. כל אלה ייתנו מענה של ממש לצורך לשתף את הציבור במערכת הפוליטית, וגם יחזקו את תדמיתו של בית המחוקקים בישראל. (מעובד על פי מאמר של ג. רהט, אתר האינטרנט של המכון הישראלי לדמוקרטיה, 31/1/16)</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18</a:t>
            </a:r>
          </a:p>
        </p:txBody>
      </p:sp>
      <p:sp>
        <p:nvSpPr>
          <p:cNvPr id="9" name="Rounded Rectangle 8"/>
          <p:cNvSpPr/>
          <p:nvPr/>
        </p:nvSpPr>
        <p:spPr>
          <a:xfrm>
            <a:off x="731520" y="1051560"/>
            <a:ext cx="10725912" cy="294843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80212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עקרון הפלורליזם. הסבר על פי הקטע, את טענת הכותב בנוגע לעיקרון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עקרון פלורליזם משמעותו הכרה בערכם של ריבוי ומגוון הדעות והעמדות של אנשים או קבוצות. עקרון הפלורליזם מעודד ותומך בקיומם של דעות אלו ובאפשרות ביטוי של העמדות השונות. ביסוס מקטע: "120 הנבחרים לכנסת משקפים ומייצגים את הדעות ואת הרעיונות הקיימים בחברה בישראל, והם פועלים למען יישומם... אני חושב שראוי לשתף את המגזרים השונים...". הסבר: לדעת כותב המאמר, חברי הכנסת משקפים את ריבוי הדעות ואת ריבוי העמדות שבחברה בישראל. כותב המאמר מבטא בכך השקפה פלורליסטית, הרואה בריבוי ובשונות דבר ראוי ונכון. חברי הכנסת פועלים למען יישומם של הדעות והעמדות השונות שבחברה הישראלית.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18</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גישה כלכלית ליברלית/ניאו ליברלית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שעות עבודה ומנוחה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מינוי בעלי תפקידים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מי כלול בכל גוף</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במה דנים בכל גוף</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תפקידי הכנסת בייצוג אזרחים ומינוי בעלי תפקידים</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18</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18</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"הסבר על סמכות הכנסת" - גם בעמוד הנושא, בלשונית "סרטון".</a:t>
            </a:r>
          </a:p>
          <a:p>
            <a:pPr rtl="1" algn="r">
              <a:spcAft>
                <a:spcPts val="500"/>
              </a:spcAft>
            </a:pPr>
            <a:r>
              <a:rPr sz="1800" b="0">
                <a:solidFill>
                  <a:srgbClr val="212430"/>
                </a:solidFill>
                <a:latin typeface="Noto Sans Hebrew"/>
                <a:cs typeface="Noto Sans Hebrew"/>
              </a:rPr>
              <a:t>https://www.youtube.com/watch?v=bYV6IwsT6I0</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18</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