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Flickr_-_Government_Press_Office_(GPO)_-_Ben_Gurion_(Left)_Signing_the_Declaration_of_Independence.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עקרון הגבלת השלטון</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16</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קיימים אמצעים להגבלת שלטון</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הנמקת העמדה המנוגדת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פיצול הכוח השלטוני לשלוש רשויות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העמדה שלי</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כלכליים כגון</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עקרון הגבלת השלטון</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הפרדת רשויות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בלמים ואיזונים</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הגבלת השלטון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16</a:t>
            </a:r>
          </a:p>
        </p:txBody>
      </p:sp>
      <p:sp>
        <p:nvSpPr>
          <p:cNvPr id="9" name="Rounded Rectangle 8"/>
          <p:cNvSpPr/>
          <p:nvPr/>
        </p:nvSpPr>
        <p:spPr>
          <a:xfrm>
            <a:off x="6217920" y="1428750"/>
            <a:ext cx="5239512"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875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קיימים אמצעים להגבלת שלטון</a:t>
            </a:r>
          </a:p>
        </p:txBody>
      </p:sp>
      <p:sp>
        <p:nvSpPr>
          <p:cNvPr id="14" name="TextBox 13"/>
          <p:cNvSpPr txBox="1"/>
          <p:nvPr/>
        </p:nvSpPr>
        <p:spPr>
          <a:xfrm>
            <a:off x="63550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תנאים לקיום בחירות דמוקרטיות, הפרדת רשויות, מנגנוני פיקוח וביקורת וחוקה</a:t>
            </a:r>
          </a:p>
        </p:txBody>
      </p:sp>
      <p:sp>
        <p:nvSpPr>
          <p:cNvPr id="15" name="Rounded Rectangle 14"/>
          <p:cNvSpPr/>
          <p:nvPr/>
        </p:nvSpPr>
        <p:spPr>
          <a:xfrm>
            <a:off x="731520" y="1428750"/>
            <a:ext cx="5239512"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875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275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הנמקת העמדה המנוגדת</a:t>
            </a:r>
          </a:p>
        </p:txBody>
      </p:sp>
      <p:sp>
        <p:nvSpPr>
          <p:cNvPr id="20" name="TextBox 19"/>
          <p:cNvSpPr txBox="1"/>
          <p:nvPr/>
        </p:nvSpPr>
        <p:spPr>
          <a:xfrm>
            <a:off x="8686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באמצעות אחד מתפקידי הכנסת – ייצוג האזרחים. הצגת התפקיד ייצוג האזרחים – הכנסת מייצגת את העם ושומרת על האינטרסים של האזרחים. קישור לטענה – הכנסת היא גוף הנבחר על ידי העם ומייצג אותו. חברי הכנסת משקפים את העמדות השונות של האזרחים והם אלו שנבחרו על ידם. נשיא בית המשפט העליון הוא דמות בעלת השפעה רבה ועוצמה רבה, וראוי שהוא יבחר על ידי גוף דמוקרטי שמשקף את עמדות הציבור.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הגבלת השלטון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16</a:t>
            </a:r>
          </a:p>
        </p:txBody>
      </p:sp>
      <p:sp>
        <p:nvSpPr>
          <p:cNvPr id="9" name="Rounded Rectangle 8"/>
          <p:cNvSpPr/>
          <p:nvPr/>
        </p:nvSpPr>
        <p:spPr>
          <a:xfrm>
            <a:off x="6217920" y="1275080"/>
            <a:ext cx="5239512" cy="4399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750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פיצול הכוח השלטוני לשלוש רשויות</a:t>
            </a:r>
          </a:p>
        </p:txBody>
      </p:sp>
      <p:sp>
        <p:nvSpPr>
          <p:cNvPr id="14" name="TextBox 13"/>
          <p:cNvSpPr txBox="1"/>
          <p:nvPr/>
        </p:nvSpPr>
        <p:spPr>
          <a:xfrm>
            <a:off x="63550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מחוקקת, מבצעת ושופטת במטרה להגביל את השלטון, למנוע את ריכוז הכוח בידי גורם שלטוני אחד, ולקדם הגנה על זכויות האדם.</a:t>
            </a:r>
          </a:p>
          <a:p>
            <a:pPr rtl="1" algn="r">
              <a:spcAft>
                <a:spcPts val="500"/>
              </a:spcAft>
            </a:pPr>
            <a:r>
              <a:rPr sz="2200" b="0">
                <a:solidFill>
                  <a:srgbClr val="212430"/>
                </a:solidFill>
                <a:latin typeface="Noto Sans Hebrew"/>
                <a:cs typeface="Noto Sans Hebrew"/>
              </a:rPr>
              <a:t>לכל רשות סמכויות ייחודיות בתחומה אך לא מוחלטות, ומתקיימים בין הרשויות יחסי איזון, ריסון, פיקוח ובקרה שנקראים איזונים ובלמים</a:t>
            </a:r>
          </a:p>
        </p:txBody>
      </p:sp>
      <p:sp>
        <p:nvSpPr>
          <p:cNvPr id="15" name="Rounded Rectangle 14"/>
          <p:cNvSpPr/>
          <p:nvPr/>
        </p:nvSpPr>
        <p:spPr>
          <a:xfrm>
            <a:off x="731520" y="1275080"/>
            <a:ext cx="5239512" cy="4399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750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העמדה שלי</a:t>
            </a:r>
          </a:p>
        </p:txBody>
      </p:sp>
      <p:sp>
        <p:nvSpPr>
          <p:cNvPr id="20" name="TextBox 19"/>
          <p:cNvSpPr txBox="1"/>
          <p:nvPr/>
        </p:nvSpPr>
        <p:spPr>
          <a:xfrm>
            <a:off x="8686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אני בעד ההצעה לכלול שימוע בכנסת כחלק מהליך מינוי השופטים</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הגבלת השלטון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16</a:t>
            </a:r>
          </a:p>
        </p:txBody>
      </p:sp>
      <p:sp>
        <p:nvSpPr>
          <p:cNvPr id="9" name="Rounded Rectangle 8"/>
          <p:cNvSpPr/>
          <p:nvPr/>
        </p:nvSpPr>
        <p:spPr>
          <a:xfrm>
            <a:off x="6217920" y="1391920"/>
            <a:ext cx="5239512" cy="4165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כלכליים כגון</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קרקעות ואוצרות טבע, ושולט על מנגנוני אכיפה כגון צבא ומשטרה, ישנו חשש</a:t>
            </a:r>
          </a:p>
          <a:p>
            <a:pPr rtl="1" algn="r">
              <a:spcAft>
                <a:spcPts val="500"/>
              </a:spcAft>
            </a:pPr>
            <a:r>
              <a:rPr sz="2000" b="0">
                <a:solidFill>
                  <a:srgbClr val="212430"/>
                </a:solidFill>
                <a:latin typeface="Noto Sans Hebrew"/>
                <a:cs typeface="Noto Sans Hebrew"/>
              </a:rPr>
              <a:t>אמיתי שהשלטון יעשה שימוש לרעה בכוח זה, ויפגע בזכויות האדם ובמיעוט. מסיבה זו, יש לדאוג</a:t>
            </a:r>
          </a:p>
          <a:p>
            <a:pPr rtl="1" algn="r">
              <a:spcAft>
                <a:spcPts val="500"/>
              </a:spcAft>
            </a:pPr>
            <a:r>
              <a:rPr sz="2000" b="0">
                <a:solidFill>
                  <a:srgbClr val="212430"/>
                </a:solidFill>
                <a:latin typeface="Noto Sans Hebrew"/>
                <a:cs typeface="Noto Sans Hebrew"/>
              </a:rPr>
              <a:t>להגביל את השלטון ובמדינה הדמוקרטית ישנן דרכים רבות לעשות זאת – הפרדת רשויות</a:t>
            </a:r>
          </a:p>
        </p:txBody>
      </p:sp>
      <p:sp>
        <p:nvSpPr>
          <p:cNvPr id="15" name="Rounded Rectangle 14"/>
          <p:cNvSpPr/>
          <p:nvPr/>
        </p:nvSpPr>
        <p:spPr>
          <a:xfrm>
            <a:off x="731520" y="1391920"/>
            <a:ext cx="5239512" cy="4165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כלכליים כגון - המשך</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ואמצעים מוסדיים הקבועים ובחוק ואמצעים לא מוסדיים, הפועלים באופן וולונטארי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הגבלת השלטון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16</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הגבלת השלטון</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השלטון אינו ריבון מוחלט: סמכויותיו מוגבלות בחוק, בחוקי היסוד ובערכי הדמוקרטיה.</a:t>
            </a:r>
          </a:p>
          <a:p>
            <a:pPr rtl="1" algn="r">
              <a:spcAft>
                <a:spcPts val="500"/>
              </a:spcAft>
            </a:pPr>
            <a:r>
              <a:rPr sz="2000" b="0">
                <a:solidFill>
                  <a:srgbClr val="212430"/>
                </a:solidFill>
                <a:latin typeface="Noto Sans Hebrew"/>
                <a:cs typeface="Noto Sans Hebrew"/>
              </a:rPr>
              <a:t>ההגבלה נועדה למנוע שימוש לרעה בכוח ולשמור על זכויות הפרט.</a:t>
            </a:r>
          </a:p>
          <a:p>
            <a:pPr rtl="1" algn="r">
              <a:spcAft>
                <a:spcPts val="500"/>
              </a:spcAft>
            </a:pPr>
            <a:r>
              <a:rPr sz="2000" b="0">
                <a:solidFill>
                  <a:srgbClr val="212430"/>
                </a:solidFill>
                <a:latin typeface="Noto Sans Hebrew"/>
                <a:cs typeface="Noto Sans Hebrew"/>
              </a:rPr>
              <a:t>כלי ההגבלה המרכזיים: חוקה או חוקי יסוד, הפרדת רשויות ובלמים ואיזונים, ביקורת שיפוטית, בחירות תקופתיות וחירויות הפרט.</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הפרדת רשויות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הרשות המחוקקת (הכנסת) חוקקת; הרשות המבצעת (הממשלה) מבצעת; הרשות השופטת (בתי המשפט) שופטת ומפקחת.</a:t>
            </a:r>
          </a:p>
          <a:p>
            <a:pPr rtl="1" algn="r">
              <a:spcAft>
                <a:spcPts val="500"/>
              </a:spcAft>
            </a:pPr>
            <a:r>
              <a:rPr sz="2000" b="0">
                <a:solidFill>
                  <a:srgbClr val="212430"/>
                </a:solidFill>
                <a:latin typeface="Noto Sans Hebrew"/>
                <a:cs typeface="Noto Sans Hebrew"/>
              </a:rPr>
              <a:t>ההפרדה אינה מוחלטת בישראל: שרים הם חברי כנסת, אך מערכת הבלמים והאיזונים מפצה על כך.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הגבלת השלטון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16</a:t>
            </a:r>
          </a:p>
        </p:txBody>
      </p:sp>
      <p:sp>
        <p:nvSpPr>
          <p:cNvPr id="9" name="Rounded Rectangle 8"/>
          <p:cNvSpPr/>
          <p:nvPr/>
        </p:nvSpPr>
        <p:spPr>
          <a:xfrm>
            <a:off x="6217920" y="1319784"/>
            <a:ext cx="5239512" cy="430987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19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83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בלמים ואיזונים</a:t>
            </a:r>
          </a:p>
        </p:txBody>
      </p:sp>
      <p:sp>
        <p:nvSpPr>
          <p:cNvPr id="14" name="TextBox 13"/>
          <p:cNvSpPr txBox="1"/>
          <p:nvPr/>
        </p:nvSpPr>
        <p:spPr>
          <a:xfrm>
            <a:off x="63550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כל רשות מפקחת על האחרת: הכנסת מפקחת על הממשלה (הצבעות אי-אמון, ועדות חקירה, שאילתות).</a:t>
            </a:r>
          </a:p>
          <a:p>
            <a:pPr rtl="1" algn="r">
              <a:spcAft>
                <a:spcPts val="500"/>
              </a:spcAft>
            </a:pPr>
            <a:r>
              <a:rPr sz="2400" b="0">
                <a:solidFill>
                  <a:srgbClr val="212430"/>
                </a:solidFill>
                <a:latin typeface="Noto Sans Hebrew"/>
                <a:cs typeface="Noto Sans Hebrew"/>
              </a:rPr>
              <a:t>בתי המשפט מפקחים על חוקיות פעולות הממשלה והכנסת.</a:t>
            </a:r>
          </a:p>
          <a:p>
            <a:pPr rtl="1" algn="r">
              <a:spcAft>
                <a:spcPts val="500"/>
              </a:spcAft>
            </a:pPr>
            <a:r>
              <a:rPr sz="2400" b="0">
                <a:solidFill>
                  <a:srgbClr val="212430"/>
                </a:solidFill>
                <a:latin typeface="Noto Sans Hebrew"/>
                <a:cs typeface="Noto Sans Hebrew"/>
              </a:rPr>
              <a:t>הממשלה מסדירה את פעילות הכנסת דרך יוזמות חקיקה ממשלתיות.</a:t>
            </a:r>
          </a:p>
        </p:txBody>
      </p:sp>
      <p:sp>
        <p:nvSpPr>
          <p:cNvPr id="15" name="Rounded Rectangle 14"/>
          <p:cNvSpPr/>
          <p:nvPr/>
        </p:nvSpPr>
        <p:spPr>
          <a:xfrm>
            <a:off x="731520" y="1319784"/>
            <a:ext cx="5239512" cy="430987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19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3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קיימים אמצעים להגבלת שלטון</a:t>
            </a:r>
          </a:p>
          <a:p>
            <a:pPr rtl="1" algn="r">
              <a:spcAft>
                <a:spcPts val="500"/>
              </a:spcAft>
            </a:pPr>
            <a:r>
              <a:rPr sz="2400" b="0">
                <a:solidFill>
                  <a:srgbClr val="212430"/>
                </a:solidFill>
                <a:latin typeface="Noto Sans Hebrew"/>
                <a:cs typeface="Noto Sans Hebrew"/>
              </a:rPr>
              <a:t>הנמקת העמדה המנוגדת</a:t>
            </a:r>
          </a:p>
          <a:p>
            <a:pPr rtl="1" algn="r">
              <a:spcAft>
                <a:spcPts val="500"/>
              </a:spcAft>
            </a:pPr>
            <a:r>
              <a:rPr sz="2400" b="0">
                <a:solidFill>
                  <a:srgbClr val="212430"/>
                </a:solidFill>
                <a:latin typeface="Noto Sans Hebrew"/>
                <a:cs typeface="Noto Sans Hebrew"/>
              </a:rPr>
              <a:t>העמדה שלי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חתימת מגילת העצמאות, 1948</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16</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8.jpg"/>
          <p:cNvPicPr>
            <a:picLocks noChangeAspect="1"/>
          </p:cNvPicPr>
          <p:nvPr/>
        </p:nvPicPr>
        <p:blipFill>
          <a:blip r:embed="rId3"/>
          <a:stretch>
            <a:fillRect/>
          </a:stretch>
        </p:blipFill>
        <p:spPr>
          <a:xfrm>
            <a:off x="731520" y="1417156"/>
            <a:ext cx="5943600" cy="3977966"/>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מספר גברים בחליפות סביב שולחן ארוך עם מיקרופונים של רדיו 'קול ישראל'; אדם שגבו למצלמה חותם על מגילה, ואחרים מביטונים. לפי תיאור המקור, דוד בן-גוריון חותם על מגילת העצמאות ומשה שרת מחזיק אותה (14 במאי 1948). השקף ממחיש את המסמך הייסוד של המדינה, שקבע כי תוקם בה חוקה - הבסיס לעקרון הגבלת השלטון.</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דוברות המדינה (GPO), 1948,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16</a:t>
            </a:r>
          </a:p>
        </p:txBody>
      </p:sp>
      <p:sp>
        <p:nvSpPr>
          <p:cNvPr id="9" name="Rounded Rectangle 8"/>
          <p:cNvSpPr/>
          <p:nvPr/>
        </p:nvSpPr>
        <p:spPr>
          <a:xfrm>
            <a:off x="731520" y="1051560"/>
            <a:ext cx="10725912" cy="448259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3628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קו אחד מחבר בין כמה מקרים שאירעו בשנה האחרונה של מעצר אנשים עד תום ההליכים - וזהו שימוש לרעה בדרך בלתי מידתית בסמכות העיכוב והמעצר. מקרים אלה מחייבים חשבון נפש מצד רשויות אכיפת החוק ובתי המשפט, ונדרשת פעולה נחושה של המחוקקים לתיקונים והבהרות בחוק המעצרים.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פעמים רבות יש בלבול בשיח הציבורי בין המושגים "מעצר" ו"מאסר". מאסר הוא העונש שנגזר על מי שהורשע בדין, ואילו המעצר נועד למטרה שונה לחלוטין ממאסר. מעצר אינו "מקדמה על חשבון העונש", שכן מדובר בחשודים או בנאשמים שטרם הורשעו ועומדת להם חזקת החפות; המעצר נועד לשרת את החקירה הפלילית, למשל כדי למנוע תיאום עדויות בין נחקרים או שיבוש של פעולות חקירה על ידי החשוד, וכן כדי למנוע בריחה של החשוד וכדי להגן על הציבור ממסוכנות של החשוד. לרוב מעצר נמשך ימים מעטים, שבמהלכם על המשטרה להביא את החשוד לדיון לפני שופט לבחינת הצורך במעצר, ולכן הוא מכונה "מעצר 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לאחר שמוגש כתב אישום, הפרקליטות רשאית לבקש כי הנאשם "יישאר במעצר עד תום ההליכים המשפטיים, כלומר עד סיום משפטו. אפשר לעצור חשוד עד תום ההליכים רק כדי למנוע שיבוש הליכי משפט, בריחה, השפעה על עדים או פגיעה בראיות, וכן במקרים שבהם יש יסוד סביר לחשש שהנאשם יסכן את ביטחונו של אדם אחר, את ביטחון הציבור או את ביטחון המדינה.</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16</a:t>
            </a:r>
          </a:p>
        </p:txBody>
      </p:sp>
      <p:sp>
        <p:nvSpPr>
          <p:cNvPr id="9" name="Rounded Rectangle 8"/>
          <p:cNvSpPr/>
          <p:nvPr/>
        </p:nvSpPr>
        <p:spPr>
          <a:xfrm>
            <a:off x="731520" y="1051560"/>
            <a:ext cx="10725912" cy="49540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0771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בשנת 1992 נחקקו שני חוקי יסוד המעגנים את ההגנה על זכויות האדם. אחד החוקים הוא חוק יסוד כבוד האדם וחירותו, ובעקבותיו, בשנת 1996, נחקק חוק המעצרים העדכני. בחוק המעצרים נקבע כי "מעצרו ועיכובו של אדם יהיו בדרך שתבטיח שמירה על כבוד האדם ועל זכויותיו". על כן לא יצווה בית משפט על מעצר אדם, אלא אם כן אי אפשר להשיג את מטרת המעצר בדרך אחרת, דרך שפגיעתה בחירות שלו היא פחותה.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כבר בשנת 2020 פורסם דוח של משרד מבקר המדינה כי יש עלייה מדאיגה בשיעור המעצרים, ובעיקר במעצרים עד תום ההליכים. למרבה הצער, "היד על ההדק" של המעצר עד תום ההליכים נהפכה לקלה. המשטרה והפרקליטות מגישות בקשות מעצר, אך לעיתים גם במקרים שבהם יש אפשרות חלופית, בית המשפט מאשר בקשות 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נדמה שהנחות היסוד של דיני המעצרים היטשטשו בעת האחרונה. הפרשיות האחרונות מלמדות שקווים אדומים נחצו וכי אנשים נורמטיביים למדי שמעצרו - וברור לכול שלא נשקפת מהם סכנה לשלום הציבור - מוצאים את עצמם במעצר ממושך טרם הרשעה בדין.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במציאות שנוצרה חייב המחוקק לומר את דברו ולהבהיר לפרקליטות ולבתי המשפט שאת המעצר, ובמיוחד את המעצר עד תום ההליכים, יש לשמור רק למקרים קשים וחמורים של עבירות אלימות קשות, רצח, אונס, עבריינות סדרתית וכדומה, שבהם נשקפת סכנה ממשית לשלום הציבור.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מ' גוטמן, יש צורך דחוף בתיקונים והבהרות בחוק המעצרים, Ynet, 21.12.24)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16</a:t>
            </a:r>
          </a:p>
        </p:txBody>
      </p:sp>
      <p:sp>
        <p:nvSpPr>
          <p:cNvPr id="9" name="Rounded Rectangle 8"/>
          <p:cNvSpPr/>
          <p:nvPr/>
        </p:nvSpPr>
        <p:spPr>
          <a:xfrm>
            <a:off x="731520" y="1051560"/>
            <a:ext cx="10725912" cy="188569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73939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מושג) ענו על פי מה שלמדתם, ולא על פי הקטע. בחלק השני של השאלה –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הציגו את העיקרון הדמוקרטי: עקרון הגבלת השלטון.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עיקרון זה בא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16</a:t>
            </a:r>
          </a:p>
        </p:txBody>
      </p:sp>
      <p:sp>
        <p:nvSpPr>
          <p:cNvPr id="9" name="Rounded Rectangle 8"/>
          <p:cNvSpPr/>
          <p:nvPr/>
        </p:nvSpPr>
        <p:spPr>
          <a:xfrm>
            <a:off x="731520" y="1051560"/>
            <a:ext cx="10725912" cy="37084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562095"/>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עיקרון הגבלת השלטון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השלטון מחזיק באמצעים כלכליים, אנושיים, מקורות מידע, מנגנוני אכיפה המעניקים לו עוצמה רבה. קיימת סכנה בניצול לרעה של כוחו של השלטון, ובפגיעה בזכויות האדם והאזרח או בזכויות קבוצה. הפרדת הרשויות, חוקה, ואמצעים פורמאליים ובלתי פורמאליים נועדו למנוע את עריצות השלטון.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בסס: "כבר בשנת 2020 פורסם בדוח של משרד מבקר המדינה כי יש עלייה מדאיגה בשיעור המעצרים ובעיקר במעצרים עד תום ההליכים". או: "המחוקק חייב להבהיר לפרקליטות לבתי המשפט, שמעצר עד תום הליכים יש לשמור למקרים קשים וחמורים".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קשר: מבקר המדינה המופיע בקטע הוא אחד מגופי הפיקוח והביקורת הפורמליים, והוא מבקר את רשויות השלטון, חושף מחדלים ושחיתויות ובכך מגביל את השלטון ומגן על זכויות האדם. או: הרשות המחוקקת מגבילה את רשויות השלטון השונות בחקיקה.</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16</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קיימים אמצעים להגבלת שלטון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הנמקת העמדה המנוגדת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פיצול הכוח השלטוני לשלוש רשויות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הגבלת השלטון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16</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16</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"עקרון הגבלת השלטון" - גם בעמוד הנושא, בלשונית "סרטון".</a:t>
            </a:r>
          </a:p>
          <a:p>
            <a:pPr rtl="1" algn="r">
              <a:spcAft>
                <a:spcPts val="500"/>
              </a:spcAft>
            </a:pPr>
            <a:r>
              <a:rPr sz="1800" b="0">
                <a:solidFill>
                  <a:srgbClr val="212430"/>
                </a:solidFill>
                <a:latin typeface="Noto Sans Hebrew"/>
                <a:cs typeface="Noto Sans Hebrew"/>
              </a:rPr>
              <a:t>https://www.youtube.com/watch?v=lpJuKhUf08E</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16</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