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The_Knesset_held_a_special_session_to_decide_the_question_%27Who_is_a_Jew%27_(FL63291384).jp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המאפיינים היהודיים של המדינה</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18</a:t>
            </a:r>
          </a:p>
        </p:txBody>
      </p:sp>
      <p:sp>
        <p:nvSpPr>
          <p:cNvPr id="9" name="Rounded Rectangle 8"/>
          <p:cNvSpPr/>
          <p:nvPr/>
        </p:nvSpPr>
        <p:spPr>
          <a:xfrm>
            <a:off x="731520" y="1645920"/>
            <a:ext cx="10058400" cy="17373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19072"/>
            <a:ext cx="9784080" cy="1591056"/>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חוק השבות</a:t>
            </a:r>
          </a:p>
        </p:txBody>
      </p:sp>
      <p:sp>
        <p:nvSpPr>
          <p:cNvPr id="11" name="Rectangle 10"/>
          <p:cNvSpPr/>
          <p:nvPr/>
        </p:nvSpPr>
        <p:spPr>
          <a:xfrm>
            <a:off x="10680192" y="1737360"/>
            <a:ext cx="64008" cy="15544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3566160"/>
            <a:ext cx="10058400" cy="17373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3639312"/>
            <a:ext cx="9784080" cy="1591056"/>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היבטים נוספים בנושא</a:t>
            </a:r>
          </a:p>
        </p:txBody>
      </p:sp>
      <p:sp>
        <p:nvSpPr>
          <p:cNvPr id="14" name="Rectangle 13"/>
          <p:cNvSpPr/>
          <p:nvPr/>
        </p:nvSpPr>
        <p:spPr>
          <a:xfrm>
            <a:off x="10680192" y="3657600"/>
            <a:ext cx="64008" cy="15544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חוק השבות</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1</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חוק השבות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18</a:t>
            </a:r>
          </a:p>
        </p:txBody>
      </p:sp>
      <p:sp>
        <p:nvSpPr>
          <p:cNvPr id="9" name="Rounded Rectangle 8"/>
          <p:cNvSpPr/>
          <p:nvPr/>
        </p:nvSpPr>
        <p:spPr>
          <a:xfrm>
            <a:off x="6217920" y="1446784"/>
            <a:ext cx="5239512" cy="405587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44678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יסוד כבוד האדם וחירותו</a:t>
            </a:r>
          </a:p>
        </p:txBody>
      </p:sp>
      <p:sp>
        <p:nvSpPr>
          <p:cNvPr id="14" name="TextBox 13"/>
          <p:cNvSpPr txBox="1"/>
          <p:nvPr/>
        </p:nvSpPr>
        <p:spPr>
          <a:xfrm>
            <a:off x="63550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חוק המפרט את זכויות היסוד של האדם בישראל הכוללות הזכות לחיים ולשלמות הגוף, זכות הקניין, הזכות לכבוד ולפרטיות וחופש התנועה. בחוק יש פסקת הגבלה: ניתן לחוקק חוק הסותר את הזכויות שבחוק היסוד רק בתנאי שהוא "הולם את ערכיה של מדינת ישראל ונועד לתכלית ראויה" ופגיעתו בזכות מידתית</a:t>
            </a:r>
          </a:p>
        </p:txBody>
      </p:sp>
      <p:sp>
        <p:nvSpPr>
          <p:cNvPr id="15" name="Rounded Rectangle 14"/>
          <p:cNvSpPr/>
          <p:nvPr/>
        </p:nvSpPr>
        <p:spPr>
          <a:xfrm>
            <a:off x="731520" y="1446784"/>
            <a:ext cx="5239512" cy="405587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44678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7421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השבות</a:t>
            </a:r>
          </a:p>
        </p:txBody>
      </p:sp>
      <p:sp>
        <p:nvSpPr>
          <p:cNvPr id="20" name="TextBox 19"/>
          <p:cNvSpPr txBox="1"/>
          <p:nvPr/>
        </p:nvSpPr>
        <p:spPr>
          <a:xfrm>
            <a:off x="868680" y="2105152"/>
            <a:ext cx="4965192" cy="330606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יכול לעלות למדינת ישראל בכל זמן נתון. היהודי יכול לעלות עם החוק קובע שכל יהודי בנו, אשתו ונכדו. מטרת החוק היא לשמור על הרוב היהודי ולהביע את העובדה שמדינת ישראל היא מקום המקלט של כל יהודי בעולם שנמצא בסכנה. שר הפנים יכול למנוע עלייה של יהודי אם יש לכך</a:t>
            </a:r>
          </a:p>
        </p:txBody>
      </p:sp>
      <p:sp>
        <p:nvSpPr>
          <p:cNvPr id="21" name="Rectangle 20"/>
          <p:cNvSpPr/>
          <p:nvPr/>
        </p:nvSpPr>
        <p:spPr>
          <a:xfrm>
            <a:off x="731520"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097280" y="2194560"/>
            <a:ext cx="9966960" cy="1737360"/>
          </a:xfrm>
          <a:prstGeom prst="rect">
            <a:avLst/>
          </a:prstGeom>
          <a:solidFill>
            <a:srgbClr val="1D3A5F"/>
          </a:solid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371600" y="2240280"/>
            <a:ext cx="9418320" cy="1645920"/>
          </a:xfrm>
          <a:prstGeom prst="rect">
            <a:avLst/>
          </a:prstGeom>
          <a:noFill/>
        </p:spPr>
        <p:txBody>
          <a:bodyPr wrap="square" lIns="45720" rIns="45720" tIns="27432" bIns="27432" anchor="ctr">
            <a:spAutoFit/>
          </a:bodyPr>
          <a:lstStyle/>
          <a:p>
            <a:pPr algn="ctr" rtl="1"/>
            <a:r>
              <a:rPr sz="3000" b="1">
                <a:solidFill>
                  <a:srgbClr val="FFFFFF"/>
                </a:solidFill>
                <a:latin typeface="Noto Serif Hebrew"/>
                <a:cs typeface="Noto Serif Hebrew"/>
              </a:rPr>
              <a:t>היבטים נוספים בנושא</a:t>
            </a:r>
          </a:p>
        </p:txBody>
      </p:sp>
      <p:sp>
        <p:nvSpPr>
          <p:cNvPr id="5" name="TextBox 4"/>
          <p:cNvSpPr txBox="1"/>
          <p:nvPr/>
        </p:nvSpPr>
        <p:spPr>
          <a:xfrm>
            <a:off x="1097280" y="411480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יחידה 2</a:t>
            </a:r>
          </a:p>
        </p:txBody>
      </p:sp>
      <p:sp>
        <p:nvSpPr>
          <p:cNvPr id="6" name="Rectangle 5"/>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18</a:t>
            </a:r>
          </a:p>
        </p:txBody>
      </p:sp>
      <p:sp>
        <p:nvSpPr>
          <p:cNvPr id="9" name="Rounded Rectangle 8"/>
          <p:cNvSpPr/>
          <p:nvPr/>
        </p:nvSpPr>
        <p:spPr>
          <a:xfrm>
            <a:off x="6217920" y="1591055"/>
            <a:ext cx="5239512" cy="3767328"/>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91055"/>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5506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55063"/>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61848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חקיקה דתית</a:t>
            </a:r>
          </a:p>
        </p:txBody>
      </p:sp>
      <p:sp>
        <p:nvSpPr>
          <p:cNvPr id="14" name="TextBox 13"/>
          <p:cNvSpPr txBox="1"/>
          <p:nvPr/>
        </p:nvSpPr>
        <p:spPr>
          <a:xfrm>
            <a:off x="6355080" y="2249424"/>
            <a:ext cx="4965192" cy="3017520"/>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לפי הגישה של מדינה המשלבת חקיקה דתית בהיקף חלקי עליה לשאוף לשלב מרכיבים הלכתיים בחקיקה ובמרחב הציבורי משיקולים דתיים (אין הפרדה בין דת למדינה), בעוד שלפי הגישה מדינה חילונית שיש בה הפרדה בין דת למדינה אין זה מתפקידה של המדינה לחוקק חוקים דתיים. (יש הפרדה בין דת למדינה)</a:t>
            </a:r>
          </a:p>
        </p:txBody>
      </p:sp>
      <p:sp>
        <p:nvSpPr>
          <p:cNvPr id="15" name="Rounded Rectangle 14"/>
          <p:cNvSpPr/>
          <p:nvPr/>
        </p:nvSpPr>
        <p:spPr>
          <a:xfrm>
            <a:off x="731520" y="1591055"/>
            <a:ext cx="5239512" cy="3767328"/>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91055"/>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55063"/>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55063"/>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618487"/>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מעמד השפה העברית</a:t>
            </a:r>
          </a:p>
        </p:txBody>
      </p:sp>
      <p:sp>
        <p:nvSpPr>
          <p:cNvPr id="20" name="TextBox 19"/>
          <p:cNvSpPr txBox="1"/>
          <p:nvPr/>
        </p:nvSpPr>
        <p:spPr>
          <a:xfrm>
            <a:off x="868680" y="2249424"/>
            <a:ext cx="4965192" cy="3017520"/>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לפי חוק יסוד: ישראל - מדינת הלאום של העם היהודי (סעיף 4): עברית היא שפת המדינה, ולשפה הערבית מעמד מיוחד במדינה. השפה היא אחד ממאפייני המרחב הציבורי (שפה, לוח שנה וסמלי המדינה) המבטאים את אופייה היהודי של המדינה. (מקורות: חוק יסוד: ישראל - מדינת הלאום של העם היהודי, סעיף 4, fs.knesset.gov.il/20/law/20_lsr_504220.pdf ; מסמך משרד החינוך meyda.education.gov.il/files/Mazkirut_Pedagogit/ezrachut/mikudnewtashpah.pdf)</a:t>
            </a:r>
          </a:p>
        </p:txBody>
      </p:sp>
      <p:sp>
        <p:nvSpPr>
          <p:cNvPr id="21" name="Rectangle 20"/>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18</a:t>
            </a:r>
          </a:p>
        </p:txBody>
      </p:sp>
      <p:sp>
        <p:nvSpPr>
          <p:cNvPr id="9" name="Rounded Rectangle 8"/>
          <p:cNvSpPr/>
          <p:nvPr/>
        </p:nvSpPr>
        <p:spPr>
          <a:xfrm>
            <a:off x="8010144" y="1471168"/>
            <a:ext cx="3447288" cy="400710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471168"/>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3517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3517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49860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לוח השנה העברי</a:t>
            </a:r>
          </a:p>
        </p:txBody>
      </p:sp>
      <p:sp>
        <p:nvSpPr>
          <p:cNvPr id="14" name="TextBox 13"/>
          <p:cNvSpPr txBox="1"/>
          <p:nvPr/>
        </p:nvSpPr>
        <p:spPr>
          <a:xfrm>
            <a:off x="8147304" y="2129536"/>
            <a:ext cx="3172968" cy="3257295"/>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לוח השנה העברי הוא לוח השנה הרשמי של מדינת ישראל כביטוי לאופייה היהודי של המדינה. החגים היהודים הינם ימי שבתון רשמיים במדינה. החוק מחייב שימוש בתאריך עברי בכל מסמך רשמי היוצא מטעם המדינה ומוסדותיה</a:t>
            </a:r>
          </a:p>
        </p:txBody>
      </p:sp>
      <p:sp>
        <p:nvSpPr>
          <p:cNvPr id="15" name="Rounded Rectangle 14"/>
          <p:cNvSpPr/>
          <p:nvPr/>
        </p:nvSpPr>
        <p:spPr>
          <a:xfrm>
            <a:off x="4370832" y="1471168"/>
            <a:ext cx="3447288" cy="400710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471168"/>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53517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53517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498600"/>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טענה</a:t>
            </a:r>
          </a:p>
        </p:txBody>
      </p:sp>
      <p:sp>
        <p:nvSpPr>
          <p:cNvPr id="20" name="TextBox 19"/>
          <p:cNvSpPr txBox="1"/>
          <p:nvPr/>
        </p:nvSpPr>
        <p:spPr>
          <a:xfrm>
            <a:off x="4507992" y="2129536"/>
            <a:ext cx="3172968" cy="3257295"/>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אני בעד לקיים במרחב הציבורי אירועים לקהל הרחב בהפרדה בין נשים לגברים</a:t>
            </a:r>
          </a:p>
        </p:txBody>
      </p:sp>
      <p:sp>
        <p:nvSpPr>
          <p:cNvPr id="21" name="Rounded Rectangle 20"/>
          <p:cNvSpPr/>
          <p:nvPr/>
        </p:nvSpPr>
        <p:spPr>
          <a:xfrm>
            <a:off x="731520" y="1471168"/>
            <a:ext cx="3447288" cy="4007103"/>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471168"/>
            <a:ext cx="3447288" cy="751840"/>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62763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627632"/>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498600"/>
            <a:ext cx="2715768"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עוסק בהסדרת ארבע סוגיות מרכזיות של דת ומדינה</a:t>
            </a:r>
          </a:p>
        </p:txBody>
      </p:sp>
      <p:sp>
        <p:nvSpPr>
          <p:cNvPr id="26" name="TextBox 25"/>
          <p:cNvSpPr txBox="1"/>
          <p:nvPr/>
        </p:nvSpPr>
        <p:spPr>
          <a:xfrm>
            <a:off x="868680" y="2314448"/>
            <a:ext cx="3172968" cy="3072383"/>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1. הגדרת השבת כיום המנוחה במדינת ישראל (ליהודים) 2. מטבח כשר במוסדות ממלכתיים 3. נישואין וגירושין של יהודים יתנהלו בהתאם להלכה 4. מתן אוטונומיה לזרם החינוך הדתי.</a:t>
            </a:r>
          </a:p>
          <a:p>
            <a:pPr rtl="1" algn="r">
              <a:spcAft>
                <a:spcPts val="500"/>
              </a:spcAft>
            </a:pPr>
            <a:r>
              <a:rPr sz="1600" b="0">
                <a:solidFill>
                  <a:srgbClr val="212430"/>
                </a:solidFill>
                <a:latin typeface="Noto Sans Hebrew"/>
                <a:cs typeface="Noto Sans Hebrew"/>
              </a:rPr>
              <a:t>רובו נתקבע בחקיקה ואופן שימורו ויישומו הראויים נתונים לאורך כל השנים בוויכוח ציבורי</a:t>
            </a:r>
          </a:p>
        </p:txBody>
      </p:sp>
      <p:sp>
        <p:nvSpPr>
          <p:cNvPr id="27" name="Rectangle 26"/>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18</a:t>
            </a:r>
          </a:p>
        </p:txBody>
      </p:sp>
      <p:sp>
        <p:nvSpPr>
          <p:cNvPr id="9" name="Rounded Rectangle 8"/>
          <p:cNvSpPr/>
          <p:nvPr/>
        </p:nvSpPr>
        <p:spPr>
          <a:xfrm>
            <a:off x="6217920" y="1211580"/>
            <a:ext cx="5239512" cy="4526279"/>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115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755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שעות עבודה ומנוחה</a:t>
            </a:r>
          </a:p>
        </p:txBody>
      </p:sp>
      <p:sp>
        <p:nvSpPr>
          <p:cNvPr id="14" name="TextBox 13"/>
          <p:cNvSpPr txBox="1"/>
          <p:nvPr/>
        </p:nvSpPr>
        <p:spPr>
          <a:xfrm>
            <a:off x="6355080" y="1869948"/>
            <a:ext cx="4965192" cy="377647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החוק מגדיר את שעות העבודה וימי עבודה ומנוחה במשק</a:t>
            </a:r>
          </a:p>
        </p:txBody>
      </p:sp>
      <p:sp>
        <p:nvSpPr>
          <p:cNvPr id="15" name="Rounded Rectangle 14"/>
          <p:cNvSpPr/>
          <p:nvPr/>
        </p:nvSpPr>
        <p:spPr>
          <a:xfrm>
            <a:off x="731520" y="1211580"/>
            <a:ext cx="5239512" cy="4526279"/>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115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755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755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390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חג המצות</a:t>
            </a:r>
          </a:p>
        </p:txBody>
      </p:sp>
      <p:sp>
        <p:nvSpPr>
          <p:cNvPr id="20" name="TextBox 19"/>
          <p:cNvSpPr txBox="1"/>
          <p:nvPr/>
        </p:nvSpPr>
        <p:spPr>
          <a:xfrm>
            <a:off x="868680" y="1869948"/>
            <a:ext cx="4965192" cy="3776471"/>
          </a:xfrm>
          <a:prstGeom prst="rect">
            <a:avLst/>
          </a:prstGeom>
          <a:noFill/>
        </p:spPr>
        <p:txBody>
          <a:bodyPr wrap="square" lIns="45720" rIns="45720" tIns="27432" bIns="27432" anchor="t">
            <a:spAutoFit/>
          </a:bodyPr>
          <a:lstStyle/>
          <a:p>
            <a:pPr rtl="1" algn="r">
              <a:spcAft>
                <a:spcPts val="500"/>
              </a:spcAft>
            </a:pPr>
            <a:r>
              <a:rPr sz="1500" b="0">
                <a:solidFill>
                  <a:srgbClr val="212430"/>
                </a:solidFill>
                <a:latin typeface="Noto Sans Hebrew"/>
                <a:cs typeface="Noto Sans Hebrew"/>
              </a:rPr>
              <a:t>החוק אוסר על בעלי עסקים הצגת ומכירת חמץ ברשות הרבים באזורים יהודים במהלך ימי חג הפסח. החוק אינו אוסר אכילת חמץ.</a:t>
            </a:r>
          </a:p>
          <a:p>
            <a:pPr rtl="1" algn="r">
              <a:spcAft>
                <a:spcPts val="500"/>
              </a:spcAft>
            </a:pPr>
            <a:r>
              <a:rPr sz="1500" b="0">
                <a:solidFill>
                  <a:srgbClr val="212430"/>
                </a:solidFill>
                <a:latin typeface="Noto Sans Hebrew"/>
                <a:cs typeface="Noto Sans Hebrew"/>
              </a:rPr>
              <a:t>• הצג: המחלוקת בחברה הישראלית בנוגע לסוגיית הנישואין והגירושין- יש הטוענים שנישואין וגירושין של יהודים יתבצעו רק על פי חוקי ההלכה. בעמדה זו מחזיקים בדרך- כלל ישראל שהם אורתודוקסים או מסורתיים וגם חילוניים.</a:t>
            </a:r>
          </a:p>
          <a:p>
            <a:pPr rtl="1" algn="r">
              <a:spcAft>
                <a:spcPts val="500"/>
              </a:spcAft>
            </a:pPr>
            <a:r>
              <a:rPr sz="1500" b="0">
                <a:solidFill>
                  <a:srgbClr val="212430"/>
                </a:solidFill>
                <a:latin typeface="Noto Sans Hebrew"/>
                <a:cs typeface="Noto Sans Hebrew"/>
              </a:rPr>
              <a:t>• הצג: הזכות לחירות. זכות אדם הקובעת כי לכל אדם זכות לחיות, להחליט, לעשות, לפעול, לבחור ולעצב את אישיותו וחייו על פי רצונו החופשי. אין לשלול את חירותו של אדם על ידי מעצר או על ידי הגבלת חופש המחשבה והפעולה שלו.</a:t>
            </a:r>
          </a:p>
        </p:txBody>
      </p:sp>
      <p:sp>
        <p:nvSpPr>
          <p:cNvPr id="21" name="Rectangle 20"/>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18</a:t>
            </a:r>
          </a:p>
        </p:txBody>
      </p:sp>
      <p:sp>
        <p:nvSpPr>
          <p:cNvPr id="9" name="Rounded Rectangle 8"/>
          <p:cNvSpPr/>
          <p:nvPr/>
        </p:nvSpPr>
        <p:spPr>
          <a:xfrm>
            <a:off x="6217920" y="1374648"/>
            <a:ext cx="5239512" cy="4200144"/>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74648"/>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438656"/>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402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חוק חג המצות - המשך</a:t>
            </a:r>
          </a:p>
        </p:txBody>
      </p:sp>
      <p:sp>
        <p:nvSpPr>
          <p:cNvPr id="14" name="TextBox 13"/>
          <p:cNvSpPr txBox="1"/>
          <p:nvPr/>
        </p:nvSpPr>
        <p:spPr>
          <a:xfrm>
            <a:off x="6355080" y="2033016"/>
            <a:ext cx="4965192"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 הסבר: הזכות לחירות באה לידי ביטוי במחלוקת על הנישואין והגירושין משום שבישראל יש להלכה היהודית מונופול על הנישואין והגירושין. כל ישראלי חייב להינשא ולהתגרש על פי חוקי דתו במסגרת הממסד הדתי אליו הוא שייך.</a:t>
            </a:r>
          </a:p>
        </p:txBody>
      </p:sp>
      <p:sp>
        <p:nvSpPr>
          <p:cNvPr id="15" name="Rounded Rectangle 14"/>
          <p:cNvSpPr/>
          <p:nvPr/>
        </p:nvSpPr>
        <p:spPr>
          <a:xfrm>
            <a:off x="731520" y="1374648"/>
            <a:ext cx="5239512" cy="4200144"/>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74648"/>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438656"/>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438656"/>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402080"/>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הזכות לחופש התנועה</a:t>
            </a:r>
          </a:p>
        </p:txBody>
      </p:sp>
      <p:sp>
        <p:nvSpPr>
          <p:cNvPr id="20" name="TextBox 19"/>
          <p:cNvSpPr txBox="1"/>
          <p:nvPr/>
        </p:nvSpPr>
        <p:spPr>
          <a:xfrm>
            <a:off x="868680" y="2033016"/>
            <a:ext cx="4965192" cy="3450335"/>
          </a:xfrm>
          <a:prstGeom prst="rect">
            <a:avLst/>
          </a:prstGeom>
          <a:noFill/>
        </p:spPr>
        <p:txBody>
          <a:bodyPr wrap="square" lIns="45720" rIns="45720" tIns="27432" bIns="27432" anchor="t">
            <a:spAutoFit/>
          </a:bodyPr>
          <a:lstStyle/>
          <a:p>
            <a:pPr rtl="1" algn="r">
              <a:spcAft>
                <a:spcPts val="500"/>
              </a:spcAft>
            </a:pPr>
            <a:r>
              <a:rPr sz="2400" b="0">
                <a:solidFill>
                  <a:srgbClr val="212430"/>
                </a:solidFill>
                <a:latin typeface="Noto Sans Hebrew"/>
                <a:cs typeface="Noto Sans Hebrew"/>
              </a:rPr>
              <a:t>זכותו של כל אדם לנוע כרצונו ממקום למקום</a:t>
            </a:r>
          </a:p>
        </p:txBody>
      </p:sp>
      <p:sp>
        <p:nvSpPr>
          <p:cNvPr id="21" name="Rectangle 20"/>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היבטים נוספים בנושא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18</a:t>
            </a:r>
          </a:p>
        </p:txBody>
      </p:sp>
      <p:sp>
        <p:nvSpPr>
          <p:cNvPr id="9" name="Rounded Rectangle 8"/>
          <p:cNvSpPr/>
          <p:nvPr/>
        </p:nvSpPr>
        <p:spPr>
          <a:xfrm>
            <a:off x="6217920" y="1354328"/>
            <a:ext cx="5239512" cy="4240783"/>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354328"/>
            <a:ext cx="5239512" cy="751840"/>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51079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8176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שני ביטויים לאופי היהודי של מדינת ישראל במרחב הציבורי</a:t>
            </a:r>
          </a:p>
        </p:txBody>
      </p:sp>
      <p:sp>
        <p:nvSpPr>
          <p:cNvPr id="14" name="TextBox 13"/>
          <p:cNvSpPr txBox="1"/>
          <p:nvPr/>
        </p:nvSpPr>
        <p:spPr>
          <a:xfrm>
            <a:off x="6355080" y="2197608"/>
            <a:ext cx="4965192" cy="3306063"/>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השפה העברית - לפי חוק יסוד: ישראל - מדינת הלאום של העם היהודי (סעיף 4): עברית היא שפת המדינה, ולשפה הערבית מעמד מיוחד במדינה. השפה היא אחד ממאפייני המרחב הציבורי (שפה, לוח שנה וסמלי המדינה) המבטאים את אופייה היהודי של המדינה. (מקורות: חוק יסוד: ישראל - מדינת הלאום של העם היהודי, סעיף 4, fs.knesset.gov.il/20/law/20_lsr_504220.pdf ; מסמך משרד החינוך meyda.education.gov.il/files/Mazkirut_Pedagogit/ezrachut/mikudnewtashpah.pdf)</a:t>
            </a:r>
          </a:p>
        </p:txBody>
      </p:sp>
      <p:sp>
        <p:nvSpPr>
          <p:cNvPr id="15" name="Rounded Rectangle 14"/>
          <p:cNvSpPr/>
          <p:nvPr/>
        </p:nvSpPr>
        <p:spPr>
          <a:xfrm>
            <a:off x="731520" y="1354328"/>
            <a:ext cx="5239512" cy="4240783"/>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354328"/>
            <a:ext cx="5239512" cy="751840"/>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51079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51079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81760"/>
            <a:ext cx="4507992" cy="696975"/>
          </a:xfrm>
          <a:prstGeom prst="rect">
            <a:avLst/>
          </a:prstGeom>
          <a:noFill/>
        </p:spPr>
        <p:txBody>
          <a:bodyPr wrap="square" lIns="45720" rIns="45720" tIns="27432" bIns="27432" anchor="ctr">
            <a:spAutoFit/>
          </a:bodyPr>
          <a:lstStyle/>
          <a:p>
            <a:pPr rtl="1" algn="r"/>
            <a:r>
              <a:rPr sz="1600" b="1">
                <a:solidFill>
                  <a:srgbClr val="FFFFFF"/>
                </a:solidFill>
                <a:latin typeface="Noto Serif Hebrew"/>
                <a:cs typeface="Noto Serif Hebrew"/>
              </a:rPr>
              <a:t>לוח השנה העברי וביטויו במרחב הציבורי בישראל</a:t>
            </a:r>
          </a:p>
        </p:txBody>
      </p:sp>
      <p:sp>
        <p:nvSpPr>
          <p:cNvPr id="20" name="TextBox 19"/>
          <p:cNvSpPr txBox="1"/>
          <p:nvPr/>
        </p:nvSpPr>
        <p:spPr>
          <a:xfrm>
            <a:off x="868680" y="2197608"/>
            <a:ext cx="4965192" cy="3306063"/>
          </a:xfrm>
          <a:prstGeom prst="rect">
            <a:avLst/>
          </a:prstGeom>
          <a:noFill/>
        </p:spPr>
        <p:txBody>
          <a:bodyPr wrap="square" lIns="45720" rIns="45720" tIns="27432" bIns="27432" anchor="t">
            <a:spAutoFit/>
          </a:bodyPr>
          <a:lstStyle/>
          <a:p>
            <a:pPr rtl="1" algn="r">
              <a:spcAft>
                <a:spcPts val="500"/>
              </a:spcAft>
            </a:pPr>
            <a:r>
              <a:rPr sz="1600" b="0">
                <a:solidFill>
                  <a:srgbClr val="212430"/>
                </a:solidFill>
                <a:latin typeface="Noto Sans Hebrew"/>
                <a:cs typeface="Noto Sans Hebrew"/>
              </a:rPr>
              <a:t>לוח השנה העברי הוא לוח השנה הרשמי של מדינת ישראל, והוא מהווה ביטוי לאופייה היהודי של המדינה - החגים היהודים הינם ימי שבתון רשמיים במדינה והחוק מחייב שימוש בתאריך עברי בכל מסמך רשמי, היוצא מטעם המדינה ומוסדותיה</a:t>
            </a:r>
          </a:p>
        </p:txBody>
      </p:sp>
      <p:sp>
        <p:nvSpPr>
          <p:cNvPr id="21" name="Rectangle 20"/>
          <p:cNvSpPr/>
          <p:nvPr/>
        </p:nvSpPr>
        <p:spPr>
          <a:xfrm>
            <a:off x="731520" y="6016752"/>
            <a:ext cx="5308092" cy="91440"/>
          </a:xfrm>
          <a:prstGeom prst="rect">
            <a:avLst/>
          </a:prstGeom>
          <a:solidFill>
            <a:srgbClr val="C9CF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094476" y="6016752"/>
            <a:ext cx="5308092" cy="9144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מליאת הכנסת בדיון מיוחד על השאלה "מיהו יהודי", 1983</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18</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1.jpg"/>
          <p:cNvPicPr>
            <a:picLocks noChangeAspect="1"/>
          </p:cNvPicPr>
          <p:nvPr/>
        </p:nvPicPr>
        <p:blipFill>
          <a:blip r:embed="rId3"/>
          <a:stretch>
            <a:fillRect/>
          </a:stretch>
        </p:blipFill>
        <p:spPr>
          <a:xfrm>
            <a:off x="731520" y="1608201"/>
            <a:ext cx="5943600" cy="3595878"/>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שחור-לבן מתוך אולם מליאת הכנסת: שורות של כיסאות ושולחנות עם מיקרופונים, ובהן חברי כנסת ישובים. במרכז עומד גבר מזוקן בחליפה כהה וכיפה שחורה. לפי תיעוד הארכיון הצילום נעשה בדיון מיוחד של הכנסת בשאלה "מיהו יהודי", ב-1983. איננו מזהים כאן אף אחד מהנראים. השקף עוסק בסוגיית "מיהו יהודי" ובחוק השבות.</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צלמי IPPA, אוסף דן הדני בספרייה הלאומית, רישיון CC BY 4.0.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השאלה המקורית מהשאלון | שאלון 34281 | קיץ תש"ף</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18</a:t>
            </a:r>
          </a:p>
        </p:txBody>
      </p:sp>
      <p:sp>
        <p:nvSpPr>
          <p:cNvPr id="9" name="Rounded Rectangle 8"/>
          <p:cNvSpPr/>
          <p:nvPr/>
        </p:nvSpPr>
        <p:spPr>
          <a:xfrm>
            <a:off x="731520" y="1051560"/>
            <a:ext cx="10725912" cy="41940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477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בעת האחרונה בחרו אנשים רבים לנסוע באוטובוסים בקווים שפועלים בשבת, בעקבות יוזמה של גופים פרטיים או רשויות מקומיות מסוימות. הנסיעה בקווים האלה אפשרה לאלפים להגיע בנוחות ובקלות לביקור אצל סבתא וסבא, לארוחת שבת או לסרט בקולנוע, ולפי הביקוש הרב נראה שהמיזם יתרחב ויגדל בעתיד. ממיזם זה למדנו שיעור חשוב על הכוח של מאבק אזרחי עיקש שנמשך שנים ונושא פרי.</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אבל בצד הרווח יש גם הפסד: השבת הישראלית היא לאו דווקא שבת המבוססת רק על מצוות התורה, אלא השבת שנקבעה במרוצת הדורות כיום מנוחה ויש לה משמעות וערך בעיני כלל העם היהודי. רבים מאזרחי ישראל מכירים בייחודו של יום זה, אך לא בהכרח מתוך מחויבות דתית. השבת, שהיא המתנה החשובה ביותר שהעניקה היהדות לעולם, הפסידה.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בשנים האחרונות אטמו נבחרי הציבור את אוזניהם לקולות המחלוקת על צביון השבת ובכך אפשרו למשבר השבת לתפוח לממדי ענק. כל יוזמה ליישוב מחלוקת זו נתקלה בחומה בצורה. במקום שנבחרי ציבור דתיים וחילוניים, הנבדלים זה מזה בתפיסת עולמם, יישבו את חילוקי הדעות ביניהם, הם הפקירו את הזירה. התוצאה היא שעסקים רבים פתוחים בשבת, וביישובים רבים פועלת תחבורה ציבורית בשבת.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השאלה המקורית מהשאלון | שאלון 34281 | קיץ תש"ף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18</a:t>
            </a:r>
          </a:p>
        </p:txBody>
      </p:sp>
      <p:sp>
        <p:nvSpPr>
          <p:cNvPr id="9" name="Rounded Rectangle 8"/>
          <p:cNvSpPr/>
          <p:nvPr/>
        </p:nvSpPr>
        <p:spPr>
          <a:xfrm>
            <a:off x="731520" y="1051560"/>
            <a:ext cx="10725912" cy="47548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608576"/>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השאלה המקורית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לדעתי, ההתעקשות של נבחרי ציבור, המייצגים מגזרים שונים ודעות שונות בחברה, לסרב להקשיב איש לדעות רעהו הובילה למציאות זו שבה לא נמצא פתרון מוסכם לסוגיות המסחר והתחבורה הציבורית בשבת, ובכך הפסידה השבת. לכן עד שלא נשכיל לייצר שיח חדש, של הקשבה לדעת האחר, תפסיד היהדות גם במערכה הבאה.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תוצאה נוספת של התעקשות זו נוגעת לנותני שירות שעובדים בשבת, כמו נהגים וקופאיות. רבים מהם הם בעלי משפחות המעדיפים שלא לעבוד בשבת. לא תמיד בעלי העסק נותנים להם יום חופש חלופי ולעיתים גם לא תוספת תשלום בעבור עבודתם בשבת, כנדרש בחוק.</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אם כך, אולי הגיע הזמן לדון על צביון השבת במדינה ולהחליט אם ראוי להנהיג תחבורה ציבורית מוגבלת בשבת, שתיתן מענה גם לחילוניים וגם לדתיים.</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(מעובד על פי: ח' ארצי סרור, "הסטטוס-קוו יצא מהתחנה", מתוך: ידיעות אחרונות, 25/11/2019)</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שים לב: בחלק הראשון של כל שאלה (הצגת מושג) ענה על פי מה שלמדת, ולא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בחלק השני של השאלה ענה על פי הקטע.</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13. הצג את העמדה ("חלום"): מדינה מסורתית (מורשתית)-תרבותית. הסבר כיצד באה לידי ביטוי בקטע התמיכה של כותבת המאמר בעמדה זו בנוגע לאופייה הרצוי של מדינת ישראל מן ההיבט הדתי.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400" b="1">
                <a:solidFill>
                  <a:srgbClr val="1D3A5F"/>
                </a:solidFill>
                <a:latin typeface="Noto Serif Hebrew"/>
                <a:cs typeface="Noto Serif Hebrew"/>
              </a:rPr>
              <a:t>מחוון מוצע (אוסף לא רשמי) | שאלון 34281 | קיץ תש"ף</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14 מתוך 18</a:t>
            </a:r>
          </a:p>
        </p:txBody>
      </p:sp>
      <p:sp>
        <p:nvSpPr>
          <p:cNvPr id="9" name="Rounded Rectangle 8"/>
          <p:cNvSpPr/>
          <p:nvPr/>
        </p:nvSpPr>
        <p:spPr>
          <a:xfrm>
            <a:off x="731520" y="1051560"/>
            <a:ext cx="10725912" cy="4194048"/>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10451592" cy="4047744"/>
          </a:xfrm>
          <a:prstGeom prst="rect">
            <a:avLst/>
          </a:prstGeom>
          <a:noFill/>
        </p:spPr>
        <p:txBody>
          <a:bodyPr wrap="square" lIns="45720" rIns="45720" tIns="27432" bIns="27432" anchor="t">
            <a:spAutoFit/>
          </a:bodyPr>
          <a:lstStyle/>
          <a:p>
            <a:pPr rtl="1" algn="r">
              <a:spcAft>
                <a:spcPts val="400"/>
              </a:spcAft>
            </a:pPr>
            <a:r>
              <a:rPr sz="1700" b="1">
                <a:solidFill>
                  <a:srgbClr val="7A2E3A"/>
                </a:solidFill>
                <a:latin typeface="Noto Serif Hebrew"/>
                <a:cs typeface="Noto Serif Hebrew"/>
              </a:rPr>
              <a:t>תשובות מוצעות</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הצג: עמדה ("חלום"): מדינה מסורתית (מורשתית) – תרבותית מקור הסמכות במדינה הוא ציבור האזרחים. מדינת ישראל כמדינת העם היהודי צריכה לתת ביטוי בחקיקה ובמרחב הציבורי למורשת היהודית במובן התרבותי והלאומי מתוך זיקה למורשת/למסורת אך ללא מחויבות להלכה.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ציטוט: "...בעיניי, השבת הישראלית היא לאו דווקא שבת המבוססת רק על מצוות התורה, אלא השבת שנקבעה במרוצת הדורות כיום מנוחה ויש לה משמעות וערך בעיני כל העם היהודי. רבים מאזרחי ישראל מכירים בייחודו של יום זה, אך לא בהכרח מתוך מחויבות דתית. השבת, שהיא המתנה החשובה ביותר שהעניקה היהדות לעולם, הפסידה".</a:t>
            </a:r>
          </a:p>
          <a:p>
            <a:pPr rtl="1" algn="r">
              <a:spcAft>
                <a:spcPts val="500"/>
              </a:spcAft>
            </a:pPr>
            <a:r>
              <a:rPr sz="1600" b="1">
                <a:solidFill>
                  <a:srgbClr val="C58B2B"/>
                </a:solidFill>
                <a:latin typeface="Noto Sans Hebrew"/>
                <a:cs typeface="Noto Sans Hebrew"/>
              </a:rPr>
              <a:t>● </a:t>
            </a:r>
            <a:r>
              <a:rPr sz="1600" b="0">
                <a:solidFill>
                  <a:srgbClr val="212430"/>
                </a:solidFill>
                <a:latin typeface="Noto Sans Hebrew"/>
                <a:cs typeface="Noto Sans Hebrew"/>
              </a:rPr>
              <a:t>הסבר: בקטע, הכותבת טוענת שיום השבת הוא יום המנוחה בחברה הישראלית, לאו דווקא על סמך מצוות התורה, אלא מתוך קשר למשמעות השבת כפי שבאה לידי ביטוי בקרב רבים בעם היהודי במרוצת השנים. לטענתה, רבים מאזרחי מדינת ישראל מכירים בייחודו של יום השבת, אך לאו דווקא מתוך מחויבות דתית. בכך, הכותבת תומכת בעמדה על פיה מדינת ישראל בהיבט הדתי צריכה לתת ביטוי בחקיקה ובמרחב הציבורי למורשת היהודית מתוך זיקה למסורת, אך ללא מחויבות להלכה.</a:t>
            </a:r>
          </a:p>
        </p:txBody>
      </p:sp>
      <p:sp>
        <p:nvSpPr>
          <p:cNvPr id="11" name="TextBox 10"/>
          <p:cNvSpPr txBox="1"/>
          <p:nvPr/>
        </p:nvSpPr>
        <p:spPr>
          <a:xfrm>
            <a:off x="731520" y="5943600"/>
            <a:ext cx="10725912" cy="274320"/>
          </a:xfrm>
          <a:prstGeom prst="rect">
            <a:avLst/>
          </a:prstGeom>
          <a:noFill/>
        </p:spPr>
        <p:txBody>
          <a:bodyPr wrap="square" lIns="45720" rIns="45720" tIns="27432" bIns="27432" anchor="t">
            <a:spAutoFit/>
          </a:bodyPr>
          <a:lstStyle/>
          <a:p>
            <a:pPr rtl="1" algn="r"/>
            <a:r>
              <a:rPr sz="1100" b="0">
                <a:solidFill>
                  <a:srgbClr val="5A6B7A"/>
                </a:solidFill>
                <a:latin typeface="Noto Sans Hebrew"/>
                <a:cs typeface="Noto Sans Hebrew"/>
              </a:rPr>
              <a:t>התשובות מאוסף לא רשמי ולא אומתו מול מחוון משרד החינוך.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15 מתוך 18</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ציון מושג + הצגתו (הגדרה מהלימוד, לא מהקטע)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הסבר תופעה או סיבות בעזרת החומר שלמדתם</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ביסוס הטענה בציטוט או התייחסות ישירה לקטע</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השוואה: דמיון והבדל בין מושגים או גישות</a:t>
            </a:r>
          </a:p>
          <a:p>
            <a:pPr rtl="1" algn="r">
              <a:spcAft>
                <a:spcPts val="500"/>
              </a:spcAft>
            </a:pPr>
            <a:r>
              <a:rPr sz="1900" b="1">
                <a:solidFill>
                  <a:srgbClr val="C58B2B"/>
                </a:solidFill>
                <a:latin typeface="Noto Sans Hebrew"/>
                <a:cs typeface="Noto Sans Hebrew"/>
              </a:rPr>
              <a:t>● </a:t>
            </a:r>
            <a:r>
              <a:rPr sz="1900" b="0">
                <a:solidFill>
                  <a:srgbClr val="212430"/>
                </a:solidFill>
                <a:latin typeface="Noto Sans Hebrew"/>
                <a:cs typeface="Noto Sans Hebrew"/>
              </a:rPr>
              <a:t>נימוק עמדה באמצעות מושגים מקצועיים</a:t>
            </a:r>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השבות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היבטים נוספים בנושא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יסוד כבוד האדם וחירותו</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מעמד השפה העברית</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לוח השנה העברי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עוסק בהסדרת ארבע סוגיות מרכזיות של דת ומדינה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שעות עבודה ומנוחה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חוק חג המצות</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16 מתוך 18</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סרטון להבנה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17 מתוך 18</a:t>
            </a:r>
          </a:p>
        </p:txBody>
      </p:sp>
      <p:sp>
        <p:nvSpPr>
          <p:cNvPr id="9" name="Rounded Rectangle 8"/>
          <p:cNvSpPr/>
          <p:nvPr/>
        </p:nvSpPr>
        <p:spPr>
          <a:xfrm>
            <a:off x="731520" y="1188720"/>
            <a:ext cx="10725912" cy="292608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261872"/>
            <a:ext cx="10451592" cy="277977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לצפייה</a:t>
            </a:r>
          </a:p>
          <a:p>
            <a:pPr rtl="1" algn="r">
              <a:spcAft>
                <a:spcPts val="500"/>
              </a:spcAft>
            </a:pPr>
            <a:r>
              <a:rPr sz="1800" b="0">
                <a:solidFill>
                  <a:srgbClr val="212430"/>
                </a:solidFill>
                <a:latin typeface="Noto Sans Hebrew"/>
                <a:cs typeface="Noto Sans Hebrew"/>
              </a:rPr>
              <a:t>צפו בסרטון "המתרגלת | בגרות באזרחות | שיעור #5 | המאפיינים היהודיים של המדינה" - גם בעמוד הנושא, בלשונית "סרטון".</a:t>
            </a:r>
          </a:p>
          <a:p>
            <a:pPr rtl="1" algn="r">
              <a:spcAft>
                <a:spcPts val="500"/>
              </a:spcAft>
            </a:pPr>
            <a:r>
              <a:rPr sz="1800" b="0">
                <a:solidFill>
                  <a:srgbClr val="212430"/>
                </a:solidFill>
                <a:latin typeface="Noto Sans Hebrew"/>
                <a:cs typeface="Noto Sans Hebrew"/>
              </a:rPr>
              <a:t>https://www.youtube.com/watch?v=KHVgYmE9x-U</a:t>
            </a:r>
          </a:p>
          <a:p>
            <a:pPr rtl="1" algn="r">
              <a:spcAft>
                <a:spcPts val="500"/>
              </a:spcAft>
            </a:pPr>
            <a:r>
              <a:rPr sz="1800" b="0">
                <a:solidFill>
                  <a:srgbClr val="212430"/>
                </a:solidFill>
                <a:latin typeface="Noto Sans Hebrew"/>
                <a:cs typeface="Noto Sans Hebrew"/>
              </a:rPr>
              <a:t>הסרטון הוא קישור חיצוני (YouTube) ולא נבדק מול תוכן השאלון או מחוון משרד החינוך.</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18 מתוך 18</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