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Basic_Law_Human_Dignity_and_Liberty.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זכויות האדם והאזרח</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24</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הבחנה</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הזכות להליך הוגן</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היבטים נוספים בנושא</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העדפה מתקנת לעומת הבחנה: הבדל ראשון - משך הזמן</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24</a:t>
            </a:r>
          </a:p>
        </p:txBody>
      </p:sp>
      <p:sp>
        <p:nvSpPr>
          <p:cNvPr id="9" name="Rounded Rectangle 8"/>
          <p:cNvSpPr/>
          <p:nvPr/>
        </p:nvSpPr>
        <p:spPr>
          <a:xfrm>
            <a:off x="6565392" y="1188720"/>
            <a:ext cx="4892040" cy="731520"/>
          </a:xfrm>
          <a:prstGeom prst="roundRect">
            <a:avLst>
              <a:gd name="adj" fmla="val 3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65392" y="1188720"/>
            <a:ext cx="4892040" cy="731520"/>
          </a:xfrm>
          <a:prstGeom prst="rect">
            <a:avLst/>
          </a:prstGeom>
          <a:noFill/>
        </p:spPr>
        <p:txBody>
          <a:bodyPr wrap="square" lIns="45720" rIns="45720" tIns="27432" bIns="27432" anchor="ctr">
            <a:spAutoFit/>
          </a:bodyPr>
          <a:lstStyle/>
          <a:p>
            <a:pPr algn="ctr" rtl="1"/>
            <a:r>
              <a:rPr sz="2600" b="1">
                <a:solidFill>
                  <a:srgbClr val="FFFFFF"/>
                </a:solidFill>
                <a:latin typeface="Noto Serif Hebrew"/>
                <a:cs typeface="Noto Serif Hebrew"/>
              </a:rPr>
              <a:t>העדפה מתקנת</a:t>
            </a:r>
          </a:p>
        </p:txBody>
      </p:sp>
      <p:sp>
        <p:nvSpPr>
          <p:cNvPr id="11" name="Rounded Rectangle 10"/>
          <p:cNvSpPr/>
          <p:nvPr/>
        </p:nvSpPr>
        <p:spPr>
          <a:xfrm>
            <a:off x="6565392" y="2103120"/>
            <a:ext cx="4892040" cy="30175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02552" y="2176272"/>
            <a:ext cx="4617720" cy="2871215"/>
          </a:xfrm>
          <a:prstGeom prst="rect">
            <a:avLst/>
          </a:prstGeom>
          <a:noFill/>
        </p:spPr>
        <p:txBody>
          <a:bodyPr wrap="square" lIns="45720" rIns="45720" tIns="27432" bIns="27432" anchor="ctr">
            <a:spAutoFit/>
          </a:bodyPr>
          <a:lstStyle/>
          <a:p>
            <a:pPr rtl="1" algn="r">
              <a:spcAft>
                <a:spcPts val="500"/>
              </a:spcAft>
            </a:pPr>
            <a:r>
              <a:rPr sz="2200" b="1">
                <a:solidFill>
                  <a:srgbClr val="C58B2B"/>
                </a:solidFill>
                <a:latin typeface="Noto Sans Hebrew"/>
                <a:cs typeface="Noto Sans Hebrew"/>
              </a:rPr>
              <a:t>● </a:t>
            </a:r>
            <a:r>
              <a:rPr sz="2200" b="0">
                <a:solidFill>
                  <a:srgbClr val="212430"/>
                </a:solidFill>
                <a:latin typeface="Noto Sans Hebrew"/>
                <a:cs typeface="Noto Sans Hebrew"/>
              </a:rPr>
              <a:t>משך הזמן תלוי במטרת ההעדפה:</a:t>
            </a:r>
          </a:p>
          <a:p>
            <a:pPr rtl="1" algn="r">
              <a:spcAft>
                <a:spcPts val="500"/>
              </a:spcAft>
            </a:pPr>
            <a:r>
              <a:rPr sz="2200" b="1">
                <a:solidFill>
                  <a:srgbClr val="C58B2B"/>
                </a:solidFill>
                <a:latin typeface="Noto Sans Hebrew"/>
                <a:cs typeface="Noto Sans Hebrew"/>
              </a:rPr>
              <a:t>● </a:t>
            </a:r>
            <a:r>
              <a:rPr sz="2200" b="0">
                <a:solidFill>
                  <a:srgbClr val="212430"/>
                </a:solidFill>
                <a:latin typeface="Noto Sans Hebrew"/>
                <a:cs typeface="Noto Sans Hebrew"/>
              </a:rPr>
              <a:t>לרפא אפליה היסטורית - זמנית: עד שיצטמצם הפער בין הקבוצה לשאר האוכלוסייה.</a:t>
            </a:r>
          </a:p>
          <a:p>
            <a:pPr rtl="1" algn="r">
              <a:spcAft>
                <a:spcPts val="500"/>
              </a:spcAft>
            </a:pPr>
            <a:r>
              <a:rPr sz="2200" b="1">
                <a:solidFill>
                  <a:srgbClr val="C58B2B"/>
                </a:solidFill>
                <a:latin typeface="Noto Sans Hebrew"/>
                <a:cs typeface="Noto Sans Hebrew"/>
              </a:rPr>
              <a:t>● </a:t>
            </a:r>
            <a:r>
              <a:rPr sz="2200" b="0">
                <a:solidFill>
                  <a:srgbClr val="212430"/>
                </a:solidFill>
                <a:latin typeface="Noto Sans Hebrew"/>
                <a:cs typeface="Noto Sans Hebrew"/>
              </a:rPr>
              <a:t>להביא לייצוג הולם - במהותה מנגנון קבוע.</a:t>
            </a:r>
          </a:p>
        </p:txBody>
      </p:sp>
      <p:sp>
        <p:nvSpPr>
          <p:cNvPr id="13" name="Rounded Rectangle 12"/>
          <p:cNvSpPr/>
          <p:nvPr/>
        </p:nvSpPr>
        <p:spPr>
          <a:xfrm>
            <a:off x="731519" y="1188720"/>
            <a:ext cx="4892040" cy="731520"/>
          </a:xfrm>
          <a:prstGeom prst="roundRect">
            <a:avLst>
              <a:gd name="adj" fmla="val 3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1519" y="1188720"/>
            <a:ext cx="4892040" cy="731520"/>
          </a:xfrm>
          <a:prstGeom prst="rect">
            <a:avLst/>
          </a:prstGeom>
          <a:noFill/>
        </p:spPr>
        <p:txBody>
          <a:bodyPr wrap="square" lIns="45720" rIns="45720" tIns="27432" bIns="27432" anchor="ctr">
            <a:spAutoFit/>
          </a:bodyPr>
          <a:lstStyle/>
          <a:p>
            <a:pPr algn="ctr" rtl="1"/>
            <a:r>
              <a:rPr sz="2600" b="1">
                <a:solidFill>
                  <a:srgbClr val="FFFFFF"/>
                </a:solidFill>
                <a:latin typeface="Noto Serif Hebrew"/>
                <a:cs typeface="Noto Serif Hebrew"/>
              </a:rPr>
              <a:t>הבחנה</a:t>
            </a:r>
          </a:p>
        </p:txBody>
      </p:sp>
      <p:sp>
        <p:nvSpPr>
          <p:cNvPr id="15" name="Rounded Rectangle 14"/>
          <p:cNvSpPr/>
          <p:nvPr/>
        </p:nvSpPr>
        <p:spPr>
          <a:xfrm>
            <a:off x="731519" y="2103120"/>
            <a:ext cx="4892040" cy="30175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79" y="2176272"/>
            <a:ext cx="4617720" cy="2871215"/>
          </a:xfrm>
          <a:prstGeom prst="rect">
            <a:avLst/>
          </a:prstGeom>
          <a:noFill/>
        </p:spPr>
        <p:txBody>
          <a:bodyPr wrap="square" lIns="45720" rIns="45720" tIns="27432" bIns="27432" anchor="ctr">
            <a:spAutoFit/>
          </a:bodyPr>
          <a:lstStyle/>
          <a:p>
            <a:pPr rtl="1" algn="r">
              <a:spcAft>
                <a:spcPts val="500"/>
              </a:spcAft>
            </a:pPr>
            <a:r>
              <a:rPr sz="2800" b="0">
                <a:solidFill>
                  <a:srgbClr val="212430"/>
                </a:solidFill>
                <a:latin typeface="Noto Sans Hebrew"/>
                <a:cs typeface="Noto Sans Hebrew"/>
              </a:rPr>
              <a:t>הבחנה אינה מוגבלת בזמן (תינתן כל עוד מתקיימת השונות הרלוונטית).</a:t>
            </a:r>
          </a:p>
        </p:txBody>
      </p:sp>
      <p:sp>
        <p:nvSpPr>
          <p:cNvPr id="17" name="Oval 16"/>
          <p:cNvSpPr/>
          <p:nvPr/>
        </p:nvSpPr>
        <p:spPr>
          <a:xfrm>
            <a:off x="5596128" y="2971800"/>
            <a:ext cx="1005840" cy="1005840"/>
          </a:xfrm>
          <a:prstGeom prst="ellipse">
            <a:avLst/>
          </a:prstGeom>
          <a:solidFill>
            <a:srgbClr val="C58B2B"/>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596128" y="2971800"/>
            <a:ext cx="1005840" cy="1005840"/>
          </a:xfrm>
          <a:prstGeom prst="rect">
            <a:avLst/>
          </a:prstGeom>
          <a:noFill/>
        </p:spPr>
        <p:txBody>
          <a:bodyPr wrap="square" lIns="45720" rIns="45720" tIns="27432" bIns="27432" anchor="ctr">
            <a:spAutoFit/>
          </a:bodyPr>
          <a:lstStyle/>
          <a:p>
            <a:pPr algn="ctr" rtl="1"/>
            <a:r>
              <a:rPr sz="1600" b="1">
                <a:solidFill>
                  <a:srgbClr val="1D3A5F"/>
                </a:solidFill>
                <a:latin typeface="Noto Sans Hebrew"/>
                <a:cs typeface="Noto Sans Hebrew"/>
              </a:rPr>
              <a:t>לעומת</a:t>
            </a:r>
          </a:p>
        </p:txBody>
      </p:sp>
      <p:sp>
        <p:nvSpPr>
          <p:cNvPr id="19" name="TextBox 18"/>
          <p:cNvSpPr txBox="1"/>
          <p:nvPr/>
        </p:nvSpPr>
        <p:spPr>
          <a:xfrm>
            <a:off x="731520" y="5349240"/>
            <a:ext cx="10725912" cy="54864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ההשוואה מחומר הלימוד של הנושא. לפי חומר הלימוד ומסמך משרד החינוך: meyda.education.gov.il/files/Mazkirut_Pedagogit/AgafPituachPedagogi/tamar/ezrachut/dugma_haflaya.pdf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העדפה מתקנת לעומת הבחנה: הבדל שני - למי ניתנת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24</a:t>
            </a:r>
          </a:p>
        </p:txBody>
      </p:sp>
      <p:sp>
        <p:nvSpPr>
          <p:cNvPr id="9" name="Rounded Rectangle 8"/>
          <p:cNvSpPr/>
          <p:nvPr/>
        </p:nvSpPr>
        <p:spPr>
          <a:xfrm>
            <a:off x="6565392" y="1188720"/>
            <a:ext cx="4892040" cy="731520"/>
          </a:xfrm>
          <a:prstGeom prst="roundRect">
            <a:avLst>
              <a:gd name="adj" fmla="val 3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65392" y="1188720"/>
            <a:ext cx="4892040" cy="731520"/>
          </a:xfrm>
          <a:prstGeom prst="rect">
            <a:avLst/>
          </a:prstGeom>
          <a:noFill/>
        </p:spPr>
        <p:txBody>
          <a:bodyPr wrap="square" lIns="45720" rIns="45720" tIns="27432" bIns="27432" anchor="ctr">
            <a:spAutoFit/>
          </a:bodyPr>
          <a:lstStyle/>
          <a:p>
            <a:pPr algn="ctr" rtl="1"/>
            <a:r>
              <a:rPr sz="2600" b="1">
                <a:solidFill>
                  <a:srgbClr val="FFFFFF"/>
                </a:solidFill>
                <a:latin typeface="Noto Serif Hebrew"/>
                <a:cs typeface="Noto Serif Hebrew"/>
              </a:rPr>
              <a:t>העדפה מתקנת</a:t>
            </a:r>
          </a:p>
        </p:txBody>
      </p:sp>
      <p:sp>
        <p:nvSpPr>
          <p:cNvPr id="11" name="Rounded Rectangle 10"/>
          <p:cNvSpPr/>
          <p:nvPr/>
        </p:nvSpPr>
        <p:spPr>
          <a:xfrm>
            <a:off x="6565392" y="2103120"/>
            <a:ext cx="4892040" cy="30175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02552" y="2176272"/>
            <a:ext cx="4617720" cy="2871215"/>
          </a:xfrm>
          <a:prstGeom prst="rect">
            <a:avLst/>
          </a:prstGeom>
          <a:noFill/>
        </p:spPr>
        <p:txBody>
          <a:bodyPr wrap="square" lIns="45720" rIns="45720" tIns="27432" bIns="27432" anchor="ctr">
            <a:spAutoFit/>
          </a:bodyPr>
          <a:lstStyle/>
          <a:p>
            <a:pPr rtl="1" algn="r">
              <a:spcAft>
                <a:spcPts val="500"/>
              </a:spcAft>
            </a:pPr>
            <a:r>
              <a:rPr sz="2800" b="0">
                <a:solidFill>
                  <a:srgbClr val="212430"/>
                </a:solidFill>
                <a:latin typeface="Noto Sans Hebrew"/>
                <a:cs typeface="Noto Sans Hebrew"/>
              </a:rPr>
              <a:t>העדפה מתקנת היא הטבה לקבוצה מסוימת - לקבוצה מופלית, מקופחת או חלשה.</a:t>
            </a:r>
          </a:p>
        </p:txBody>
      </p:sp>
      <p:sp>
        <p:nvSpPr>
          <p:cNvPr id="13" name="Rounded Rectangle 12"/>
          <p:cNvSpPr/>
          <p:nvPr/>
        </p:nvSpPr>
        <p:spPr>
          <a:xfrm>
            <a:off x="731519" y="1188720"/>
            <a:ext cx="4892040" cy="731520"/>
          </a:xfrm>
          <a:prstGeom prst="roundRect">
            <a:avLst>
              <a:gd name="adj" fmla="val 3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31519" y="1188720"/>
            <a:ext cx="4892040" cy="731520"/>
          </a:xfrm>
          <a:prstGeom prst="rect">
            <a:avLst/>
          </a:prstGeom>
          <a:noFill/>
        </p:spPr>
        <p:txBody>
          <a:bodyPr wrap="square" lIns="45720" rIns="45720" tIns="27432" bIns="27432" anchor="ctr">
            <a:spAutoFit/>
          </a:bodyPr>
          <a:lstStyle/>
          <a:p>
            <a:pPr algn="ctr" rtl="1"/>
            <a:r>
              <a:rPr sz="2600" b="1">
                <a:solidFill>
                  <a:srgbClr val="FFFFFF"/>
                </a:solidFill>
                <a:latin typeface="Noto Serif Hebrew"/>
                <a:cs typeface="Noto Serif Hebrew"/>
              </a:rPr>
              <a:t>הבחנה</a:t>
            </a:r>
          </a:p>
        </p:txBody>
      </p:sp>
      <p:sp>
        <p:nvSpPr>
          <p:cNvPr id="15" name="Rounded Rectangle 14"/>
          <p:cNvSpPr/>
          <p:nvPr/>
        </p:nvSpPr>
        <p:spPr>
          <a:xfrm>
            <a:off x="731519" y="2103120"/>
            <a:ext cx="4892040" cy="30175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79" y="2176272"/>
            <a:ext cx="4617720" cy="2871215"/>
          </a:xfrm>
          <a:prstGeom prst="rect">
            <a:avLst/>
          </a:prstGeom>
          <a:noFill/>
        </p:spPr>
        <p:txBody>
          <a:bodyPr wrap="square" lIns="45720" rIns="45720" tIns="27432" bIns="27432" anchor="ctr">
            <a:spAutoFit/>
          </a:bodyPr>
          <a:lstStyle/>
          <a:p>
            <a:pPr rtl="1" algn="r">
              <a:spcAft>
                <a:spcPts val="500"/>
              </a:spcAft>
            </a:pPr>
            <a:r>
              <a:rPr sz="2800" b="0">
                <a:solidFill>
                  <a:srgbClr val="212430"/>
                </a:solidFill>
                <a:latin typeface="Noto Sans Hebrew"/>
                <a:cs typeface="Noto Sans Hebrew"/>
              </a:rPr>
              <a:t>הבחנה ניתנת לאנשים על בסיס אישי שהם בעלי שוני רלוונטי בעניין מסוים.</a:t>
            </a:r>
          </a:p>
        </p:txBody>
      </p:sp>
      <p:sp>
        <p:nvSpPr>
          <p:cNvPr id="17" name="Oval 16"/>
          <p:cNvSpPr/>
          <p:nvPr/>
        </p:nvSpPr>
        <p:spPr>
          <a:xfrm>
            <a:off x="5596128" y="2971800"/>
            <a:ext cx="1005840" cy="1005840"/>
          </a:xfrm>
          <a:prstGeom prst="ellipse">
            <a:avLst/>
          </a:prstGeom>
          <a:solidFill>
            <a:srgbClr val="C58B2B"/>
          </a:solidFill>
          <a:ln w="2540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596128" y="2971800"/>
            <a:ext cx="1005840" cy="1005840"/>
          </a:xfrm>
          <a:prstGeom prst="rect">
            <a:avLst/>
          </a:prstGeom>
          <a:noFill/>
        </p:spPr>
        <p:txBody>
          <a:bodyPr wrap="square" lIns="45720" rIns="45720" tIns="27432" bIns="27432" anchor="ctr">
            <a:spAutoFit/>
          </a:bodyPr>
          <a:lstStyle/>
          <a:p>
            <a:pPr algn="ctr" rtl="1"/>
            <a:r>
              <a:rPr sz="1600" b="1">
                <a:solidFill>
                  <a:srgbClr val="1D3A5F"/>
                </a:solidFill>
                <a:latin typeface="Noto Sans Hebrew"/>
                <a:cs typeface="Noto Sans Hebrew"/>
              </a:rPr>
              <a:t>לעומת</a:t>
            </a:r>
          </a:p>
        </p:txBody>
      </p:sp>
      <p:sp>
        <p:nvSpPr>
          <p:cNvPr id="19" name="TextBox 18"/>
          <p:cNvSpPr txBox="1"/>
          <p:nvPr/>
        </p:nvSpPr>
        <p:spPr>
          <a:xfrm>
            <a:off x="731520" y="5349240"/>
            <a:ext cx="10725912" cy="54864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ההשוואה מחומר הלימוד של הנושא. שני הבדלים בין העדפה מתקנת לבין מדיניות של הבחנה, כנוסחם בחומר הלימוד.</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הבחנה</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הבחנה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24</a:t>
            </a:r>
          </a:p>
        </p:txBody>
      </p:sp>
      <p:sp>
        <p:nvSpPr>
          <p:cNvPr id="9" name="Rounded Rectangle 8"/>
          <p:cNvSpPr/>
          <p:nvPr/>
        </p:nvSpPr>
        <p:spPr>
          <a:xfrm>
            <a:off x="8010144" y="1248410"/>
            <a:ext cx="3447288" cy="445261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8410"/>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4043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4043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584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נקודת דמיון בין העדפה מתקנת להבחנה</a:t>
            </a:r>
          </a:p>
        </p:txBody>
      </p:sp>
      <p:sp>
        <p:nvSpPr>
          <p:cNvPr id="14" name="TextBox 13"/>
          <p:cNvSpPr txBox="1"/>
          <p:nvPr/>
        </p:nvSpPr>
        <p:spPr>
          <a:xfrm>
            <a:off x="8147304" y="2162810"/>
            <a:ext cx="3172968" cy="344677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בשנתיהן קיימת סטיה מהזכות לשוויון וניתן יחס שונה לאנשים</a:t>
            </a:r>
          </a:p>
        </p:txBody>
      </p:sp>
      <p:sp>
        <p:nvSpPr>
          <p:cNvPr id="15" name="Rounded Rectangle 14"/>
          <p:cNvSpPr/>
          <p:nvPr/>
        </p:nvSpPr>
        <p:spPr>
          <a:xfrm>
            <a:off x="4370832" y="1248410"/>
            <a:ext cx="3447288" cy="445261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841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1241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הבחנה</a:t>
            </a:r>
          </a:p>
        </p:txBody>
      </p:sp>
      <p:sp>
        <p:nvSpPr>
          <p:cNvPr id="20" name="TextBox 19"/>
          <p:cNvSpPr txBox="1"/>
          <p:nvPr/>
        </p:nvSpPr>
        <p:spPr>
          <a:xfrm>
            <a:off x="4507992"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הענקת יחס שונה לבני אדם כאשר השונות רלוונטית לנושא הנידון</a:t>
            </a:r>
          </a:p>
        </p:txBody>
      </p:sp>
      <p:sp>
        <p:nvSpPr>
          <p:cNvPr id="21" name="Rounded Rectangle 20"/>
          <p:cNvSpPr/>
          <p:nvPr/>
        </p:nvSpPr>
        <p:spPr>
          <a:xfrm>
            <a:off x="731520" y="1248410"/>
            <a:ext cx="3447288" cy="445261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841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1241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התנאי – הכלליות</a:t>
            </a:r>
          </a:p>
        </p:txBody>
      </p:sp>
      <p:sp>
        <p:nvSpPr>
          <p:cNvPr id="26" name="TextBox 25"/>
          <p:cNvSpPr txBox="1"/>
          <p:nvPr/>
        </p:nvSpPr>
        <p:spPr>
          <a:xfrm>
            <a:off x="868680"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תנאי המחייב את המדינה הדמוקרטית להנגיש את הבחירות לכל בעלי זכות הבחירה במטרה לממש את זכותם הפוליטית אזרחית לבחור</a:t>
            </a:r>
          </a:p>
        </p:txBody>
      </p:sp>
      <p:sp>
        <p:nvSpPr>
          <p:cNvPr id="27" name="Rectangle 26"/>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הבחנה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24</a:t>
            </a:r>
          </a:p>
        </p:txBody>
      </p:sp>
      <p:sp>
        <p:nvSpPr>
          <p:cNvPr id="9" name="Rounded Rectangle 8"/>
          <p:cNvSpPr/>
          <p:nvPr/>
        </p:nvSpPr>
        <p:spPr>
          <a:xfrm>
            <a:off x="6217920" y="1173988"/>
            <a:ext cx="5239512" cy="460146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7398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37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3799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01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מדיניות של העדפה מתקנת</a:t>
            </a:r>
          </a:p>
        </p:txBody>
      </p:sp>
      <p:sp>
        <p:nvSpPr>
          <p:cNvPr id="14" name="TextBox 13"/>
          <p:cNvSpPr txBox="1"/>
          <p:nvPr/>
        </p:nvSpPr>
        <p:spPr>
          <a:xfrm>
            <a:off x="6355080" y="1832356"/>
            <a:ext cx="4965192" cy="3851655"/>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הענקת הטבה או העדפה לקבוצה מקופחת או מוחלשת</a:t>
            </a:r>
          </a:p>
        </p:txBody>
      </p:sp>
      <p:sp>
        <p:nvSpPr>
          <p:cNvPr id="15" name="Rounded Rectangle 14"/>
          <p:cNvSpPr/>
          <p:nvPr/>
        </p:nvSpPr>
        <p:spPr>
          <a:xfrm>
            <a:off x="731520" y="1173988"/>
            <a:ext cx="5239512" cy="460146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73988"/>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0142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שני הבדלים בין העדפה מתקנת לבין מדיניות של הבחנה</a:t>
            </a:r>
          </a:p>
        </p:txBody>
      </p:sp>
      <p:sp>
        <p:nvSpPr>
          <p:cNvPr id="20" name="TextBox 19"/>
          <p:cNvSpPr txBox="1"/>
          <p:nvPr/>
        </p:nvSpPr>
        <p:spPr>
          <a:xfrm>
            <a:off x="868680" y="2017268"/>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העדפה מתקנת שנועדה לרפא אפליה היסטורית היא זמנית: עד אשר יצטמצם הפער בין הקבוצה לה ניתנה ההעדפה ולבין שאר האוכלוסייה; העדפה שנועדה להביא לייצוג הולם היא במהותה מנגנון קבוע (לפי מסמך משרד החינוך). לעומתה הבחנה אינה מוגבלת הזמן (תינתן כל עוד מתקיימת השונות הרלוונטית) העדפה מתקנת הינה הטבה לקבוצה מסוימת לקבוצה מופלית, מקופחת או חלשה. הבחנה ניתנת לאנשים על בסיס אישי שהם בעלי שוני רלוונטי בעניין מסוים</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הזכות להליך הוגן</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הזכות להליך הוגן</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24</a:t>
            </a:r>
          </a:p>
        </p:txBody>
      </p:sp>
      <p:sp>
        <p:nvSpPr>
          <p:cNvPr id="9" name="Rounded Rectangle 8"/>
          <p:cNvSpPr/>
          <p:nvPr/>
        </p:nvSpPr>
        <p:spPr>
          <a:xfrm>
            <a:off x="8010144" y="1302512"/>
            <a:ext cx="3447288" cy="4344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02512"/>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להליך הוגן</a:t>
            </a:r>
          </a:p>
        </p:txBody>
      </p:sp>
      <p:sp>
        <p:nvSpPr>
          <p:cNvPr id="14" name="TextBox 13"/>
          <p:cNvSpPr txBox="1"/>
          <p:nvPr/>
        </p:nvSpPr>
        <p:spPr>
          <a:xfrm>
            <a:off x="8147304" y="1960880"/>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אדם חף מפשע עד שלא הוכחה אשמתו/ אדם זכאי כל עוד לא הורשע בדין. כל אדם זכאי למשפט הוגן ופומבי</a:t>
            </a:r>
          </a:p>
        </p:txBody>
      </p:sp>
      <p:sp>
        <p:nvSpPr>
          <p:cNvPr id="15" name="Rounded Rectangle 14"/>
          <p:cNvSpPr/>
          <p:nvPr/>
        </p:nvSpPr>
        <p:spPr>
          <a:xfrm>
            <a:off x="4370832" y="1302512"/>
            <a:ext cx="3447288" cy="4344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02512"/>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אמצעים למימוש זכות זו</a:t>
            </a:r>
          </a:p>
        </p:txBody>
      </p:sp>
      <p:sp>
        <p:nvSpPr>
          <p:cNvPr id="20" name="TextBox 19"/>
          <p:cNvSpPr txBox="1"/>
          <p:nvPr/>
        </p:nvSpPr>
        <p:spPr>
          <a:xfrm>
            <a:off x="4507992" y="1960880"/>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אדם זכאי לייצוג ע"י עו"ד, שופטים בלתי תלויים, ענישה בהתאם לחוק בלבד, אדם זכאי לדעת במה הוא נאשם ולראות את הראיות נגדו, אדם זכאי לערער לערכאה גבוהה יותר</a:t>
            </a:r>
          </a:p>
        </p:txBody>
      </p:sp>
      <p:sp>
        <p:nvSpPr>
          <p:cNvPr id="21" name="Rounded Rectangle 20"/>
          <p:cNvSpPr/>
          <p:nvPr/>
        </p:nvSpPr>
        <p:spPr>
          <a:xfrm>
            <a:off x="731520" y="1302512"/>
            <a:ext cx="3447288" cy="4344415"/>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02512"/>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9453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9453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329944"/>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כל אדם זכאי למשפט הוגן ופומבי</a:t>
            </a:r>
          </a:p>
        </p:txBody>
      </p:sp>
      <p:sp>
        <p:nvSpPr>
          <p:cNvPr id="26" name="TextBox 25"/>
          <p:cNvSpPr txBox="1"/>
          <p:nvPr/>
        </p:nvSpPr>
        <p:spPr>
          <a:xfrm>
            <a:off x="868680" y="2216912"/>
            <a:ext cx="3172968" cy="3338575"/>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ייצוג ע"י עו"ד, שופטים בלתי תלויים, ענישה בהתאם לחוק בלבד, זכאי לדעת במה הוא נאשם, זכאי לראות את הראיות נגדו, זכאי לערער לערכאה גבוהה יותר</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24</a:t>
            </a:r>
          </a:p>
        </p:txBody>
      </p:sp>
      <p:sp>
        <p:nvSpPr>
          <p:cNvPr id="9" name="Rounded Rectangle 8"/>
          <p:cNvSpPr/>
          <p:nvPr/>
        </p:nvSpPr>
        <p:spPr>
          <a:xfrm>
            <a:off x="8010144" y="1589278"/>
            <a:ext cx="3447288" cy="377088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589278"/>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5328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5328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61671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לקניין</a:t>
            </a:r>
          </a:p>
        </p:txBody>
      </p:sp>
      <p:sp>
        <p:nvSpPr>
          <p:cNvPr id="14" name="TextBox 13"/>
          <p:cNvSpPr txBox="1"/>
          <p:nvPr/>
        </p:nvSpPr>
        <p:spPr>
          <a:xfrm>
            <a:off x="8147304" y="2247646"/>
            <a:ext cx="3172968" cy="302107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לכל אדם הזכות להחזיק ברכוש/ בדבר שיש לו ערך כלכלי ולעשות בו כרצונו</a:t>
            </a:r>
          </a:p>
        </p:txBody>
      </p:sp>
      <p:sp>
        <p:nvSpPr>
          <p:cNvPr id="15" name="Rounded Rectangle 14"/>
          <p:cNvSpPr/>
          <p:nvPr/>
        </p:nvSpPr>
        <p:spPr>
          <a:xfrm>
            <a:off x="4370832" y="1589278"/>
            <a:ext cx="3447288" cy="377088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58927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65328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65328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61671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לאומיות אתנית תרבותית</a:t>
            </a:r>
          </a:p>
        </p:txBody>
      </p:sp>
      <p:sp>
        <p:nvSpPr>
          <p:cNvPr id="20" name="TextBox 19"/>
          <p:cNvSpPr txBox="1"/>
          <p:nvPr/>
        </p:nvSpPr>
        <p:spPr>
          <a:xfrm>
            <a:off x="4507992" y="2247646"/>
            <a:ext cx="3172968" cy="302107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השאיפה המשותפת לבני לאום לשלטון עצמי במסגרת של מדינה ריבונית/ לניהול עצמי בתוך מדינה</a:t>
            </a:r>
          </a:p>
        </p:txBody>
      </p:sp>
      <p:sp>
        <p:nvSpPr>
          <p:cNvPr id="21" name="Rounded Rectangle 20"/>
          <p:cNvSpPr/>
          <p:nvPr/>
        </p:nvSpPr>
        <p:spPr>
          <a:xfrm>
            <a:off x="731520" y="1589278"/>
            <a:ext cx="3447288" cy="3770884"/>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589278"/>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78130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78130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616710"/>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מבוססת על יסודות אתניים-תרבותיים</a:t>
            </a:r>
          </a:p>
        </p:txBody>
      </p:sp>
      <p:sp>
        <p:nvSpPr>
          <p:cNvPr id="26" name="TextBox 25"/>
          <p:cNvSpPr txBox="1"/>
          <p:nvPr/>
        </p:nvSpPr>
        <p:spPr>
          <a:xfrm>
            <a:off x="868680" y="2503678"/>
            <a:ext cx="3172968" cy="2765043"/>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מוצא, שפה, תרבות, היסטוריה, ולפעמים גם דת (אין חפיפה בין לאומיות לאזרחות)</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24</a:t>
            </a:r>
          </a:p>
        </p:txBody>
      </p:sp>
      <p:sp>
        <p:nvSpPr>
          <p:cNvPr id="9" name="Rounded Rectangle 8"/>
          <p:cNvSpPr/>
          <p:nvPr/>
        </p:nvSpPr>
        <p:spPr>
          <a:xfrm>
            <a:off x="8010144" y="1248410"/>
            <a:ext cx="3447288" cy="445261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4841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1241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חופש הביטוי</a:t>
            </a:r>
          </a:p>
        </p:txBody>
      </p:sp>
      <p:sp>
        <p:nvSpPr>
          <p:cNvPr id="14" name="TextBox 13"/>
          <p:cNvSpPr txBox="1"/>
          <p:nvPr/>
        </p:nvSpPr>
        <p:spPr>
          <a:xfrm>
            <a:off x="8147304"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לכל אדם זכות לבטא את דעותיו/עמדותיו בפומבי/בגלוי בכל דרך (כגון: כתיבת ספר, יצירת אמנות, לבוש וכדומה)</a:t>
            </a:r>
          </a:p>
        </p:txBody>
      </p:sp>
      <p:sp>
        <p:nvSpPr>
          <p:cNvPr id="15" name="Rounded Rectangle 14"/>
          <p:cNvSpPr/>
          <p:nvPr/>
        </p:nvSpPr>
        <p:spPr>
          <a:xfrm>
            <a:off x="4370832" y="1248410"/>
            <a:ext cx="3447288" cy="445261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4841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1241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חופש התנועה</a:t>
            </a:r>
          </a:p>
        </p:txBody>
      </p:sp>
      <p:sp>
        <p:nvSpPr>
          <p:cNvPr id="20" name="TextBox 19"/>
          <p:cNvSpPr txBox="1"/>
          <p:nvPr/>
        </p:nvSpPr>
        <p:spPr>
          <a:xfrm>
            <a:off x="4507992"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לכל אדם זכות לנוע כרצונו/להימצא בכל מקום</a:t>
            </a:r>
          </a:p>
        </p:txBody>
      </p:sp>
      <p:sp>
        <p:nvSpPr>
          <p:cNvPr id="21" name="Rounded Rectangle 20"/>
          <p:cNvSpPr/>
          <p:nvPr/>
        </p:nvSpPr>
        <p:spPr>
          <a:xfrm>
            <a:off x="731520" y="1248410"/>
            <a:ext cx="3447288" cy="445261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4841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1241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1241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7584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טענה</a:t>
            </a:r>
          </a:p>
        </p:txBody>
      </p:sp>
      <p:sp>
        <p:nvSpPr>
          <p:cNvPr id="26" name="TextBox 25"/>
          <p:cNvSpPr txBox="1"/>
          <p:nvPr/>
        </p:nvSpPr>
        <p:spPr>
          <a:xfrm>
            <a:off x="868680" y="1906778"/>
            <a:ext cx="3172968" cy="3702811"/>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אני מתנגד/ת להחלטה לבטל את מערך בדיקת העובדות שמפעיל תאגיד מטא ולפרסם כל מה שכתבו הגולשים ברשתות החברתיות של תאגיד זה</a:t>
            </a:r>
          </a:p>
        </p:txBody>
      </p:sp>
      <p:sp>
        <p:nvSpPr>
          <p:cNvPr id="27" name="Rectangle 26"/>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24</a:t>
            </a:r>
          </a:p>
        </p:txBody>
      </p:sp>
      <p:sp>
        <p:nvSpPr>
          <p:cNvPr id="9" name="Rounded Rectangle 8"/>
          <p:cNvSpPr/>
          <p:nvPr/>
        </p:nvSpPr>
        <p:spPr>
          <a:xfrm>
            <a:off x="6217920" y="1051560"/>
            <a:ext cx="5239512" cy="2359152"/>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05156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1155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11556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07899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פנייה ליהודי התפוצות</a:t>
            </a:r>
          </a:p>
        </p:txBody>
      </p:sp>
      <p:sp>
        <p:nvSpPr>
          <p:cNvPr id="14" name="TextBox 13"/>
          <p:cNvSpPr txBox="1"/>
          <p:nvPr/>
        </p:nvSpPr>
        <p:spPr>
          <a:xfrm>
            <a:off x="6355080" y="1709928"/>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להתלכד סביב הישוב היהודי בעליה ובבניין</a:t>
            </a:r>
          </a:p>
        </p:txBody>
      </p:sp>
      <p:sp>
        <p:nvSpPr>
          <p:cNvPr id="15" name="Rounded Rectangle 14"/>
          <p:cNvSpPr/>
          <p:nvPr/>
        </p:nvSpPr>
        <p:spPr>
          <a:xfrm>
            <a:off x="731520" y="1051560"/>
            <a:ext cx="5239512" cy="2359152"/>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05156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1155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11556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07899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לשוויון</a:t>
            </a:r>
          </a:p>
        </p:txBody>
      </p:sp>
      <p:sp>
        <p:nvSpPr>
          <p:cNvPr id="20" name="TextBox 19"/>
          <p:cNvSpPr txBox="1"/>
          <p:nvPr/>
        </p:nvSpPr>
        <p:spPr>
          <a:xfrm>
            <a:off x="868680" y="1709928"/>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כל אדם נולד שווה ללא הבדל דת, מין וצבע עור</a:t>
            </a:r>
          </a:p>
        </p:txBody>
      </p:sp>
      <p:sp>
        <p:nvSpPr>
          <p:cNvPr id="21" name="Rounded Rectangle 20"/>
          <p:cNvSpPr/>
          <p:nvPr/>
        </p:nvSpPr>
        <p:spPr>
          <a:xfrm>
            <a:off x="6217920" y="3538728"/>
            <a:ext cx="5239512" cy="2359152"/>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6217920" y="3538728"/>
            <a:ext cx="5239512"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10927080" y="360273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927080" y="3602736"/>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6309359" y="356616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לחופש הביטוי</a:t>
            </a:r>
          </a:p>
        </p:txBody>
      </p:sp>
      <p:sp>
        <p:nvSpPr>
          <p:cNvPr id="26" name="TextBox 25"/>
          <p:cNvSpPr txBox="1"/>
          <p:nvPr/>
        </p:nvSpPr>
        <p:spPr>
          <a:xfrm>
            <a:off x="6355080" y="4197096"/>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הזכות לחופש הביטוי קובעת שיש לאפשר לכל אדם לומר את דעת ו/או את השקפת עולמו</a:t>
            </a:r>
          </a:p>
        </p:txBody>
      </p:sp>
      <p:sp>
        <p:nvSpPr>
          <p:cNvPr id="27" name="Rounded Rectangle 26"/>
          <p:cNvSpPr/>
          <p:nvPr/>
        </p:nvSpPr>
        <p:spPr>
          <a:xfrm>
            <a:off x="731520" y="3538728"/>
            <a:ext cx="5239512" cy="2359152"/>
          </a:xfrm>
          <a:prstGeom prst="roundRect">
            <a:avLst>
              <a:gd name="adj" fmla="val 3000"/>
            </a:avLst>
          </a:prstGeom>
          <a:solidFill>
            <a:srgbClr val="FFFFFF"/>
          </a:solidFill>
          <a:ln w="19050">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731520" y="3538728"/>
            <a:ext cx="5239512" cy="566928"/>
          </a:xfrm>
          <a:prstGeom prst="roundRect">
            <a:avLst>
              <a:gd name="adj" fmla="val 20000"/>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5440680" y="360273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440680" y="3602736"/>
            <a:ext cx="438912" cy="438912"/>
          </a:xfrm>
          <a:prstGeom prst="rect">
            <a:avLst/>
          </a:prstGeom>
          <a:noFill/>
        </p:spPr>
        <p:txBody>
          <a:bodyPr wrap="square" lIns="45720" rIns="45720" tIns="27432" bIns="27432" anchor="ctr">
            <a:spAutoFit/>
          </a:bodyPr>
          <a:lstStyle/>
          <a:p>
            <a:pPr algn="ctr"/>
            <a:r>
              <a:rPr sz="1600" b="1">
                <a:solidFill>
                  <a:srgbClr val="5A6B7A"/>
                </a:solidFill>
                <a:latin typeface="Noto Sans Hebrew"/>
                <a:cs typeface="Noto Sans Hebrew"/>
              </a:rPr>
              <a:t>4</a:t>
            </a:r>
          </a:p>
        </p:txBody>
      </p:sp>
      <p:sp>
        <p:nvSpPr>
          <p:cNvPr id="31" name="TextBox 30"/>
          <p:cNvSpPr txBox="1"/>
          <p:nvPr/>
        </p:nvSpPr>
        <p:spPr>
          <a:xfrm>
            <a:off x="822960" y="356616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שלטון החוק</a:t>
            </a:r>
          </a:p>
        </p:txBody>
      </p:sp>
      <p:sp>
        <p:nvSpPr>
          <p:cNvPr id="32" name="TextBox 31"/>
          <p:cNvSpPr txBox="1"/>
          <p:nvPr/>
        </p:nvSpPr>
        <p:spPr>
          <a:xfrm>
            <a:off x="868680" y="4197096"/>
            <a:ext cx="4965192" cy="1609344"/>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עיקרון הקובע שהחוק במדינה הדמוקרטית נקבע על ידי רשות מחוקקת הנבחרת על ידי האזרחים</a:t>
            </a:r>
          </a:p>
        </p:txBody>
      </p:sp>
      <p:sp>
        <p:nvSpPr>
          <p:cNvPr id="33" name="Rectangle 32"/>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24</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לחופש הדת</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זכותו של כל אדם להחזיק בכל אמונה, להשתייך לכל קבוצה דתית, לקיים כל טקס, מנהג, או פולחן</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הנמקת עמדתי</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בשם הזכות לחיים וביטחון. הצגת גישה זו: אין לפגוע בחייו ובגופו של אדם. חובת המדינה להגן על כל בני האדם החיים בשטחה מפני פגיעה בחייהם ובגוף בידי אחרים. קישור לטענה: פרסומים רבים היום ברשתות החברתיות קוראים למרשות למגיעה באזרחים. יש הקוראים לתקוף פוליטיקאי שמביע עמדות לא פופולריות. יש המכנים אנשים אחרים בכינויים מעליבים כמו גידופים וקללות רק משום שחלקו עליהם בסוגיות מסוימות כמו דת ומדינה או ביחס למיעוטים.</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24</a:t>
            </a:r>
          </a:p>
        </p:txBody>
      </p:sp>
      <p:sp>
        <p:nvSpPr>
          <p:cNvPr id="9" name="Rounded Rectangle 8"/>
          <p:cNvSpPr/>
          <p:nvPr/>
        </p:nvSpPr>
        <p:spPr>
          <a:xfrm>
            <a:off x="731520" y="1182878"/>
            <a:ext cx="10725912" cy="458368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56030"/>
            <a:ext cx="10451592" cy="443737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הנמקת העמדה המנוגדת</a:t>
            </a:r>
          </a:p>
          <a:p>
            <a:pPr rtl="1" algn="r">
              <a:spcAft>
                <a:spcPts val="500"/>
              </a:spcAft>
            </a:pPr>
            <a:r>
              <a:rPr sz="2600" b="0">
                <a:solidFill>
                  <a:srgbClr val="212430"/>
                </a:solidFill>
                <a:latin typeface="Noto Sans Hebrew"/>
                <a:cs typeface="Noto Sans Hebrew"/>
              </a:rPr>
              <a:t>בשם הזכות לחופש הביטוי. הצגת הזכות: לכל אדם זכות לבטא ולהפיץ את עמדותיו בכל דרך (לבוש, פולחן, תקשורת, אמנות, בדיבור, בכתב) ובגלוי. קישור לטענה: הצעת החוק לחסרת תכנים מן האינטרנט והרשתות החברתיות בהחלטת שופט תמגע בזכות של אזרחים להביע את עמדתם בחופשיות. האינטרנט הוא במה להשמעת עמדות כפי שפעם הייתה כיכר השוק. אין ערוץ אחר היום שמתאים להשמעת דעות שפונות לאזרחים רבים.</a:t>
            </a:r>
          </a:p>
        </p:txBody>
      </p:sp>
      <p:sp>
        <p:nvSpPr>
          <p:cNvPr id="11" name="Rectangle 10"/>
          <p:cNvSpPr/>
          <p:nvPr/>
        </p:nvSpPr>
        <p:spPr>
          <a:xfrm>
            <a:off x="11338560" y="1256030"/>
            <a:ext cx="64008" cy="443737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חוק יסוד: כבוד האדם וחירותו על קיר</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24</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8.jpg"/>
          <p:cNvPicPr>
            <a:picLocks noChangeAspect="1"/>
          </p:cNvPicPr>
          <p:nvPr/>
        </p:nvPicPr>
        <p:blipFill>
          <a:blip r:embed="rId3"/>
          <a:stretch>
            <a:fillRect/>
          </a:stretch>
        </p:blipFill>
        <p:spPr>
          <a:xfrm>
            <a:off x="937067" y="1005840"/>
            <a:ext cx="5532504"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צבע של שני לוחות ממוסגרים על קיר בהיר. בלוח הימני, בעברית, הכותרת "חוק-יסוד: כבוד האדם וחירותו" ומתחתיה סעיפי החוק בכתב קטן; בלוח השמאלי נוסח בערבית. לפי תיעוד הצילום בוויקישיתוף הלוחות תלויים בבית המשפט העליון. השקף עוסק בחוקי היסוד ובזכויות האדם.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Ori229, 2009, רישיון CC BY-SA 3.0.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24</a:t>
            </a:r>
          </a:p>
        </p:txBody>
      </p:sp>
      <p:sp>
        <p:nvSpPr>
          <p:cNvPr id="9" name="Rounded Rectangle 8"/>
          <p:cNvSpPr/>
          <p:nvPr/>
        </p:nvSpPr>
        <p:spPr>
          <a:xfrm>
            <a:off x="731520" y="1051560"/>
            <a:ext cx="10725912" cy="437692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230623"/>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האם יישוב רשאי להכריז על צביונו? זו השאלה המונחת לפתחנו.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פסגה מוריקה, בין גבעות ועמקים, עומד יישוב ותיק ומסביר פנים. ומי גר ביישוב? 400 משפחות, רוב התושבים חילונים ומיעוטם דתיים ומסורתיים. יום אחד הציבו דיירי היישוב שלט: "ניל"י - יישוב קהילתי חילוני". שלט זה עומד במוקד העתירה שלפנינו, שהגישו כמה מתושבי היישוב ניל"י נגד הוועד המקומי ונגד גורמים נוספים, בדרישה להסיר מהשלט ומכל פרסום שנוגע ליישוב את הגדרתו "חילוני".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העותרים העלו כמה טענות.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ראשית, נטען כי הוועד המקומי של היישוב, בתמיכת המועצה האזורית, פעל בחוסר סמכות בהגדירו את היישוב "חילוני". לטענתם, רשות שלטונית אינה מוסמכת להגדיר את היישוב לפי השתייכות דתית או לאומית ולכפות הגדרה זו על תושביה, כמו כן הגדרת היישוב ניל"י באופן זה בשלט הכניסה מבטלת למעשה את הגדרתו "יישוב קהילתי", כפי שנקבע על פי תקנון ההתאגדות שלו עצמו.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בנוגע לטענה זו, הבהיר אחד השופטים כי הסמכות קשורה בכלל היסודי ולפיו רשויות השלטון - בלא יוצאות מן הכלל - אינן רשאיות לפעול אלא במסגרת הסמכות שהוקצתה להן בכללים ובתקנות.</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24</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שנית, העותרים טענו כי תיאור אופיו של היישוב "חילוני" מפלה אותם לרעה, ואינו דרוש למטרה לגיטימית וראויה. לגישת העותרים, הגדרת יישוב לפי השתייכות לאומית או עדתית, אמונה דתית, נטייה מינית וכיוצא בזה טומנת בחובה קיפוח ופגיעה בתושבים. כך, הגדרת זהות כללית ליישוב מדירה תושבים שאינם משתייכים לאותה הגדרה, מסמנת אותם כחריגים ל"נורמה" ומעבירה מסר שלפיו יש קבוצת תושבים "מועדפת" וקבוצת תושבים "סוג ב", שאינה רצויה בקהילה. מסרים אלה גורמים לתחושת עלבון והשפלה.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השופטים דחו את העתירה ברוב של שניים נגד אחד. לדעת רוב השופטים, התקנת השלט נעשתה בסמכות, ואין בה פגיעה בזכויות העותרים. לדבריהם, העתירה אינה נוגעת למתן שירותים מוניציפליים (של רשות מקומית), למניעה או להגבלה של שירותי דת, או למניעת זכותם של מי מתושבי היישוב לחיות בו ולנהוג לפי צו אמונתו ומצפונו. הצדדים לא חלקו על כי ועד היישוב צריך לספק שירותים ואמצעים ראויים בנסיבות העניין כדי לאפשר קיום אורח חיים דתי לתושבים המעוניינים בכך.</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אחד השופטים הוסיף כי יש להצר על כי המחלוקת בין הצדדים הובאה מלכתחילה לפתחו של בית המשפט. סוגיות עקרוניות וחשובות בחברה הישראלית המורכבת מקבוצות שונות - כמו חילונים ודתיים - ראוי שייפתרו בדרך דמוקרטית של הידברות והחלטה משותפת בין הרשות המקומית לבין תושביה, ובין התושבים לבין עצמם, למרות ההבדלים ביניהם. עם זאת, משהובאה העתירה לפתחו של בית המשפט, נדרשת הכרעה. העתירה לא התקבלה.</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חורף תשפ"ו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24</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השופט סיים את דבריו כפי שפתח אותם, בהשראת הסיפור "דירה להשכיר" מאת לאה גולדברג, והביע תקווה כי סיפורם של תושבי ניל"י יסתיים כסיפורם של דיירי המגדל: "על פסגה מוריקה, בין גבעות ועמקים, עומד יישוב ותיק ומסביר פנים, וביישוב גרים עד היום, שכנים טובים חיי שלום".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פסק דין של בג"ץ: "האם רשאי יישוב להכריז על צביונו? זו השאלה המונחת לפתחנו".)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השאלות בעמוד הבא.)</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שימו לב: בחלק הראשון של כל שאלה (הצגת המושג) ענו על פי מה שלמדתם ולא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בחלק השני של השאלה ענו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14.</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הציגו את סוג הזכויות: זכויות אדם / זכויות טבעיות.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צטטו מן הקטע משפט (אחד או יותר) המתייחס לסוג זכויות זה.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הסבירו כיצד סוג זכויות זה נפגע או לא נפגע, על פי המשפט שציטטתם.</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תשפ"ו</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24</a:t>
            </a:r>
          </a:p>
        </p:txBody>
      </p:sp>
      <p:sp>
        <p:nvSpPr>
          <p:cNvPr id="9" name="Rounded Rectangle 8"/>
          <p:cNvSpPr/>
          <p:nvPr/>
        </p:nvSpPr>
        <p:spPr>
          <a:xfrm>
            <a:off x="731520" y="1051560"/>
            <a:ext cx="10725912" cy="3434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2877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ציין: זכויות אדם/ זכויות טבעיות הצג: תפיסה מוסרית-פוליטית המתארת זכויות יסוד המוקנות לכל אדם באשר הוא אדם/ באשר הוא נברא בצלם אלוהים / באשר הוא תכלית לעצמו. תיאור הזכויות כטבעיות משמעותו שהן אינן מוענקות ע"י השלטון ואינן תלויות בו. התפיסה הדמוקרטית מקבלת כעקרון יסוד את אחריות השלטון לשמירה על הזכויות. מקובל למנות בין הזכויות הטבעיות: חיים וביטחון, קניין, חירות, שוויון, כבוד והליך משפטי הוגן. ציטוט: "העותרים טענו כי תיאור אופיו של היישוב "חילוני" מפלה אותם לרעה, ואינו דרוש למטרה לגיטימית וראויה. לגישת העותרים, הגדרת יישוב לפי השתייכות לאומית או עדתית, אמונה דתית, נטייה מינית וכיוצא בזה טומנת בחובה קיפוח ופגיעה בתושבים... מסרים אלה גורמים לתחושת עלבון והשפלה". הסבר: סוג זכויות זה נפגע בקטע בכך שהעותרים טוענים לפגיעה בזכות לשוויון ויצירת אפליה בין התושבים הדתיים לחילוניים. כמו כן הם טוענים לפגיעה בזכות לכבוד בהגדרתם כאזרחים סוג ב'. הזכות לשוויון והזכות לכבוד הם חלק מהזכויות הטבעיות, הם זכויות מולדות ואינן תלויות בשלטון.</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24</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הבחנה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הזכות להליך הוגן</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נקודת דמיון בין העדפה מתקנת להבחנה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התנאי – הכלליות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מדיניות של העדפה מתקנת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שני הבדלים בין העדפה מתקנת לבין מדיניות של הבחנה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אמצעים למימוש זכות זו</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24</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24</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"זכויות אדם - כי בלי זה אני לא שווה" - גם בעמוד הנושא, בלשונית "סרטון".</a:t>
            </a:r>
          </a:p>
          <a:p>
            <a:pPr rtl="1" algn="r">
              <a:spcAft>
                <a:spcPts val="500"/>
              </a:spcAft>
            </a:pPr>
            <a:r>
              <a:rPr sz="1800" b="0">
                <a:solidFill>
                  <a:srgbClr val="212430"/>
                </a:solidFill>
                <a:latin typeface="Noto Sans Hebrew"/>
                <a:cs typeface="Noto Sans Hebrew"/>
              </a:rPr>
              <a:t>https://www.youtube.com/watch?v=rAebNGgHtRc</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24</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