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Raising_the_Ink_Flag_at_Um_Rashrash_(Eilat).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הרעיון הלאומי</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16</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לאומיות אתנית תרבותית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חופש התנועה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לאומיות אתנית-תרבותית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סוג העבריינות: עבריינות פלילית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עבריינות פלילית רגילה</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לאומיות אתנית – תרבותית</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העמדה</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000" b="1">
                <a:solidFill>
                  <a:srgbClr val="5A6B7A"/>
                </a:solidFill>
                <a:latin typeface="Noto Serif Hebrew"/>
                <a:cs typeface="Noto Serif Hebrew"/>
              </a:rPr>
              <a:t>יחידה 8</a:t>
            </a:r>
          </a:p>
          <a:p>
            <a:pPr rtl="1" algn="r">
              <a:spcAft>
                <a:spcPts val="500"/>
              </a:spcAft>
            </a:pPr>
            <a:r>
              <a:rPr sz="1900" b="0">
                <a:solidFill>
                  <a:srgbClr val="212430"/>
                </a:solidFill>
                <a:latin typeface="Noto Sans Hebrew"/>
                <a:cs typeface="Noto Sans Hebrew"/>
              </a:rPr>
              <a:t>במדינה יהיו גם יסודות אזרחיים (פוליטיים) משותפים כמו</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הרעיון הלאומי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16</a:t>
            </a:r>
          </a:p>
        </p:txBody>
      </p:sp>
      <p:sp>
        <p:nvSpPr>
          <p:cNvPr id="9" name="Rounded Rectangle 8"/>
          <p:cNvSpPr/>
          <p:nvPr/>
        </p:nvSpPr>
        <p:spPr>
          <a:xfrm>
            <a:off x="8010144" y="1717293"/>
            <a:ext cx="3447288" cy="351485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717293"/>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78130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744725"/>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 תרבותית</a:t>
            </a:r>
          </a:p>
        </p:txBody>
      </p:sp>
      <p:sp>
        <p:nvSpPr>
          <p:cNvPr id="14" name="TextBox 13"/>
          <p:cNvSpPr txBox="1"/>
          <p:nvPr/>
        </p:nvSpPr>
        <p:spPr>
          <a:xfrm>
            <a:off x="8147304" y="2375662"/>
            <a:ext cx="3172968"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השאיפה המשותפת לבני לאום לשלטון עצמי במסגרת של מדינה ריבונית/לניהול עצמי בתוך מדינה</a:t>
            </a:r>
          </a:p>
        </p:txBody>
      </p:sp>
      <p:sp>
        <p:nvSpPr>
          <p:cNvPr id="15" name="Rounded Rectangle 14"/>
          <p:cNvSpPr/>
          <p:nvPr/>
        </p:nvSpPr>
        <p:spPr>
          <a:xfrm>
            <a:off x="4370832" y="1717293"/>
            <a:ext cx="3447288" cy="351485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717293"/>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78130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744725"/>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 התנועה</a:t>
            </a:r>
          </a:p>
        </p:txBody>
      </p:sp>
      <p:sp>
        <p:nvSpPr>
          <p:cNvPr id="20" name="TextBox 19"/>
          <p:cNvSpPr txBox="1"/>
          <p:nvPr/>
        </p:nvSpPr>
        <p:spPr>
          <a:xfrm>
            <a:off x="4507992" y="2375662"/>
            <a:ext cx="3172968"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לכל אדם זכות לנוע כרצונו/להימצא בכל מקום</a:t>
            </a:r>
          </a:p>
        </p:txBody>
      </p:sp>
      <p:sp>
        <p:nvSpPr>
          <p:cNvPr id="21" name="Rounded Rectangle 20"/>
          <p:cNvSpPr/>
          <p:nvPr/>
        </p:nvSpPr>
        <p:spPr>
          <a:xfrm>
            <a:off x="731520" y="1717293"/>
            <a:ext cx="3447288" cy="3514852"/>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717293"/>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78130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744725"/>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אתנית-תרבותית</a:t>
            </a:r>
          </a:p>
        </p:txBody>
      </p:sp>
      <p:sp>
        <p:nvSpPr>
          <p:cNvPr id="26" name="TextBox 25"/>
          <p:cNvSpPr txBox="1"/>
          <p:nvPr/>
        </p:nvSpPr>
        <p:spPr>
          <a:xfrm>
            <a:off x="868680" y="2375662"/>
            <a:ext cx="3172968"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השאיפה המשותפת לבני לאום לשלטון עצמי במסגרת של מדינה ריבונית/לניהול עצמי בתוך מדינה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הרעיון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16</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66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667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סוג העבריינות: עבריינות פלילית</a:t>
            </a:r>
          </a:p>
        </p:txBody>
      </p:sp>
      <p:sp>
        <p:nvSpPr>
          <p:cNvPr id="14" name="TextBox 13"/>
          <p:cNvSpPr txBox="1"/>
          <p:nvPr/>
        </p:nvSpPr>
        <p:spPr>
          <a:xfrm>
            <a:off x="8147304" y="2289048"/>
            <a:ext cx="3172968" cy="319430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עבריינות היא פעולה שנעשית בניגוד לחוק, והשלטון רואה בה מזיקה או מסוכנת לחברה ולכן יש להעניש עליה</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38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עבריינות פלילית רגילה</a:t>
            </a:r>
          </a:p>
        </p:txBody>
      </p:sp>
      <p:sp>
        <p:nvSpPr>
          <p:cNvPr id="20" name="TextBox 19"/>
          <p:cNvSpPr txBox="1"/>
          <p:nvPr/>
        </p:nvSpPr>
        <p:spPr>
          <a:xfrm>
            <a:off x="4507992"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הפרת החוק נעשית ממניעים של תועלת אישית של טובת הנאה עצמית, ולא ממניעים מוסריים. לדוג': רצח, אונס, גניבה, שוד, תקיפה רמאות</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666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6667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 – תרבותית</a:t>
            </a:r>
          </a:p>
        </p:txBody>
      </p:sp>
      <p:sp>
        <p:nvSpPr>
          <p:cNvPr id="26" name="TextBox 25"/>
          <p:cNvSpPr txBox="1"/>
          <p:nvPr/>
        </p:nvSpPr>
        <p:spPr>
          <a:xfrm>
            <a:off x="868680" y="2289048"/>
            <a:ext cx="3172968" cy="319430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השאיפה המשותפת לבני לאום לשלטון עצמי במסגרת של מדינה ריבונית/ לניהול לאומיות אתנית-תרבותית עצמי בתוך מדינה</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הרעיון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16</a:t>
            </a:r>
          </a:p>
        </p:txBody>
      </p:sp>
      <p:sp>
        <p:nvSpPr>
          <p:cNvPr id="9" name="Rounded Rectangle 8"/>
          <p:cNvSpPr/>
          <p:nvPr/>
        </p:nvSpPr>
        <p:spPr>
          <a:xfrm>
            <a:off x="8010144" y="1401699"/>
            <a:ext cx="3447288" cy="414604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01699"/>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6570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6570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29131"/>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העמדה</a:t>
            </a:r>
          </a:p>
        </p:txBody>
      </p:sp>
      <p:sp>
        <p:nvSpPr>
          <p:cNvPr id="14" name="TextBox 13"/>
          <p:cNvSpPr txBox="1"/>
          <p:nvPr/>
        </p:nvSpPr>
        <p:spPr>
          <a:xfrm>
            <a:off x="8147304" y="2060067"/>
            <a:ext cx="3172968" cy="3396233"/>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מדינת לאום יהודית-אתנית תרבותית – דמוקרטית: ישראל היא מדינתו של העם היהודי בארץ ובתפוצות. המדינה מזוהה ברמה הקולקטיבית עם לאום אתני-תרבותי יהודי ומבטאת את זכותו להגדרה עצמית לאומית. במדיניות ההגירה יש העדפה ללאום היהודי. עברית היא שפתה הרשמית המרכזית של המדינה. מורשת ישראל היא מרכיב מרכזי בתרבותה של המדינה. חלק מהסמלים</a:t>
            </a:r>
          </a:p>
        </p:txBody>
      </p:sp>
      <p:sp>
        <p:nvSpPr>
          <p:cNvPr id="15" name="Rounded Rectangle 14"/>
          <p:cNvSpPr/>
          <p:nvPr/>
        </p:nvSpPr>
        <p:spPr>
          <a:xfrm>
            <a:off x="4370832" y="1401699"/>
            <a:ext cx="3447288" cy="414604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01699"/>
            <a:ext cx="3447288" cy="103631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70040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700403"/>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29131"/>
            <a:ext cx="2715768" cy="98145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במדינה יהיו גם יסודות אזרחיים (פוליטיים) משותפים כמו</a:t>
            </a:r>
          </a:p>
        </p:txBody>
      </p:sp>
      <p:sp>
        <p:nvSpPr>
          <p:cNvPr id="20" name="TextBox 19"/>
          <p:cNvSpPr txBox="1"/>
          <p:nvPr/>
        </p:nvSpPr>
        <p:spPr>
          <a:xfrm>
            <a:off x="4507992" y="2529459"/>
            <a:ext cx="3172968" cy="292684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חתירה לצדק, שוויון, חירות, שלום ועוד</a:t>
            </a:r>
          </a:p>
        </p:txBody>
      </p:sp>
      <p:sp>
        <p:nvSpPr>
          <p:cNvPr id="21" name="Rounded Rectangle 20"/>
          <p:cNvSpPr/>
          <p:nvPr/>
        </p:nvSpPr>
        <p:spPr>
          <a:xfrm>
            <a:off x="731520" y="1401699"/>
            <a:ext cx="3447288" cy="414604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01699"/>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5816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58163"/>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29131"/>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בלאומיות אזרחית השאיפה מבוססת על יסודות פוליטיים</a:t>
            </a:r>
          </a:p>
        </p:txBody>
      </p:sp>
      <p:sp>
        <p:nvSpPr>
          <p:cNvPr id="26" name="TextBox 25"/>
          <p:cNvSpPr txBox="1"/>
          <p:nvPr/>
        </p:nvSpPr>
        <p:spPr>
          <a:xfrm>
            <a:off x="868680" y="2244979"/>
            <a:ext cx="3172968" cy="321132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רצון משותף לחיות באותה מדינה</a:t>
            </a:r>
          </a:p>
          <a:p>
            <a:pPr rtl="1" algn="r">
              <a:spcAft>
                <a:spcPts val="500"/>
              </a:spcAft>
            </a:pPr>
            <a:r>
              <a:rPr sz="1500" b="0">
                <a:solidFill>
                  <a:srgbClr val="212430"/>
                </a:solidFill>
                <a:latin typeface="Noto Sans Hebrew"/>
                <a:cs typeface="Noto Sans Hebrew"/>
              </a:rPr>
              <a:t>ובקידום יחד של ערכים ונורמות משותפים</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הרעיון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16</a:t>
            </a:r>
          </a:p>
        </p:txBody>
      </p:sp>
      <p:sp>
        <p:nvSpPr>
          <p:cNvPr id="9" name="Rounded Rectangle 8"/>
          <p:cNvSpPr/>
          <p:nvPr/>
        </p:nvSpPr>
        <p:spPr>
          <a:xfrm>
            <a:off x="8010144" y="1254760"/>
            <a:ext cx="3447288" cy="44399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5476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87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87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8219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תרבותיים. כגון</a:t>
            </a:r>
          </a:p>
        </p:txBody>
      </p:sp>
      <p:sp>
        <p:nvSpPr>
          <p:cNvPr id="14" name="TextBox 13"/>
          <p:cNvSpPr txBox="1"/>
          <p:nvPr/>
        </p:nvSpPr>
        <p:spPr>
          <a:xfrm>
            <a:off x="8147304" y="1913128"/>
            <a:ext cx="3172968" cy="3690111"/>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מוצא, שפה, תרבות, היסטוריה ולעתים גם דת</a:t>
            </a:r>
          </a:p>
        </p:txBody>
      </p:sp>
      <p:sp>
        <p:nvSpPr>
          <p:cNvPr id="15" name="Rounded Rectangle 14"/>
          <p:cNvSpPr/>
          <p:nvPr/>
        </p:nvSpPr>
        <p:spPr>
          <a:xfrm>
            <a:off x="4370832" y="1254760"/>
            <a:ext cx="3447288" cy="44399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54760"/>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112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1122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82192"/>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המדינה נותנים ביטוי ליסודות האתניים התרבותיים</a:t>
            </a:r>
          </a:p>
        </p:txBody>
      </p:sp>
      <p:sp>
        <p:nvSpPr>
          <p:cNvPr id="20" name="TextBox 19"/>
          <p:cNvSpPr txBox="1"/>
          <p:nvPr/>
        </p:nvSpPr>
        <p:spPr>
          <a:xfrm>
            <a:off x="4507992" y="2098040"/>
            <a:ext cx="3172968" cy="350519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מוצא, שפה, תרבות, היסטוריה, ולפעמים</a:t>
            </a:r>
          </a:p>
          <a:p>
            <a:pPr rtl="1" algn="r">
              <a:spcAft>
                <a:spcPts val="500"/>
              </a:spcAft>
            </a:pPr>
            <a:r>
              <a:rPr sz="2400" b="0">
                <a:solidFill>
                  <a:srgbClr val="212430"/>
                </a:solidFill>
                <a:latin typeface="Noto Sans Hebrew"/>
                <a:cs typeface="Noto Sans Hebrew"/>
              </a:rPr>
              <a:t>גם דת של קבוצת הרוב הלאומי. קיימים גם יסודות פוליטיים-תרבותיים-ערכיים משותפים לכלל</a:t>
            </a:r>
          </a:p>
        </p:txBody>
      </p:sp>
      <p:sp>
        <p:nvSpPr>
          <p:cNvPr id="21" name="Rounded Rectangle 20"/>
          <p:cNvSpPr/>
          <p:nvPr/>
        </p:nvSpPr>
        <p:spPr>
          <a:xfrm>
            <a:off x="731520" y="1254760"/>
            <a:ext cx="3447288" cy="44399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54760"/>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112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1122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82192"/>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ריבונית. הלאומיות מבוססת על יסודות אתניים-תרבותיים</a:t>
            </a:r>
          </a:p>
        </p:txBody>
      </p:sp>
      <p:sp>
        <p:nvSpPr>
          <p:cNvPr id="26" name="TextBox 25"/>
          <p:cNvSpPr txBox="1"/>
          <p:nvPr/>
        </p:nvSpPr>
        <p:spPr>
          <a:xfrm>
            <a:off x="868680" y="2098040"/>
            <a:ext cx="3172968" cy="350519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מוצא, שפה, תרבות, היסטוריה,</a:t>
            </a:r>
          </a:p>
          <a:p>
            <a:pPr rtl="1" algn="r">
              <a:spcAft>
                <a:spcPts val="500"/>
              </a:spcAft>
            </a:pPr>
            <a:r>
              <a:rPr sz="2400" b="0">
                <a:solidFill>
                  <a:srgbClr val="212430"/>
                </a:solidFill>
                <a:latin typeface="Noto Sans Hebrew"/>
                <a:cs typeface="Noto Sans Hebrew"/>
              </a:rPr>
              <a:t>ולפעמים גם דת (אין חפיפה בין לאומיות לאזרחות)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הרעיון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16</a:t>
            </a:r>
          </a:p>
        </p:txBody>
      </p:sp>
      <p:sp>
        <p:nvSpPr>
          <p:cNvPr id="9" name="Rounded Rectangle 8"/>
          <p:cNvSpPr/>
          <p:nvPr/>
        </p:nvSpPr>
        <p:spPr>
          <a:xfrm>
            <a:off x="6217920" y="1453896"/>
            <a:ext cx="5239512" cy="40416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5389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79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790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8132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הצדקה הנובעת מן הזכות הטבעית</a:t>
            </a:r>
          </a:p>
        </p:txBody>
      </p:sp>
      <p:sp>
        <p:nvSpPr>
          <p:cNvPr id="14" name="TextBox 13"/>
          <p:cNvSpPr txBox="1"/>
          <p:nvPr/>
        </p:nvSpPr>
        <p:spPr>
          <a:xfrm>
            <a:off x="6355080" y="2112264"/>
            <a:ext cx="4965192" cy="329183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זכותו הטבעית של כל עם להקים לעצמו מדינה עצמאית משלו, אשר אינה כפופה למרותה של מדינה אחרת או לכל שלטון זר. הצדקה זו יכולה לחול הן על מדינת לאום אתנית, והן על מדינת לאום פוליטית</a:t>
            </a:r>
          </a:p>
        </p:txBody>
      </p:sp>
      <p:sp>
        <p:nvSpPr>
          <p:cNvPr id="15" name="Rounded Rectangle 14"/>
          <p:cNvSpPr/>
          <p:nvPr/>
        </p:nvSpPr>
        <p:spPr>
          <a:xfrm>
            <a:off x="731520" y="1453896"/>
            <a:ext cx="5239512" cy="40416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5389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79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790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8132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2112264"/>
            <a:ext cx="4965192" cy="329183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לאומיות אתנית תרבותית</a:t>
            </a:r>
          </a:p>
          <a:p>
            <a:pPr rtl="1" algn="r">
              <a:spcAft>
                <a:spcPts val="500"/>
              </a:spcAft>
            </a:pPr>
            <a:r>
              <a:rPr sz="2400" b="0">
                <a:solidFill>
                  <a:srgbClr val="212430"/>
                </a:solidFill>
                <a:latin typeface="Noto Sans Hebrew"/>
                <a:cs typeface="Noto Sans Hebrew"/>
              </a:rPr>
              <a:t>חופש התנועה</a:t>
            </a:r>
          </a:p>
          <a:p>
            <a:pPr rtl="1" algn="r">
              <a:spcAft>
                <a:spcPts val="500"/>
              </a:spcAft>
            </a:pPr>
            <a:r>
              <a:rPr sz="2400" b="0">
                <a:solidFill>
                  <a:srgbClr val="212430"/>
                </a:solidFill>
                <a:latin typeface="Noto Sans Hebrew"/>
                <a:cs typeface="Noto Sans Hebrew"/>
              </a:rPr>
              <a:t>לאומיות אתנית-תרבותית</a:t>
            </a:r>
          </a:p>
          <a:p>
            <a:pPr rtl="1" algn="r">
              <a:spcAft>
                <a:spcPts val="500"/>
              </a:spcAft>
            </a:pPr>
            <a:r>
              <a:rPr sz="2400" b="0">
                <a:solidFill>
                  <a:srgbClr val="212430"/>
                </a:solidFill>
                <a:latin typeface="Noto Sans Hebrew"/>
                <a:cs typeface="Noto Sans Hebrew"/>
              </a:rPr>
              <a:t>סוג העבריינות: עבריינות פלילית</a:t>
            </a:r>
          </a:p>
          <a:p>
            <a:pPr rtl="1" algn="r">
              <a:spcAft>
                <a:spcPts val="500"/>
              </a:spcAft>
            </a:pPr>
            <a:r>
              <a:rPr sz="2400" b="0">
                <a:solidFill>
                  <a:srgbClr val="212430"/>
                </a:solidFill>
                <a:latin typeface="Noto Sans Hebrew"/>
                <a:cs typeface="Noto Sans Hebrew"/>
              </a:rPr>
              <a:t>עבריינות פלילית רגילה</a:t>
            </a:r>
          </a:p>
          <a:p>
            <a:pPr rtl="1" algn="r">
              <a:spcAft>
                <a:spcPts val="500"/>
              </a:spcAft>
            </a:pPr>
            <a:r>
              <a:rPr sz="2400" b="0">
                <a:solidFill>
                  <a:srgbClr val="212430"/>
                </a:solidFill>
                <a:latin typeface="Noto Sans Hebrew"/>
                <a:cs typeface="Noto Sans Hebrew"/>
              </a:rPr>
              <a:t>לאומיות אתנית – תרבותית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הנפת דגל הדיו באום רשרש, 1949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16</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9.jpg"/>
          <p:cNvPicPr>
            <a:picLocks noChangeAspect="1"/>
          </p:cNvPicPr>
          <p:nvPr/>
        </p:nvPicPr>
        <p:blipFill>
          <a:blip r:embed="rId3"/>
          <a:stretch>
            <a:fillRect/>
          </a:stretch>
        </p:blipFill>
        <p:spPr>
          <a:xfrm>
            <a:off x="1621917" y="1005840"/>
            <a:ext cx="4162806"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בגוון כחול: חייל מטפס על עמוד מאולתר ומניף דגל ישראל, ומספר חיילים עומדים סביב ומביטונים; ברקע הרים ושמיים מעוננים. לפי תיאור המקור, זוהי הנפת 'דגל הדיו' באום רשרש (אילת) בסיום מבצע עובדה (10 במרץ 1949). השקף ממחיש את התממשות הרעיון הלאומי - הקמת ריבונות יהודית בארץ ישראל.</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לא ידוע, 1949,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16</a:t>
            </a:r>
          </a:p>
        </p:txBody>
      </p:sp>
      <p:sp>
        <p:nvSpPr>
          <p:cNvPr id="9" name="Rounded Rectangle 8"/>
          <p:cNvSpPr/>
          <p:nvPr/>
        </p:nvSpPr>
        <p:spPr>
          <a:xfrm>
            <a:off x="731520" y="1051560"/>
            <a:ext cx="10725912" cy="417982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3352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I. הספרייה הלאומית בירושלים עברה לבניין חדש. לקראת הפתיחה לציבור עיצבו בספרייה סמליל (לוגו) חדש והוא הוצג בדף הפייסבוק של המוסד. הסמליל החדש הוא בצבע שחור ואין בו הבלטה של הכיתוב בעברית. הסמליל הזה עורר תגובות רבות בציבור. אזרחים רבים כתבו לספרייה הלאומית שהם מתנגדים לשינוי, ופרסמו בכלי תקשורת את דרישתם להחזיר את הסמליל הישן.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לטענת המוחים, צבעי הסמליל הישן היו כחול ולבן, כצבעי הדגל והטלית, והכיתוב בעברית היה בולט, ובכך הובעה חשיבותה של השפה העברית. עקב הביקורת הכריזה ההנהלה הספרייה כי סממני עם ישראל והציונות חיוניים בעיניה ולכן תחזור להשתמש בסמליל הישן.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ציינו והציגו את סוג מנגנון הפיקוח והביקורת שבא לידי ביטוי בתגובות על שינוי הסמליל.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סוג מנגנון פיקוח וביקורת זה בא לידי ביטוי בקטע.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ציינו והציגו את סוג הלאומיות שבא לידי ביטוי בסמליל הישן.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סוג לאומיות זה בא לידי ביטוי בקטע.</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16</a:t>
            </a:r>
          </a:p>
        </p:txBody>
      </p:sp>
      <p:sp>
        <p:nvSpPr>
          <p:cNvPr id="9" name="Rounded Rectangle 8"/>
          <p:cNvSpPr/>
          <p:nvPr/>
        </p:nvSpPr>
        <p:spPr>
          <a:xfrm>
            <a:off x="731520" y="1051560"/>
            <a:ext cx="10725912" cy="455980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1350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מנגנון פיקוח וביקורת לא פורמלי (לא מוסדי)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ארגונים או עמותות הרואים חשיבות בפיקוח על רשויות השלטון. הארגונים הלא פורמליים לא חייבים לפקח על השלטון או לבקר את הרשויות, הם עושים זאת בהתנדבות מתוך מעורבות אזרחית. המנגנונים בודקים שרשויות השלטון פועלות במסגרת החוק ובמסגרת הסמכויות שלהן, וכן שהרשויות משרתות את הציבור בצורה יעילה. מנגנונים מהסוג הזה יכולים להיות: התקשורת, העם עצמו ואומנות.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בקטע, אזרחים כתבו לספרייה הלאומית על ההתנגדות שלהם לשינוי הסמלי. כלומר, הם ביקשו לבקר את הספרייה מתוך רצונם שלא להחליף את הסמלי הישן בסמלי חדש.</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מנגנוני פיקוח וביקורת פועלים בהתנדבות, ומבקרים את השלטון מתוך מעורבות אזרחית, כך גם בקטע, בו האזרחים הם המנגנון הלא פורמלי המבקר.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"אזרחים רבים כתבו לספרייה הלאומית שהם מתנגדים לשינוי".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שאלה 2</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לאומיות אתנית תרבותית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16</a:t>
            </a:r>
          </a:p>
        </p:txBody>
      </p:sp>
      <p:sp>
        <p:nvSpPr>
          <p:cNvPr id="9" name="Rounded Rectangle 8"/>
          <p:cNvSpPr/>
          <p:nvPr/>
        </p:nvSpPr>
        <p:spPr>
          <a:xfrm>
            <a:off x="731520" y="1051560"/>
            <a:ext cx="10725912" cy="484835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702047"/>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שאיפה של קבוצה להקים לעצמה מדינה ריבונית. המדינה תקום על בסיס מאפיינים אתניים משותפים כמו: דת, שפה, היסטוריה, תרבות ומורשת משותפת.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בסמליל הישן יש ביטוי לצבעי הטלית (כחול ולבן) וכן יש כיתוב בשפה העברית.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מאפיינים אתניים הם שפה, דת ותרבות, ובקטע יש התייחסות לטלית היהודית שהיא תשמיש דתי וכן התייחסות לשפה העברית.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 צבעי הסמליל הישן היו כחול ולבן, כצבעי הדגל והטלית..."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מנגנון פיקוח וביקורת לא פורמלי (לא מוסדי)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ארגונים או עמותות הרואים חשיבות בפיקוח על רשויות השלטון. הארגונים הלא פורמליים לא חייבים לפקח על השלטון או לבקר את הרשויות, הם עושים זאת בהתנדבות מתוך מעורבות אזרחית. המנגנונים בודקים שרשויות השלטון פועלות במסגרת החוק ובמסגרת הסמכויות שלהן, וכן שהרשויות משרתות את הציבור בצורה יעילה. מנגנונים מהסוג הזה יכולים להיות: התקשורת, העם עצמו ואומנות.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בקטע, אזרחים כתבו לספרייה הלאומית על ההתנגדות שלהם לשינוי הסמלי. כלומר, הם ביקשו לבקר את הספרייה מתוך רצונם שלא להחליף את הסמלי הישן בסמלי חדש.</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16</a:t>
            </a:r>
          </a:p>
        </p:txBody>
      </p:sp>
      <p:sp>
        <p:nvSpPr>
          <p:cNvPr id="9" name="Rounded Rectangle 8"/>
          <p:cNvSpPr/>
          <p:nvPr/>
        </p:nvSpPr>
        <p:spPr>
          <a:xfrm>
            <a:off x="731520" y="1051560"/>
            <a:ext cx="10725912" cy="43627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1640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מנגנוני פיקוח וביקורת פועלים בהתנדבות, ומבקרים את השלטון מתוך מעורבות אזרחית, כך גם בקטע, בו האזרחים הם המנגנון הלא פורמלי המבקר.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"אזרחים רבים כתבו לספרייה הלאומית שהם מתנגדים לשינוי".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שאלה 2</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לאומיות אתנית תרבותית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שאיפה של קבוצה להקים לעצמה מדינה ריבונית. המדינה תקום על בסיס מאפיינים אתניים משותפים כמו: דת, שפה, היסטוריה, תרבות ומורשת משותפת.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בסמליל הישן יש ביטוי לצבעי הטלית (כחול ולבן) וכן יש כיתוב בשפה העברית.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מאפיינים אתניים הם שפה, דת ותרבות, ובקטע יש התייחסות לטלית היהודית שהיא תשמיש דתי וכן התייחסות לשפה העברית.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 צבעי הסמליל הישן היו כחול ולבן, כצבעי הדגל והטלית..."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16</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לאומיות אתנית תרבותית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 העבריינות: עבריינות פלילית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עבריינות פלילית רגילה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לאומיות אתנית – תרבותית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במדינה יהיו גם יסודות אזרחיים (פוליטיים) משותפים כמו</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בלאומיות אזרחית השאיפה מבוססת על יסודות פוליטיים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המדינה נותנים ביטוי ליסודות האתניים התרבותיים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ריבונית. הלאומיות מבוססת על יסודות אתניים-תרבותיים</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16</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16</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"לאומיות - מאפייני הלאומיות" - גם בעמוד הנושא, בלשונית "סרטון".</a:t>
            </a:r>
          </a:p>
          <a:p>
            <a:pPr rtl="1" algn="r">
              <a:spcAft>
                <a:spcPts val="500"/>
              </a:spcAft>
            </a:pPr>
            <a:r>
              <a:rPr sz="1800" b="0">
                <a:solidFill>
                  <a:srgbClr val="212430"/>
                </a:solidFill>
                <a:latin typeface="Noto Sans Hebrew"/>
                <a:cs typeface="Noto Sans Hebrew"/>
              </a:rPr>
              <a:t>https://www.youtube.com/watch?v=nC7uv8nsy0I</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16</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