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Knesset_Hall.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מהי דמוקרטיה?</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17</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כלליות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חשאיות</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מחזוריות</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שוויוניות</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התמודדות חופשית/הוגנת</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התנאי – הכלליות</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טענה</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מושג</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מהי דמוקרטיה?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17</a:t>
            </a:r>
          </a:p>
        </p:txBody>
      </p:sp>
      <p:sp>
        <p:nvSpPr>
          <p:cNvPr id="9" name="Rounded Rectangle 8"/>
          <p:cNvSpPr/>
          <p:nvPr/>
        </p:nvSpPr>
        <p:spPr>
          <a:xfrm>
            <a:off x="8010144" y="1266444"/>
            <a:ext cx="3447288"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66444"/>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9387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כלליות</a:t>
            </a:r>
          </a:p>
        </p:txBody>
      </p:sp>
      <p:sp>
        <p:nvSpPr>
          <p:cNvPr id="14" name="TextBox 13"/>
          <p:cNvSpPr txBox="1"/>
          <p:nvPr/>
        </p:nvSpPr>
        <p:spPr>
          <a:xfrm>
            <a:off x="8147304" y="1924812"/>
            <a:ext cx="3172968"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כל אזרחי המדינה רשאים לקחת חלק בבחירות. אפשרות זו כוללת את זכות הבחירה של כלל האזרחים וכן את זכות ההיבחרות. במדינות דמוקרטיות יש הגבלת גיל לשתי הזכויות הללו. לדוגמה: במדינת ישראל גיל הבחירה לכנסת הוא 18 וגיל ההיבחרות לתפקיד ציבורי הוא 21</a:t>
            </a:r>
          </a:p>
        </p:txBody>
      </p:sp>
      <p:sp>
        <p:nvSpPr>
          <p:cNvPr id="15" name="Rounded Rectangle 14"/>
          <p:cNvSpPr/>
          <p:nvPr/>
        </p:nvSpPr>
        <p:spPr>
          <a:xfrm>
            <a:off x="4370832" y="1266444"/>
            <a:ext cx="3447288"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66444"/>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9387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חשאיות</a:t>
            </a:r>
          </a:p>
        </p:txBody>
      </p:sp>
      <p:sp>
        <p:nvSpPr>
          <p:cNvPr id="20" name="TextBox 19"/>
          <p:cNvSpPr txBox="1"/>
          <p:nvPr/>
        </p:nvSpPr>
        <p:spPr>
          <a:xfrm>
            <a:off x="4507992" y="1924812"/>
            <a:ext cx="3172968"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לא ניתן לדעת עבור מי הצביע הבוחר. זאת על מנת למנוע הפעלת לחצים על הבוחר ולאפשר בחירה חופשית (חופש בטוי)</a:t>
            </a:r>
          </a:p>
        </p:txBody>
      </p:sp>
      <p:sp>
        <p:nvSpPr>
          <p:cNvPr id="21" name="Rounded Rectangle 20"/>
          <p:cNvSpPr/>
          <p:nvPr/>
        </p:nvSpPr>
        <p:spPr>
          <a:xfrm>
            <a:off x="731520" y="1266444"/>
            <a:ext cx="3447288" cy="4416551"/>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66444"/>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30452"/>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9387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מחזוריות</a:t>
            </a:r>
          </a:p>
        </p:txBody>
      </p:sp>
      <p:sp>
        <p:nvSpPr>
          <p:cNvPr id="26" name="TextBox 25"/>
          <p:cNvSpPr txBox="1"/>
          <p:nvPr/>
        </p:nvSpPr>
        <p:spPr>
          <a:xfrm>
            <a:off x="868680" y="1924812"/>
            <a:ext cx="3172968"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הבחירות חוזרות במרווחי זמן ידועים וסדירים הקבועים בחוק</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מהי דמוקרטיה?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17</a:t>
            </a:r>
          </a:p>
        </p:txBody>
      </p:sp>
      <p:sp>
        <p:nvSpPr>
          <p:cNvPr id="9" name="Rounded Rectangle 8"/>
          <p:cNvSpPr/>
          <p:nvPr/>
        </p:nvSpPr>
        <p:spPr>
          <a:xfrm>
            <a:off x="8010144" y="1248410"/>
            <a:ext cx="3447288" cy="445261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4841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241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שוויוניות</a:t>
            </a:r>
          </a:p>
        </p:txBody>
      </p:sp>
      <p:sp>
        <p:nvSpPr>
          <p:cNvPr id="14" name="TextBox 13"/>
          <p:cNvSpPr txBox="1"/>
          <p:nvPr/>
        </p:nvSpPr>
        <p:spPr>
          <a:xfrm>
            <a:off x="8147304"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קולו של כל מצביע שווה למשנהו</a:t>
            </a:r>
          </a:p>
        </p:txBody>
      </p:sp>
      <p:sp>
        <p:nvSpPr>
          <p:cNvPr id="15" name="Rounded Rectangle 14"/>
          <p:cNvSpPr/>
          <p:nvPr/>
        </p:nvSpPr>
        <p:spPr>
          <a:xfrm>
            <a:off x="4370832" y="1248410"/>
            <a:ext cx="3447288" cy="445261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48410"/>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1241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התמודדות חופשית/הוגנת</a:t>
            </a:r>
          </a:p>
        </p:txBody>
      </p:sp>
      <p:sp>
        <p:nvSpPr>
          <p:cNvPr id="20" name="TextBox 19"/>
          <p:cNvSpPr txBox="1"/>
          <p:nvPr/>
        </p:nvSpPr>
        <p:spPr>
          <a:xfrm>
            <a:off x="4507992"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הבחירות מאפשרות תחרות הוגנת המבוססת על חירויות וזכויות פוליטיות (במיוחד חופש הביטוי וחופש ההתאגדות)</a:t>
            </a:r>
          </a:p>
        </p:txBody>
      </p:sp>
      <p:sp>
        <p:nvSpPr>
          <p:cNvPr id="21" name="Rounded Rectangle 20"/>
          <p:cNvSpPr/>
          <p:nvPr/>
        </p:nvSpPr>
        <p:spPr>
          <a:xfrm>
            <a:off x="731520" y="1248410"/>
            <a:ext cx="3447288" cy="445261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48410"/>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1241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התנאי – הכלליות</a:t>
            </a:r>
          </a:p>
        </p:txBody>
      </p:sp>
      <p:sp>
        <p:nvSpPr>
          <p:cNvPr id="26" name="TextBox 25"/>
          <p:cNvSpPr txBox="1"/>
          <p:nvPr/>
        </p:nvSpPr>
        <p:spPr>
          <a:xfrm>
            <a:off x="868680"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תנאי המחייב את המדינה הדמוקרטית להנגיש את הבחירות לכל בעלי זכות הבחירה במטרה לממש את זכותם הפוליטית אזרחית לבחור</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מהי דמוקרטיה?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17</a:t>
            </a:r>
          </a:p>
        </p:txBody>
      </p:sp>
      <p:sp>
        <p:nvSpPr>
          <p:cNvPr id="9" name="Rounded Rectangle 8"/>
          <p:cNvSpPr/>
          <p:nvPr/>
        </p:nvSpPr>
        <p:spPr>
          <a:xfrm>
            <a:off x="6217920" y="1473454"/>
            <a:ext cx="5239512" cy="400253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7345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3746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3746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0088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טענה</a:t>
            </a:r>
          </a:p>
        </p:txBody>
      </p:sp>
      <p:sp>
        <p:nvSpPr>
          <p:cNvPr id="14" name="TextBox 13"/>
          <p:cNvSpPr txBox="1"/>
          <p:nvPr/>
        </p:nvSpPr>
        <p:spPr>
          <a:xfrm>
            <a:off x="6355080" y="2131822"/>
            <a:ext cx="4965192" cy="3252723"/>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אני בעד קביעת מועד חדש לבחירות המקומיות:</a:t>
            </a:r>
          </a:p>
        </p:txBody>
      </p:sp>
      <p:sp>
        <p:nvSpPr>
          <p:cNvPr id="15" name="Rounded Rectangle 14"/>
          <p:cNvSpPr/>
          <p:nvPr/>
        </p:nvSpPr>
        <p:spPr>
          <a:xfrm>
            <a:off x="731520" y="1473454"/>
            <a:ext cx="5239512" cy="400253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7345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3746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3746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0088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a:t>
            </a:r>
          </a:p>
        </p:txBody>
      </p:sp>
      <p:sp>
        <p:nvSpPr>
          <p:cNvPr id="20" name="TextBox 19"/>
          <p:cNvSpPr txBox="1"/>
          <p:nvPr/>
        </p:nvSpPr>
        <p:spPr>
          <a:xfrm>
            <a:off x="868680" y="2131822"/>
            <a:ext cx="4965192" cy="3252723"/>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כלליות בבחירות דמוקרטיות</a:t>
            </a:r>
          </a:p>
          <a:p>
            <a:pPr rtl="1" algn="r">
              <a:spcAft>
                <a:spcPts val="500"/>
              </a:spcAft>
            </a:pPr>
            <a:r>
              <a:rPr sz="2200" b="0">
                <a:solidFill>
                  <a:srgbClr val="212430"/>
                </a:solidFill>
                <a:latin typeface="Noto Sans Hebrew"/>
                <a:cs typeface="Noto Sans Hebrew"/>
              </a:rPr>
              <a:t>כלליות קובעת שכל האזרחים במדינה יכולים לקחת חלק בבחירות. לקיחת חלק בבחירות כוללת גם את הזכות לבחור וגם את הזכות להיבחר. במדינות דמוקרטיות יש הגבלות שונות על הכלליות ואחת מהן היא הגבלת גיל.</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מהי דמוקרטיה?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17</a:t>
            </a:r>
          </a:p>
        </p:txBody>
      </p:sp>
      <p:sp>
        <p:nvSpPr>
          <p:cNvPr id="9" name="Rounded Rectangle 8"/>
          <p:cNvSpPr/>
          <p:nvPr/>
        </p:nvSpPr>
        <p:spPr>
          <a:xfrm>
            <a:off x="6217920" y="1275080"/>
            <a:ext cx="5239512" cy="4399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750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90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 המבטא טענה הפוכה</a:t>
            </a:r>
          </a:p>
        </p:txBody>
      </p:sp>
      <p:sp>
        <p:nvSpPr>
          <p:cNvPr id="14" name="TextBox 13"/>
          <p:cNvSpPr txBox="1"/>
          <p:nvPr/>
        </p:nvSpPr>
        <p:spPr>
          <a:xfrm>
            <a:off x="63550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מחזוריות בבחירות דמוקרטיות</a:t>
            </a:r>
          </a:p>
          <a:p>
            <a:pPr rtl="1" algn="r">
              <a:spcAft>
                <a:spcPts val="500"/>
              </a:spcAft>
            </a:pPr>
            <a:r>
              <a:rPr sz="2200" b="0">
                <a:solidFill>
                  <a:srgbClr val="212430"/>
                </a:solidFill>
                <a:latin typeface="Noto Sans Hebrew"/>
                <a:cs typeface="Noto Sans Hebrew"/>
              </a:rPr>
              <a:t>תנאי המחזוריות קובע כי כל תקופה הקבועה בחוק יש לקיים את הבחירות. כך האזרחים יכולים לבטא את עמדתם לגבי המועמדים ומתקיימת הזכות לחופש הביטוי. בנוסף לכך, נציגי השלטון מחויבים לשרת את האזרחים כדי לשוב ולהיבחר.</a:t>
            </a:r>
          </a:p>
        </p:txBody>
      </p:sp>
      <p:sp>
        <p:nvSpPr>
          <p:cNvPr id="15" name="Rounded Rectangle 14"/>
          <p:cNvSpPr/>
          <p:nvPr/>
        </p:nvSpPr>
        <p:spPr>
          <a:xfrm>
            <a:off x="731520" y="1275080"/>
            <a:ext cx="5239512" cy="4399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750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90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חופשיות</a:t>
            </a:r>
          </a:p>
        </p:txBody>
      </p:sp>
      <p:sp>
        <p:nvSpPr>
          <p:cNvPr id="20" name="TextBox 19"/>
          <p:cNvSpPr txBox="1"/>
          <p:nvPr/>
        </p:nvSpPr>
        <p:spPr>
          <a:xfrm>
            <a:off x="8686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הבחירות מאפשרות תחרות הוגנת המבוססת על חירויות וזכויות פוליטיות (במיוחד חופש הביטוי וחופש ההתאגדות)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מהי דמוקרטיה?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17</a:t>
            </a:r>
          </a:p>
        </p:txBody>
      </p:sp>
      <p:sp>
        <p:nvSpPr>
          <p:cNvPr id="9" name="Rounded Rectangle 8"/>
          <p:cNvSpPr/>
          <p:nvPr/>
        </p:nvSpPr>
        <p:spPr>
          <a:xfrm>
            <a:off x="6217920" y="1391920"/>
            <a:ext cx="5239512" cy="416559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919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הגדרת הדמוקרטיה</a:t>
            </a:r>
          </a:p>
        </p:txBody>
      </p:sp>
      <p:sp>
        <p:nvSpPr>
          <p:cNvPr id="14" name="TextBox 13"/>
          <p:cNvSpPr txBox="1"/>
          <p:nvPr/>
        </p:nvSpPr>
        <p:spPr>
          <a:xfrm>
            <a:off x="63550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דמוקרטיה היא שלטון העם: העם הוא מקור הסמכות, והשלטון נבחר על ידו בבחירות חופשיות.</a:t>
            </a:r>
          </a:p>
          <a:p>
            <a:pPr rtl="1" algn="r">
              <a:spcAft>
                <a:spcPts val="500"/>
              </a:spcAft>
            </a:pPr>
            <a:r>
              <a:rPr sz="2000" b="0">
                <a:solidFill>
                  <a:srgbClr val="212430"/>
                </a:solidFill>
                <a:latin typeface="Noto Sans Hebrew"/>
                <a:cs typeface="Noto Sans Hebrew"/>
              </a:rPr>
              <a:t>לצד שלטון הרוב, הדמוקרטיה שומרת על זכויות המיעוט ועל זכויות היסוד של הפרט.</a:t>
            </a:r>
          </a:p>
          <a:p>
            <a:pPr rtl="1" algn="r">
              <a:spcAft>
                <a:spcPts val="500"/>
              </a:spcAft>
            </a:pPr>
            <a:r>
              <a:rPr sz="2000" b="0">
                <a:solidFill>
                  <a:srgbClr val="212430"/>
                </a:solidFill>
                <a:latin typeface="Noto Sans Hebrew"/>
                <a:cs typeface="Noto Sans Hebrew"/>
              </a:rPr>
              <a:t>דמוקרטיה מודרנית היא דמוקרטיה ליברלית: שילוב של שלטון העם עם שלטון חוק, הפרדת רשויות וזכויות אדם.</a:t>
            </a:r>
          </a:p>
        </p:txBody>
      </p:sp>
      <p:sp>
        <p:nvSpPr>
          <p:cNvPr id="15" name="Rounded Rectangle 14"/>
          <p:cNvSpPr/>
          <p:nvPr/>
        </p:nvSpPr>
        <p:spPr>
          <a:xfrm>
            <a:off x="731520" y="1391920"/>
            <a:ext cx="5239512" cy="416559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9192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עקרונות היסוד של הדמוקרטיה</a:t>
            </a:r>
          </a:p>
        </p:txBody>
      </p:sp>
      <p:sp>
        <p:nvSpPr>
          <p:cNvPr id="20" name="TextBox 19"/>
          <p:cNvSpPr txBox="1"/>
          <p:nvPr/>
        </p:nvSpPr>
        <p:spPr>
          <a:xfrm>
            <a:off x="8686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ריבונות העם: העם הוא מקור כוחו של השלטון.</a:t>
            </a:r>
          </a:p>
          <a:p>
            <a:pPr rtl="1" algn="r">
              <a:spcAft>
                <a:spcPts val="500"/>
              </a:spcAft>
            </a:pPr>
            <a:r>
              <a:rPr sz="2000" b="0">
                <a:solidFill>
                  <a:srgbClr val="212430"/>
                </a:solidFill>
                <a:latin typeface="Noto Sans Hebrew"/>
                <a:cs typeface="Noto Sans Hebrew"/>
              </a:rPr>
              <a:t>בחירות חופשיות: כלליות, שוויוניות, חשאיות, תקופתיות, ישירות ויחסיות.</a:t>
            </a:r>
          </a:p>
          <a:p>
            <a:pPr rtl="1" algn="r">
              <a:spcAft>
                <a:spcPts val="500"/>
              </a:spcAft>
            </a:pPr>
            <a:r>
              <a:rPr sz="2000" b="0">
                <a:solidFill>
                  <a:srgbClr val="212430"/>
                </a:solidFill>
                <a:latin typeface="Noto Sans Hebrew"/>
                <a:cs typeface="Noto Sans Hebrew"/>
              </a:rPr>
              <a:t>שלטון החוק: כולם, גם השלטון, כפופים לחוק.</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מהי דמוקרטיה?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17</a:t>
            </a:r>
          </a:p>
        </p:txBody>
      </p:sp>
      <p:sp>
        <p:nvSpPr>
          <p:cNvPr id="9" name="Rounded Rectangle 8"/>
          <p:cNvSpPr/>
          <p:nvPr/>
        </p:nvSpPr>
        <p:spPr>
          <a:xfrm>
            <a:off x="6217920" y="1345692"/>
            <a:ext cx="5239512" cy="425805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4569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0970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0970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7312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עקרונות היסוד של הדמוקרטיה - המשך</a:t>
            </a:r>
          </a:p>
        </p:txBody>
      </p:sp>
      <p:sp>
        <p:nvSpPr>
          <p:cNvPr id="14" name="TextBox 13"/>
          <p:cNvSpPr txBox="1"/>
          <p:nvPr/>
        </p:nvSpPr>
        <p:spPr>
          <a:xfrm>
            <a:off x="6355080" y="2004060"/>
            <a:ext cx="4965192" cy="350824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הפרדת רשויות וזכויות יסוד: חירויות מוגנות בחקיקה ובפסיקה.</a:t>
            </a:r>
          </a:p>
        </p:txBody>
      </p:sp>
      <p:sp>
        <p:nvSpPr>
          <p:cNvPr id="15" name="Rounded Rectangle 14"/>
          <p:cNvSpPr/>
          <p:nvPr/>
        </p:nvSpPr>
        <p:spPr>
          <a:xfrm>
            <a:off x="731520" y="1345692"/>
            <a:ext cx="5239512" cy="425805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4569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0970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0970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7312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2004060"/>
            <a:ext cx="4965192" cy="350824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כלליות</a:t>
            </a:r>
          </a:p>
          <a:p>
            <a:pPr rtl="1" algn="r">
              <a:spcAft>
                <a:spcPts val="500"/>
              </a:spcAft>
            </a:pPr>
            <a:r>
              <a:rPr sz="2600" b="0">
                <a:solidFill>
                  <a:srgbClr val="212430"/>
                </a:solidFill>
                <a:latin typeface="Noto Sans Hebrew"/>
                <a:cs typeface="Noto Sans Hebrew"/>
              </a:rPr>
              <a:t>חשאיות</a:t>
            </a:r>
          </a:p>
          <a:p>
            <a:pPr rtl="1" algn="r">
              <a:spcAft>
                <a:spcPts val="500"/>
              </a:spcAft>
            </a:pPr>
            <a:r>
              <a:rPr sz="2600" b="0">
                <a:solidFill>
                  <a:srgbClr val="212430"/>
                </a:solidFill>
                <a:latin typeface="Noto Sans Hebrew"/>
                <a:cs typeface="Noto Sans Hebrew"/>
              </a:rPr>
              <a:t>מחזוריות</a:t>
            </a:r>
          </a:p>
          <a:p>
            <a:pPr rtl="1" algn="r">
              <a:spcAft>
                <a:spcPts val="500"/>
              </a:spcAft>
            </a:pPr>
            <a:r>
              <a:rPr sz="2600" b="0">
                <a:solidFill>
                  <a:srgbClr val="212430"/>
                </a:solidFill>
                <a:latin typeface="Noto Sans Hebrew"/>
                <a:cs typeface="Noto Sans Hebrew"/>
              </a:rPr>
              <a:t>שוויוניות</a:t>
            </a:r>
          </a:p>
          <a:p>
            <a:pPr rtl="1" algn="r">
              <a:spcAft>
                <a:spcPts val="500"/>
              </a:spcAft>
            </a:pPr>
            <a:r>
              <a:rPr sz="2600" b="0">
                <a:solidFill>
                  <a:srgbClr val="212430"/>
                </a:solidFill>
                <a:latin typeface="Noto Sans Hebrew"/>
                <a:cs typeface="Noto Sans Hebrew"/>
              </a:rPr>
              <a:t>התמודדות חופשית/הוגנת</a:t>
            </a:r>
          </a:p>
          <a:p>
            <a:pPr rtl="1" algn="r">
              <a:spcAft>
                <a:spcPts val="500"/>
              </a:spcAft>
            </a:pPr>
            <a:r>
              <a:rPr sz="2600" b="0">
                <a:solidFill>
                  <a:srgbClr val="212430"/>
                </a:solidFill>
                <a:latin typeface="Noto Sans Hebrew"/>
                <a:cs typeface="Noto Sans Hebrew"/>
              </a:rPr>
              <a:t>התנאי – הכלליות</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אולם המליאה של הכנסת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17</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20.jpg"/>
          <p:cNvPicPr>
            <a:picLocks noChangeAspect="1"/>
          </p:cNvPicPr>
          <p:nvPr/>
        </p:nvPicPr>
        <p:blipFill>
          <a:blip r:embed="rId3"/>
          <a:stretch>
            <a:fillRect/>
          </a:stretch>
        </p:blipFill>
        <p:spPr>
          <a:xfrm>
            <a:off x="731520" y="1177290"/>
            <a:ext cx="5943600" cy="44577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אולם מליאה ריק עם שורות שולחנות וכיסאות בחצי מעגל, שולחן מרכזי מוגבה עם סמל מנורה, דגל ישראל וקיר תבליט אבן גדול. לפי תיאור הצלם, זהו אולם המליאה של הכנסת בירושלים (2009). השקף ממחיש את בית הנבחרים הנבחר על-ידי העם - לב המשטר הדמוקרטי.</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משתמש:בית השלום, 2009, רישיון ייחוס (Attribution).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תשע"ו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17</a:t>
            </a:r>
          </a:p>
        </p:txBody>
      </p:sp>
      <p:sp>
        <p:nvSpPr>
          <p:cNvPr id="9" name="Rounded Rectangle 8"/>
          <p:cNvSpPr/>
          <p:nvPr/>
        </p:nvSpPr>
        <p:spPr>
          <a:xfrm>
            <a:off x="731520" y="1051560"/>
            <a:ext cx="10725912" cy="49834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8371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קרא את הקטע שלפניך, וענה על שתיים מן השאלות 15-13. "החוק בישראל קובע כי בחירות לכנסת ייערכו בכל ארבע שנים, אולם תדירות הבחירות בעשורים האחרונים מעידה על אי־יציבות: בחירות 1988 היו הבחירות האחרונות שנערכו במועדן, ומאז 1992 נערכו בישראל בחירות בכל שנתיים ושמונה חודשים בממוצע. במציאות זו של חוסר יציבות מדינת ישראל מתנהלת מתוך משבר משילות (שליטה של הממשלה). מצב זה פוגע ביכולת לנהל ולקדם מדיניות ארוכת טווח, ומעודד תופעה שלילית המשניאה את הפוליטיקה על הציבור – סחטנות פוליטית. הסחטנות מתבטאת בתביעות התקציביות של מפלגות הקואליציה שנועדו להיטיב עם ציבור הבוחרים שלהן, ואינן בהכרח חלק מתכניתה הכוללת של הממשלה. הסחטנות מקשה על אישור תקציב המדינה, ובעקבות כך מתערער אמון הציבור במוסדות השלטון, ואף בדמוקרטיה עצמה. המכשול בתהליך של אישור התקציב ממחיש את הליקויים בשיטה הפוליטית הקיימת, ואת הצורך לערוך שינויים שיגבירו את כושר המשילות. לפיכך אני סבור שיש לאמץ חוק שלפיו ראש הסיעה הגדולה ביותר יהיה ראש הממשלה. כך יוכל ראש הסיעה לנהל משא ומתן קואליציוני בעמדה של עוצמה לעומת המפלגות השותפות האפשריות. צעד זה יחייב הרכבה של גושים מפלגתיים גדולים מכמה מפלגות קטנות, עוד לפני הבחירות, ואלה יבטיחו שהעומד בראש אחד הגושים יהיה ראש הממשלה. כך יוכלו הבוחרים להצביע למפלגות שהם תומכים בהן, בידיעה שקולם יבוא לידי ביטוי באחד מן הגושים הגדולים. כמו כן, אזרחים רבים יותר ירצו להשתתף בהליך הדמוקרטי. בעקבות כך יגדל הסיכוי להקמת קואליציות שיהיו יציבות ואחידות בהשקפותיהן, ואתגרים כמו גיבוש יעדים ארוכי טווח והעברת תקציבים להגשמתם יוכלו להתממש. כיום אי־אישור התקציב משמעותו הכרזה על סיום כהונתה של הכנסת. התניית המשך כהונתה של הכנסת באישור התקציב גורמת להעברתו בכל מחיר, והמחיר הזה עלול להיות הרסני לכלכלה הישראלית. לפיכך, לדעתי יש לפעול לניתוק הקשר בין העברת חוק התקציב להמשך הכהונה של הכנסת והממשלה." (מעובד על פי מאמר של י' פלסנר, הארץ, 2/9/2015)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תשע"ו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17</a:t>
            </a:r>
          </a:p>
        </p:txBody>
      </p:sp>
      <p:sp>
        <p:nvSpPr>
          <p:cNvPr id="9" name="Rounded Rectangle 8"/>
          <p:cNvSpPr/>
          <p:nvPr/>
        </p:nvSpPr>
        <p:spPr>
          <a:xfrm>
            <a:off x="731520" y="1051560"/>
            <a:ext cx="10725912" cy="112572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97942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13. הצג את התנאי לבחירות: בחירות מחזוריות. הסבר את טענתו של הכותב בנוגע למימוש של תנאי זה בישראל.</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תשע"ו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17</a:t>
            </a:r>
          </a:p>
        </p:txBody>
      </p:sp>
      <p:sp>
        <p:nvSpPr>
          <p:cNvPr id="9" name="Rounded Rectangle 8"/>
          <p:cNvSpPr/>
          <p:nvPr/>
        </p:nvSpPr>
        <p:spPr>
          <a:xfrm>
            <a:off x="731520" y="1051560"/>
            <a:ext cx="10725912" cy="44683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2206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שאלה מספר 13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בחירות מחזוריות - הבחירות חוזרות במרווחי זמן ידועים וסדירים הקבועים בחוק (בישראל, כל 4 שנים).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ביסוס מהקטע: "תדירות הבחירות בעשורים האחרונים מעידה על אי יציבות... מצב זה פוגע ביכולת לנהל ולקדם מדיניות ארוכת טווח, ומעודד תופעה שלילית... - סחטנות פוליטית".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על פי טענתו של הכותב, החוק בישראל קובע כי בחירות ייערכו כל 4 שנים, אבל בפועל קיימת פגיעה במימוש מחזוריות זו. פגיעה במחזוריות הבחירות בישראל מובילה לאי יציבות. י היציבות מובילה למצב שפוגע ביכולת לנהל ולקדם מדיניות ארוכת טווח, ומעודד תופעה שלילית של סחטנות פוליטית, המשניאה את הפוליטיקה על הציבור.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14. על פי קטע הקריאה חורף תשע"ו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את המושג עקרון שלטון העם. הסבר כיצד עקרון שלטון העם יתחזק בעקבות אימוץ החוק שמחבר הקטע מציע.</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תשע"ו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17</a:t>
            </a:r>
          </a:p>
        </p:txBody>
      </p:sp>
      <p:sp>
        <p:nvSpPr>
          <p:cNvPr id="9" name="Rounded Rectangle 8"/>
          <p:cNvSpPr/>
          <p:nvPr/>
        </p:nvSpPr>
        <p:spPr>
          <a:xfrm>
            <a:off x="731520" y="1051560"/>
            <a:ext cx="10725912" cy="314553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99923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 עקרון שלטון העם - זהו עקרון יסוד של הדמוקרטיה לפיו, כלל האזרחים הם הריבון ומקור הסמכות. האזרחים בוחרים שלטון של נציגים הנבחר לזמן קצוב המוגדר בחוק. ביסוס מהקטע : "יוכלו הבוחרים להצביע למפלגות שהם תומכים בהן, בידיעה שקולם יבוא לידי ביטוי"; "אזרחים רבים יותר ירצו להשתתף בהליך הדמוקרטי". הסבר : כותב המאמר סבור שיש לאמץ חוק לפיו ראש הסיעה הגדולה ביותר יהיה ראש הממשלה, וכתוצאה מכך עקרון שלטון העם יתחזק. חוק זה יאפשר לראש הסיעה הגדולה לנהל משא ומתן בעמדה של עוצמה, יקטין את הסחטנות הפוליטית ויחייב הרכבה של גושים גדולים עוד לפני הבחירות (במטרה להבטיח כי העומד בראשן יהיה ראש הממשלה). מצב זה יוביל לחיזוק שלטון העם – יותר בוחרים יצביעו למפלגות שהם תומכים בהן, בידיעה שקולם יקבל ביטוי באחד הגושים הגדולים, וכן יחזק מצב בו אזרחים רבים יותר ישתתפו בבחירות</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17</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התנאי – הכלליות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מושג המבטא טענה הפוכה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עקרונות היסוד של הדמוקרטיה</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17</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17</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"אז מהי דמוקרטיה?" - גם בעמוד הנושא, בלשונית "סרטון".</a:t>
            </a:r>
          </a:p>
          <a:p>
            <a:pPr rtl="1" algn="r">
              <a:spcAft>
                <a:spcPts val="500"/>
              </a:spcAft>
            </a:pPr>
            <a:r>
              <a:rPr sz="1800" b="0">
                <a:solidFill>
                  <a:srgbClr val="212430"/>
                </a:solidFill>
                <a:latin typeface="Noto Sans Hebrew"/>
                <a:cs typeface="Noto Sans Hebrew"/>
              </a:rPr>
              <a:t>https://www.youtube.com/watch?v=ZaPGDRbeao4</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17</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