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Flickr_-_Israel_Defense_Forces_-_Receiving_Uniforms.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חובות האדם כאדם וחובות האדם כאזרח</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16</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חובה של אדם כאדם</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חובה של אדם כאזרח</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חובת האדם כאדם</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חובת האדם כאזרח</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שני מאפיינים יחודיים של חוק יסוד</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חובות האדם כאדם</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חובות האדם כאזרח</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חובה טבעית</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חובות האדם כאדם וחובות האדם כאזרח</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16</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חובה של אדם כאדם</a:t>
            </a:r>
          </a:p>
        </p:txBody>
      </p:sp>
      <p:sp>
        <p:nvSpPr>
          <p:cNvPr id="14" name="TextBox 13"/>
          <p:cNvSpPr txBox="1"/>
          <p:nvPr/>
        </p:nvSpPr>
        <p:spPr>
          <a:xfrm>
            <a:off x="8147304"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כל אדם חייב להתנהג בצורה סובלנית כלפי כל אדם אחר. התנהגות סובלנית היא מתן יחס מכבד לכל אדם באשר הוא אדם</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38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חובה של אדם כאזרח</a:t>
            </a:r>
          </a:p>
        </p:txBody>
      </p:sp>
      <p:sp>
        <p:nvSpPr>
          <p:cNvPr id="20" name="TextBox 19"/>
          <p:cNvSpPr txBox="1"/>
          <p:nvPr/>
        </p:nvSpPr>
        <p:spPr>
          <a:xfrm>
            <a:off x="4507992"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כל אזרח חייב לציית לחוקי המדינה. ברוח זו, השלטון במדינה קובע את חוקי המדינה ויש לרשויות השלטון אפשרות להעניש אדם המפר את החוק</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חובת האדם כאדם</a:t>
            </a:r>
          </a:p>
        </p:txBody>
      </p:sp>
      <p:sp>
        <p:nvSpPr>
          <p:cNvPr id="26" name="TextBox 25"/>
          <p:cNvSpPr txBox="1"/>
          <p:nvPr/>
        </p:nvSpPr>
        <p:spPr>
          <a:xfrm>
            <a:off x="868680"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להכיר בזכויותיו של הזולת ולהימנע מפגיעה בזכויות של אדם אחר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חובות האדם כאדם וחובות האדם כאזרח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16</a:t>
            </a:r>
          </a:p>
        </p:txBody>
      </p:sp>
      <p:sp>
        <p:nvSpPr>
          <p:cNvPr id="9" name="Rounded Rectangle 8"/>
          <p:cNvSpPr/>
          <p:nvPr/>
        </p:nvSpPr>
        <p:spPr>
          <a:xfrm>
            <a:off x="8010144" y="1419352"/>
            <a:ext cx="3447288" cy="4110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19352"/>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833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4678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חובת האדם כאזרח</a:t>
            </a:r>
          </a:p>
        </p:txBody>
      </p:sp>
      <p:sp>
        <p:nvSpPr>
          <p:cNvPr id="14" name="TextBox 13"/>
          <p:cNvSpPr txBox="1"/>
          <p:nvPr/>
        </p:nvSpPr>
        <p:spPr>
          <a:xfrm>
            <a:off x="8147304" y="2077720"/>
            <a:ext cx="3172968"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השתתפות אזרחית בעיצוב החיים הציבוריים, כגון: השתתפות בבחירות, ביקורת על השלטון, הפגנות ועוד</a:t>
            </a:r>
          </a:p>
        </p:txBody>
      </p:sp>
      <p:sp>
        <p:nvSpPr>
          <p:cNvPr id="15" name="Rounded Rectangle 14"/>
          <p:cNvSpPr/>
          <p:nvPr/>
        </p:nvSpPr>
        <p:spPr>
          <a:xfrm>
            <a:off x="4370832" y="1419352"/>
            <a:ext cx="3447288" cy="4110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19352"/>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1137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1137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46784"/>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שני מאפיינים יחודיים של חוק יסוד</a:t>
            </a:r>
          </a:p>
        </p:txBody>
      </p:sp>
      <p:sp>
        <p:nvSpPr>
          <p:cNvPr id="20" name="TextBox 19"/>
          <p:cNvSpPr txBox="1"/>
          <p:nvPr/>
        </p:nvSpPr>
        <p:spPr>
          <a:xfrm>
            <a:off x="4507992" y="2333752"/>
            <a:ext cx="3172968" cy="3104895"/>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ייחודי בצורה - החוק נקרא: "חוק יסוד" ואין שנת חקיקה. ייחודי בתוכן - החוק עוסק בנושאים שבהם עוסקת חוקה</a:t>
            </a:r>
          </a:p>
        </p:txBody>
      </p:sp>
      <p:sp>
        <p:nvSpPr>
          <p:cNvPr id="21" name="Rounded Rectangle 20"/>
          <p:cNvSpPr/>
          <p:nvPr/>
        </p:nvSpPr>
        <p:spPr>
          <a:xfrm>
            <a:off x="731520" y="1419352"/>
            <a:ext cx="3447288" cy="4110735"/>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19352"/>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8336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4678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חובות האדם כאדם</a:t>
            </a:r>
          </a:p>
        </p:txBody>
      </p:sp>
      <p:sp>
        <p:nvSpPr>
          <p:cNvPr id="26" name="TextBox 25"/>
          <p:cNvSpPr txBox="1"/>
          <p:nvPr/>
        </p:nvSpPr>
        <p:spPr>
          <a:xfrm>
            <a:off x="868680" y="2077720"/>
            <a:ext cx="3172968"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חובות טבעיות-מוסריות הקיימות ללא קשר למדינה: כבוד חיי אדם, אי-אלימות, הגנה על קניון הזולת, אמירת אמת.</a:t>
            </a:r>
          </a:p>
          <a:p>
            <a:pPr rtl="1" algn="r">
              <a:spcAft>
                <a:spcPts val="500"/>
              </a:spcAft>
            </a:pPr>
            <a:r>
              <a:rPr sz="2000" b="0">
                <a:solidFill>
                  <a:srgbClr val="212430"/>
                </a:solidFill>
                <a:latin typeface="Noto Sans Hebrew"/>
                <a:cs typeface="Noto Sans Hebrew"/>
              </a:rPr>
              <a:t>חובות אלו נובעות מהיותו של האדם יצור מוסרי ומהכרה בזכויות הזולת.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חובות האדם כאדם וחובות האדם כאזרח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16</a:t>
            </a:r>
          </a:p>
        </p:txBody>
      </p:sp>
      <p:sp>
        <p:nvSpPr>
          <p:cNvPr id="9" name="Rounded Rectangle 8"/>
          <p:cNvSpPr/>
          <p:nvPr/>
        </p:nvSpPr>
        <p:spPr>
          <a:xfrm>
            <a:off x="6217920" y="1391920"/>
            <a:ext cx="5239512" cy="4165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חובות האדם כאזרח</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חובות חוקיות: שמירה על החוק, תשלום מסים, גיוס לצה"ל, חינוך חובה לילדים, הצבעה בבחירות (חובה מוסרית-אזרחית).</a:t>
            </a:r>
          </a:p>
          <a:p>
            <a:pPr rtl="1" algn="r">
              <a:spcAft>
                <a:spcPts val="500"/>
              </a:spcAft>
            </a:pPr>
            <a:r>
              <a:rPr sz="2000" b="0">
                <a:solidFill>
                  <a:srgbClr val="212430"/>
                </a:solidFill>
                <a:latin typeface="Noto Sans Hebrew"/>
                <a:cs typeface="Noto Sans Hebrew"/>
              </a:rPr>
              <a:t>קיום החובות הוא תנאי לקיום החברה ולשמירה על זכויות כל האזרחים.</a:t>
            </a:r>
          </a:p>
          <a:p>
            <a:pPr rtl="1" algn="r">
              <a:spcAft>
                <a:spcPts val="500"/>
              </a:spcAft>
            </a:pPr>
            <a:r>
              <a:rPr sz="2000" b="0">
                <a:solidFill>
                  <a:srgbClr val="212430"/>
                </a:solidFill>
                <a:latin typeface="Noto Sans Hebrew"/>
                <a:cs typeface="Noto Sans Hebrew"/>
              </a:rPr>
              <a:t>יש קשר הדדי בין זכויות לחובות: זכויותיהם של כולנו מתקיימות הודות לקיום החובות של כולנו כלפי הזולת.</a:t>
            </a:r>
          </a:p>
        </p:txBody>
      </p:sp>
      <p:sp>
        <p:nvSpPr>
          <p:cNvPr id="15" name="Rounded Rectangle 14"/>
          <p:cNvSpPr/>
          <p:nvPr/>
        </p:nvSpPr>
        <p:spPr>
          <a:xfrm>
            <a:off x="731520" y="1391920"/>
            <a:ext cx="5239512" cy="4165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חובה טבעית</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חובה החלה על כל אדם מעצם היותו אדם, ללא קשר לאזרחותו - למשל החובה לכבד את הזולת ולא לפגוע בחייו, בגופו ובקניינו.</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חובות האדם כאדם וחובות האדם כאזרח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16</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חובה אזרחית</a:t>
            </a:r>
          </a:p>
        </p:txBody>
      </p:sp>
      <p:sp>
        <p:nvSpPr>
          <p:cNvPr id="14" name="TextBox 13"/>
          <p:cNvSpPr txBox="1"/>
          <p:nvPr/>
        </p:nvSpPr>
        <p:spPr>
          <a:xfrm>
            <a:off x="8147304"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חובה החלה על אדם כחבר במדינה מסוימת - למשל ציות לחוק, תשלום מסים, הצבעה ושירות בצבא.</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38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אי ציות אזרחי</a:t>
            </a:r>
          </a:p>
        </p:txBody>
      </p:sp>
      <p:sp>
        <p:nvSpPr>
          <p:cNvPr id="20" name="TextBox 19"/>
          <p:cNvSpPr txBox="1"/>
          <p:nvPr/>
        </p:nvSpPr>
        <p:spPr>
          <a:xfrm>
            <a:off x="4507992"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הפרה מודעת ופומבית של חוק מתוך מניע מצפוני-מוסרי, תוך מוכנות לשאת בעונש, במטרה לשנות חוק או מדיניות הנתפסים כבלתי מוסריים.</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מחאה אלימה ושלטון החוק</a:t>
            </a:r>
          </a:p>
        </p:txBody>
      </p:sp>
      <p:sp>
        <p:nvSpPr>
          <p:cNvPr id="26" name="TextBox 25"/>
          <p:cNvSpPr txBox="1"/>
          <p:nvPr/>
        </p:nvSpPr>
        <p:spPr>
          <a:xfrm>
            <a:off x="868680"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בדמוקרטיה מותרת מחאה ושינוי בדרכים חוקיות בלבד; אלימות פוגעת בשלטון החוק ובזכויות אחרים ואינה לגיטימית.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חובות האדם כאדם וחובות האדם כאזרח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16</a:t>
            </a:r>
          </a:p>
        </p:txBody>
      </p:sp>
      <p:sp>
        <p:nvSpPr>
          <p:cNvPr id="9" name="Rounded Rectangle 8"/>
          <p:cNvSpPr/>
          <p:nvPr/>
        </p:nvSpPr>
        <p:spPr>
          <a:xfrm>
            <a:off x="6217920" y="1237488"/>
            <a:ext cx="5239512" cy="447446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748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14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14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49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הקשר בין חובות לזכויות</a:t>
            </a:r>
          </a:p>
        </p:txBody>
      </p:sp>
      <p:sp>
        <p:nvSpPr>
          <p:cNvPr id="14" name="TextBox 13"/>
          <p:cNvSpPr txBox="1"/>
          <p:nvPr/>
        </p:nvSpPr>
        <p:spPr>
          <a:xfrm>
            <a:off x="6355080" y="1895856"/>
            <a:ext cx="4965192" cy="372465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קיום חובות האדם כלפי הזולת הוא שמבטיח את זכויות האדם של כולם - הזכויות שלי מוגנות כל עוד האחרים מקיימים את חובותיהם כלפי.</a:t>
            </a:r>
          </a:p>
        </p:txBody>
      </p:sp>
      <p:sp>
        <p:nvSpPr>
          <p:cNvPr id="15" name="Rounded Rectangle 14"/>
          <p:cNvSpPr/>
          <p:nvPr/>
        </p:nvSpPr>
        <p:spPr>
          <a:xfrm>
            <a:off x="731520" y="1237488"/>
            <a:ext cx="5239512" cy="447446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748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14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14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49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895856"/>
            <a:ext cx="4965192" cy="372465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חובה של אדם כאדם</a:t>
            </a:r>
          </a:p>
          <a:p>
            <a:pPr rtl="1" algn="r">
              <a:spcAft>
                <a:spcPts val="500"/>
              </a:spcAft>
            </a:pPr>
            <a:r>
              <a:rPr sz="2400" b="0">
                <a:solidFill>
                  <a:srgbClr val="212430"/>
                </a:solidFill>
                <a:latin typeface="Noto Sans Hebrew"/>
                <a:cs typeface="Noto Sans Hebrew"/>
              </a:rPr>
              <a:t>חובה של אדם כאזרח</a:t>
            </a:r>
          </a:p>
          <a:p>
            <a:pPr rtl="1" algn="r">
              <a:spcAft>
                <a:spcPts val="500"/>
              </a:spcAft>
            </a:pPr>
            <a:r>
              <a:rPr sz="2400" b="0">
                <a:solidFill>
                  <a:srgbClr val="212430"/>
                </a:solidFill>
                <a:latin typeface="Noto Sans Hebrew"/>
                <a:cs typeface="Noto Sans Hebrew"/>
              </a:rPr>
              <a:t>חובת האדם כאדם</a:t>
            </a:r>
          </a:p>
          <a:p>
            <a:pPr rtl="1" algn="r">
              <a:spcAft>
                <a:spcPts val="500"/>
              </a:spcAft>
            </a:pPr>
            <a:r>
              <a:rPr sz="2400" b="0">
                <a:solidFill>
                  <a:srgbClr val="212430"/>
                </a:solidFill>
                <a:latin typeface="Noto Sans Hebrew"/>
                <a:cs typeface="Noto Sans Hebrew"/>
              </a:rPr>
              <a:t>חובת האדם כאזרח</a:t>
            </a:r>
          </a:p>
          <a:p>
            <a:pPr rtl="1" algn="r">
              <a:spcAft>
                <a:spcPts val="500"/>
              </a:spcAft>
            </a:pPr>
            <a:r>
              <a:rPr sz="2400" b="0">
                <a:solidFill>
                  <a:srgbClr val="212430"/>
                </a:solidFill>
                <a:latin typeface="Noto Sans Hebrew"/>
                <a:cs typeface="Noto Sans Hebrew"/>
              </a:rPr>
              <a:t>שני מאפיינים יחודיים של חוק יסוד</a:t>
            </a:r>
          </a:p>
          <a:p>
            <a:pPr rtl="1" algn="r">
              <a:spcAft>
                <a:spcPts val="500"/>
              </a:spcAft>
            </a:pPr>
            <a:r>
              <a:rPr sz="2400" b="0">
                <a:solidFill>
                  <a:srgbClr val="212430"/>
                </a:solidFill>
                <a:latin typeface="Noto Sans Hebrew"/>
                <a:cs typeface="Noto Sans Hebrew"/>
              </a:rPr>
              <a:t>חובה טבעית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קבלת מדים בלשכת הגיוס</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16</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2.jpg"/>
          <p:cNvPicPr>
            <a:picLocks noChangeAspect="1"/>
          </p:cNvPicPr>
          <p:nvPr/>
        </p:nvPicPr>
        <p:blipFill>
          <a:blip r:embed="rId3"/>
          <a:stretch>
            <a:fillRect/>
          </a:stretch>
        </p:blipFill>
        <p:spPr>
          <a:xfrm>
            <a:off x="1885298" y="1005840"/>
            <a:ext cx="3636043"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אדם בחולצה ירוקה מושיט בגדים ירוקים ממוינים לצעירים סביבו, ומאחוריהם אנשים נוספים וצוות צילום. לפי תיאור צה"ל, זהו שלב קבלת הציוד בלשכת הגיוס, כחלק מתהליך הגיוס (2006). השקף מונה את הגיוס לצה"ל בין חובותיו החוקיות של האזרח.</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דובר צה"ל, 2006, רישיון CC BY-SA 2.0.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16</a:t>
            </a:r>
          </a:p>
        </p:txBody>
      </p:sp>
      <p:sp>
        <p:nvSpPr>
          <p:cNvPr id="9" name="Rounded Rectangle 8"/>
          <p:cNvSpPr/>
          <p:nvPr/>
        </p:nvSpPr>
        <p:spPr>
          <a:xfrm>
            <a:off x="731520" y="1051560"/>
            <a:ext cx="10725912" cy="323697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09067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בימים אלה מתקיים בכנסת דיון על הצעה להקים "מנגנון היוועצות עם יהדות התפוצות" שיחייב את מדינת ישראל לשמוע את דעותיהם של יהודים מרחבי העולם בעניין החלטות שנקבעות בישראל ונוגעות להם. אולם הצעה זו, אם תתקבל, עשויה לפגוע במשמעות של האזרחות הישראלית.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ההצעה להקים מנגנון היוועצות עם יהודי התפוצות מעוררת את הקונפליקט היסודי בזהותה של מדינת ישראל: ישראל היא בית לעם היהודי, אך גם מדינה השואפת לקיים שוויון לכל אזרחיה. חוק השבות, שמעניק לכל יהודי כרטיס כניסה אוטומטי למדינת ישראל, מבטא אומנם את הצד היהודי במשוואה הזו, אך יהודי מפריז או מניו יורק, שמגיע לישראל ורוצה להיות חלק בלתי נפרד מן המקום הזה חייב להפוך לשם כך לאזרח ישראלי. כך צריך להיות במדינה דמוקרטית: האזרחות, על כל מה שנובע ממנה, היא זו שמעניקה את הזכות להשפיע על מה שמתחולל במדינה במגוון דרכים, שאחת מהן היא לקבוע את זהותם של נבחרי הציבור.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16</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ישראלים רבים נחשפים לקהילות יהודיות בעולם, וטוב שכך. המפגש הזה תורם להיכרות עם זהויות יהודיות מגוונות. בעקבות מפגש זה, הם מבקשים לחזק את הקשרים בין ישראל ובין יהודי התפוצות. אולם הקשר שלנו, היהודים בישראל, עם יהודי העולם שייך לכובע אחד שלנו: הכובע הדתי, הלאומי והתרבותי. את הכובע הזה חובשים יהודי מפתח תקווה ויהודי מניו ג'רזי, יהודיה מבוואנוס איירס ויהודיה מרמת השרון. זוהי זהות תרבותית, דתית והיסטורית משותפת, חשובה ומשמעותית ואין להמעיט בערכה. אולם היהודים בישראל חובשים כובע נוסף - אזרחי, שאותו חובשים גם אזרחים ערבים מאום אל-פחם או מטייבה.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ביני לבין היהודי מניו יורק קרוותה ברית של עם עבר משותף; ביני לבין האזרח הערבי מנצרת כרותה ברית אזרחית: שנינו חיים באותה גברת ארץ, בוחרים את מנהיגנו, מממנים במיסים שלנו את פעולות הממשלה וקושרים את גורלנו יחד במקום הזה לטוב ולרע. הברית הזאת, ולא הברית עם היהודי מניו יורק, היא הברית הישראלית החשובה והמשמעותית בכל מה שקשור לעתידו של המקום הזה.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אין הכוונה להיתעלם מקולם של יהודי התפוצות, ובוודאי שלא להתנשא עליהם, בייחוד משום שאנו נהנים מתרומתם לתדמית של מדינת ישראל בעולם ומן הכספים שהם מגייסים לטובתה. דלת המדינה פתוחה תמיד לפני יהודי העולם המבקשים לבנות בה את ביתם, אך אין להעדיף את הברית עם יהודי התפוצות על פני הברית עם כלל האזרחים שחיים בישראל.</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16</a:t>
            </a:r>
          </a:p>
        </p:txBody>
      </p:sp>
      <p:sp>
        <p:nvSpPr>
          <p:cNvPr id="9" name="Rounded Rectangle 8"/>
          <p:cNvSpPr/>
          <p:nvPr/>
        </p:nvSpPr>
        <p:spPr>
          <a:xfrm>
            <a:off x="731520" y="1051560"/>
            <a:ext cx="10725912" cy="28427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69646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מדינת ישראל היא ביתם של אנשים שבחרו לחיות בה, והם, ורק הם, יקבעו באופן ישיר את גורלה. אם ישראל תהיה ביתו של העם היהודי כולו לפני שתהיה בית לאזרחי ישראל, יהודים ולא יהודים, היא תמעל בתפקידה ותפר את החוזה הבסיסי בין המדינה ובין אזרחיה.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א' הורביץ, "ישראל היא ביתם של היהודים אבל קודם של אזרחיה", מקור ראשון, 28/10/20)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ענה על שתיים מן השאלות 13-15 (לכל שאלה – 13 נקודות). שים לב: בחלק הראשון של כל שאלה (הצגת מושג) ענה על פי מה שלמדת, ולא על פי הקטע. בחלק השני של השאלה ענה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הצג את חובות האזרח. הסבר כיצד אחת מחובות האזרח באה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16</a:t>
            </a:r>
          </a:p>
        </p:txBody>
      </p:sp>
      <p:sp>
        <p:nvSpPr>
          <p:cNvPr id="9" name="Rounded Rectangle 8"/>
          <p:cNvSpPr/>
          <p:nvPr/>
        </p:nvSpPr>
        <p:spPr>
          <a:xfrm>
            <a:off x="731520" y="1051560"/>
            <a:ext cx="10725912" cy="331419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16788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חובות האזרח (וערכים אזרחיים)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החובה לציית לחוק ולחובות הקבועות בו (תשלום מיסים, שירות צבאי וכו').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ישנו ערך אזרחי להשתתפות בעיצוב החיים הציבוריים (הצבעה בבחירות, ביקורת השלטון, השתתפות אזרחית וכו').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ישנו ערך אזרחי בתרומה לקהילה ולמדינה.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בקטע רשום שאחת החובות שהמדינה מטילה על האזרחים היא לשלם מיסים על מנת לממן את פעולות הממשלה. בכך באה לידי ביטוי חובת האזרח לציית לחוקי המדינה.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16</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חובה של אדם כאדם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חובה של אדם כאזרח</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חובת האדם כאדם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חובת האדם כאזרח</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שני מאפיינים יחודיים של חוק יסוד</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חובות האדם כאדם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חובות האדם כאזרח</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אי ציות אזרחי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16</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16</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"המתרגלת | בגרות באזרחות | שיעור #15 | חובות האדם והאזרח" - גם בעמוד הנושא, בלשונית "סרטון".</a:t>
            </a:r>
          </a:p>
          <a:p>
            <a:pPr rtl="1" algn="r">
              <a:spcAft>
                <a:spcPts val="500"/>
              </a:spcAft>
            </a:pPr>
            <a:r>
              <a:rPr sz="1800" b="0">
                <a:solidFill>
                  <a:srgbClr val="212430"/>
                </a:solidFill>
                <a:latin typeface="Noto Sans Hebrew"/>
                <a:cs typeface="Noto Sans Hebrew"/>
              </a:rPr>
              <a:t>https://www.youtube.com/watch?v=nD66R6X1l7Q</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16</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