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 Id="rId4" Type="http://schemas.openxmlformats.org/officeDocument/2006/relationships/hyperlink" Target="https://commons.wikimedia.org/wiki/File:Biometric_Israeli_Identity_card.png"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502920" y="457200"/>
            <a:ext cx="11183112" cy="5943600"/>
          </a:xfrm>
          <a:prstGeom prst="rect">
            <a:avLst/>
          </a:prstGeom>
          <a:no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097280" y="1554480"/>
            <a:ext cx="9966960" cy="2011680"/>
          </a:xfrm>
          <a:prstGeom prst="rect">
            <a:avLst/>
          </a:prstGeom>
          <a:noFill/>
        </p:spPr>
        <p:txBody>
          <a:bodyPr wrap="square" lIns="45720" rIns="45720" tIns="27432" bIns="27432" anchor="ctr">
            <a:spAutoFit/>
          </a:bodyPr>
          <a:lstStyle/>
          <a:p>
            <a:pPr algn="ctr" rtl="1"/>
            <a:r>
              <a:rPr sz="3600" b="1">
                <a:solidFill>
                  <a:srgbClr val="1D3A5F"/>
                </a:solidFill>
                <a:latin typeface="Noto Serif Hebrew"/>
                <a:cs typeface="Noto Serif Hebrew"/>
              </a:rPr>
              <a:t>האזרחות במדינת ישראל</a:t>
            </a:r>
          </a:p>
        </p:txBody>
      </p:sp>
      <p:sp>
        <p:nvSpPr>
          <p:cNvPr id="5" name="Rectangle 4"/>
          <p:cNvSpPr/>
          <p:nvPr/>
        </p:nvSpPr>
        <p:spPr>
          <a:xfrm>
            <a:off x="4754880" y="3703320"/>
            <a:ext cx="2651760" cy="4572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97280" y="393192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אזרחות | שאלון 34281</a:t>
            </a:r>
          </a:p>
        </p:txBody>
      </p:sp>
      <p:sp>
        <p:nvSpPr>
          <p:cNvPr id="7" name="Rounded Rectangle 6"/>
          <p:cNvSpPr/>
          <p:nvPr/>
        </p:nvSpPr>
        <p:spPr>
          <a:xfrm>
            <a:off x="4297680" y="4937760"/>
            <a:ext cx="3566160" cy="502920"/>
          </a:xfrm>
          <a:prstGeom prst="roundRect">
            <a:avLst>
              <a:gd name="adj" fmla="val 5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297680" y="4937760"/>
            <a:ext cx="3566160" cy="502920"/>
          </a:xfrm>
          <a:prstGeom prst="rect">
            <a:avLst/>
          </a:prstGeom>
          <a:noFill/>
        </p:spPr>
        <p:txBody>
          <a:bodyPr wrap="square" lIns="45720" rIns="45720" tIns="27432" bIns="27432" anchor="ctr">
            <a:spAutoFit/>
          </a:bodyPr>
          <a:lstStyle/>
          <a:p>
            <a:pPr algn="ctr"/>
            <a:r>
              <a:rPr sz="1600" b="1">
                <a:solidFill>
                  <a:srgbClr val="FFFFFF"/>
                </a:solidFill>
                <a:latin typeface="Noto Sans Hebrew"/>
                <a:cs typeface="Noto Sans Hebrew"/>
              </a:rPr>
              <a:t>מצגת לימוד לבגרות</a:t>
            </a:r>
          </a:p>
        </p:txBody>
      </p:sp>
      <p:sp>
        <p:nvSpPr>
          <p:cNvPr id="9" name="TextBox 8"/>
          <p:cNvSpPr txBox="1"/>
          <p:nvPr/>
        </p:nvSpPr>
        <p:spPr>
          <a:xfrm>
            <a:off x="4873752" y="5989320"/>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 מתוך 15</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מפת הנושא</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 מתוך 15</a:t>
            </a:r>
          </a:p>
        </p:txBody>
      </p:sp>
      <p:sp>
        <p:nvSpPr>
          <p:cNvPr id="9" name="Rounded Rectangle 8"/>
          <p:cNvSpPr/>
          <p:nvPr/>
        </p:nvSpPr>
        <p:spPr>
          <a:xfrm>
            <a:off x="6217920" y="1097280"/>
            <a:ext cx="5212080" cy="10515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55080" y="117043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1D3A5F"/>
                </a:solidFill>
                <a:latin typeface="Noto Serif Hebrew"/>
                <a:cs typeface="Noto Serif Hebrew"/>
              </a:rPr>
              <a:t>יחידה 1</a:t>
            </a:r>
          </a:p>
          <a:p>
            <a:pPr rtl="1" algn="r">
              <a:spcAft>
                <a:spcPts val="500"/>
              </a:spcAft>
            </a:pPr>
            <a:r>
              <a:rPr sz="2200" b="0">
                <a:solidFill>
                  <a:srgbClr val="212430"/>
                </a:solidFill>
                <a:latin typeface="Noto Sans Hebrew"/>
                <a:cs typeface="Noto Sans Hebrew"/>
              </a:rPr>
              <a:t>למשל</a:t>
            </a:r>
          </a:p>
        </p:txBody>
      </p:sp>
      <p:sp>
        <p:nvSpPr>
          <p:cNvPr id="11" name="Rectangle 10"/>
          <p:cNvSpPr/>
          <p:nvPr/>
        </p:nvSpPr>
        <p:spPr>
          <a:xfrm>
            <a:off x="11320272" y="1188720"/>
            <a:ext cx="64008" cy="86868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731520" y="1097280"/>
            <a:ext cx="5212080" cy="10515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68680" y="117043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7A2E3A"/>
                </a:solidFill>
                <a:latin typeface="Noto Serif Hebrew"/>
                <a:cs typeface="Noto Serif Hebrew"/>
              </a:rPr>
              <a:t>יחידה 2</a:t>
            </a:r>
          </a:p>
          <a:p>
            <a:pPr rtl="1" algn="r">
              <a:spcAft>
                <a:spcPts val="500"/>
              </a:spcAft>
            </a:pPr>
            <a:r>
              <a:rPr sz="2200" b="0">
                <a:solidFill>
                  <a:srgbClr val="212430"/>
                </a:solidFill>
                <a:latin typeface="Noto Sans Hebrew"/>
                <a:cs typeface="Noto Sans Hebrew"/>
              </a:rPr>
              <a:t>דרכי רכישת אזרחות ישראלית</a:t>
            </a:r>
          </a:p>
        </p:txBody>
      </p:sp>
      <p:sp>
        <p:nvSpPr>
          <p:cNvPr id="14" name="Rectangle 13"/>
          <p:cNvSpPr/>
          <p:nvPr/>
        </p:nvSpPr>
        <p:spPr>
          <a:xfrm>
            <a:off x="5833872" y="1188720"/>
            <a:ext cx="64008" cy="86868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6217920" y="2331720"/>
            <a:ext cx="5212080" cy="1051560"/>
          </a:xfrm>
          <a:prstGeom prst="roundRect">
            <a:avLst>
              <a:gd name="adj" fmla="val 4000"/>
            </a:avLst>
          </a:prstGeom>
          <a:solidFill>
            <a:srgbClr val="FFFFFF"/>
          </a:solidFill>
          <a:ln w="15875">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355080" y="240487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C58B2B"/>
                </a:solidFill>
                <a:latin typeface="Noto Serif Hebrew"/>
                <a:cs typeface="Noto Serif Hebrew"/>
              </a:rPr>
              <a:t>יחידה 3</a:t>
            </a:r>
          </a:p>
          <a:p>
            <a:pPr rtl="1" algn="r">
              <a:spcAft>
                <a:spcPts val="500"/>
              </a:spcAft>
            </a:pPr>
            <a:r>
              <a:rPr sz="2200" b="0">
                <a:solidFill>
                  <a:srgbClr val="212430"/>
                </a:solidFill>
                <a:latin typeface="Noto Sans Hebrew"/>
                <a:cs typeface="Noto Sans Hebrew"/>
              </a:rPr>
              <a:t>חוק השבות</a:t>
            </a:r>
          </a:p>
        </p:txBody>
      </p:sp>
      <p:sp>
        <p:nvSpPr>
          <p:cNvPr id="17" name="Rectangle 16"/>
          <p:cNvSpPr/>
          <p:nvPr/>
        </p:nvSpPr>
        <p:spPr>
          <a:xfrm>
            <a:off x="11320272" y="2423160"/>
            <a:ext cx="64008" cy="86868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731520" y="2331720"/>
            <a:ext cx="5212080" cy="1051560"/>
          </a:xfrm>
          <a:prstGeom prst="roundRect">
            <a:avLst>
              <a:gd name="adj" fmla="val 4000"/>
            </a:avLst>
          </a:prstGeom>
          <a:solidFill>
            <a:srgbClr val="FFFFFF"/>
          </a:solidFill>
          <a:ln w="15875">
            <a:solidFill>
              <a:srgbClr val="5A6B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68680" y="240487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5A6B7A"/>
                </a:solidFill>
                <a:latin typeface="Noto Serif Hebrew"/>
                <a:cs typeface="Noto Serif Hebrew"/>
              </a:rPr>
              <a:t>יחידה 4</a:t>
            </a:r>
          </a:p>
          <a:p>
            <a:pPr rtl="1" algn="r">
              <a:spcAft>
                <a:spcPts val="500"/>
              </a:spcAft>
            </a:pPr>
            <a:r>
              <a:rPr sz="2200" b="0">
                <a:solidFill>
                  <a:srgbClr val="212430"/>
                </a:solidFill>
                <a:latin typeface="Noto Sans Hebrew"/>
                <a:cs typeface="Noto Sans Hebrew"/>
              </a:rPr>
              <a:t>תפיסת היסוד של חוקי האזרחות</a:t>
            </a:r>
          </a:p>
        </p:txBody>
      </p:sp>
      <p:sp>
        <p:nvSpPr>
          <p:cNvPr id="20" name="Rectangle 19"/>
          <p:cNvSpPr/>
          <p:nvPr/>
        </p:nvSpPr>
        <p:spPr>
          <a:xfrm>
            <a:off x="5833872" y="2423160"/>
            <a:ext cx="64008" cy="868680"/>
          </a:xfrm>
          <a:prstGeom prst="rect">
            <a:avLst/>
          </a:prstGeom>
          <a:solidFill>
            <a:srgbClr val="5A6B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ounded Rectangle 20"/>
          <p:cNvSpPr/>
          <p:nvPr/>
        </p:nvSpPr>
        <p:spPr>
          <a:xfrm>
            <a:off x="6217920" y="3566160"/>
            <a:ext cx="5212080" cy="10515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355080" y="363931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1D3A5F"/>
                </a:solidFill>
                <a:latin typeface="Noto Serif Hebrew"/>
                <a:cs typeface="Noto Serif Hebrew"/>
              </a:rPr>
              <a:t>יחידה 5</a:t>
            </a:r>
          </a:p>
          <a:p>
            <a:pPr rtl="1" algn="r">
              <a:spcAft>
                <a:spcPts val="500"/>
              </a:spcAft>
            </a:pPr>
            <a:r>
              <a:rPr sz="2200" b="0">
                <a:solidFill>
                  <a:srgbClr val="212430"/>
                </a:solidFill>
                <a:latin typeface="Noto Sans Hebrew"/>
                <a:cs typeface="Noto Sans Hebrew"/>
              </a:rPr>
              <a:t>המחלוקת על האזרחות</a:t>
            </a:r>
          </a:p>
        </p:txBody>
      </p:sp>
      <p:sp>
        <p:nvSpPr>
          <p:cNvPr id="23" name="Rectangle 22"/>
          <p:cNvSpPr/>
          <p:nvPr/>
        </p:nvSpPr>
        <p:spPr>
          <a:xfrm>
            <a:off x="11320272" y="3657600"/>
            <a:ext cx="64008" cy="86868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ounded Rectangle 23"/>
          <p:cNvSpPr/>
          <p:nvPr/>
        </p:nvSpPr>
        <p:spPr>
          <a:xfrm>
            <a:off x="731520" y="3566160"/>
            <a:ext cx="5212080" cy="10515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68680" y="363931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7A2E3A"/>
                </a:solidFill>
                <a:latin typeface="Noto Serif Hebrew"/>
                <a:cs typeface="Noto Serif Hebrew"/>
              </a:rPr>
              <a:t>יחידה 6</a:t>
            </a:r>
          </a:p>
          <a:p>
            <a:pPr rtl="1" algn="r">
              <a:spcAft>
                <a:spcPts val="500"/>
              </a:spcAft>
            </a:pPr>
            <a:r>
              <a:rPr sz="2200" b="0">
                <a:solidFill>
                  <a:srgbClr val="212430"/>
                </a:solidFill>
                <a:latin typeface="Noto Sans Hebrew"/>
                <a:cs typeface="Noto Sans Hebrew"/>
              </a:rPr>
              <a:t>חוק האזרחות והכניסה לישראל</a:t>
            </a:r>
          </a:p>
        </p:txBody>
      </p:sp>
      <p:sp>
        <p:nvSpPr>
          <p:cNvPr id="26" name="Rectangle 25"/>
          <p:cNvSpPr/>
          <p:nvPr/>
        </p:nvSpPr>
        <p:spPr>
          <a:xfrm>
            <a:off x="5833872" y="3657600"/>
            <a:ext cx="64008" cy="86868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ounded Rectangle 26"/>
          <p:cNvSpPr/>
          <p:nvPr/>
        </p:nvSpPr>
        <p:spPr>
          <a:xfrm>
            <a:off x="6217920" y="4800600"/>
            <a:ext cx="5212080" cy="1051560"/>
          </a:xfrm>
          <a:prstGeom prst="roundRect">
            <a:avLst>
              <a:gd name="adj" fmla="val 4000"/>
            </a:avLst>
          </a:prstGeom>
          <a:solidFill>
            <a:srgbClr val="FFFFFF"/>
          </a:solidFill>
          <a:ln w="15875">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6355080" y="487375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C58B2B"/>
                </a:solidFill>
                <a:latin typeface="Noto Serif Hebrew"/>
                <a:cs typeface="Noto Serif Hebrew"/>
              </a:rPr>
              <a:t>יחידה 7</a:t>
            </a:r>
          </a:p>
          <a:p>
            <a:pPr rtl="1" algn="r">
              <a:spcAft>
                <a:spcPts val="500"/>
              </a:spcAft>
            </a:pPr>
            <a:r>
              <a:rPr sz="2200" b="0">
                <a:solidFill>
                  <a:srgbClr val="212430"/>
                </a:solidFill>
                <a:latin typeface="Noto Sans Hebrew"/>
                <a:cs typeface="Noto Sans Hebrew"/>
              </a:rPr>
              <a:t>זכויות וחובות האזרח</a:t>
            </a:r>
          </a:p>
        </p:txBody>
      </p:sp>
      <p:sp>
        <p:nvSpPr>
          <p:cNvPr id="29" name="Rectangle 28"/>
          <p:cNvSpPr/>
          <p:nvPr/>
        </p:nvSpPr>
        <p:spPr>
          <a:xfrm>
            <a:off x="11320272" y="4892040"/>
            <a:ext cx="64008" cy="86868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ounded Rectangle 29"/>
          <p:cNvSpPr/>
          <p:nvPr/>
        </p:nvSpPr>
        <p:spPr>
          <a:xfrm>
            <a:off x="731520" y="4800600"/>
            <a:ext cx="5212080" cy="1051560"/>
          </a:xfrm>
          <a:prstGeom prst="roundRect">
            <a:avLst>
              <a:gd name="adj" fmla="val 4000"/>
            </a:avLst>
          </a:prstGeom>
          <a:solidFill>
            <a:srgbClr val="FFFFFF"/>
          </a:solidFill>
          <a:ln w="15875">
            <a:solidFill>
              <a:srgbClr val="5A6B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868680" y="487375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5A6B7A"/>
                </a:solidFill>
                <a:latin typeface="Noto Serif Hebrew"/>
                <a:cs typeface="Noto Serif Hebrew"/>
              </a:rPr>
              <a:t>יחידה 8</a:t>
            </a:r>
          </a:p>
          <a:p>
            <a:pPr rtl="1" algn="r">
              <a:spcAft>
                <a:spcPts val="500"/>
              </a:spcAft>
            </a:pPr>
            <a:r>
              <a:rPr sz="2200" b="0">
                <a:solidFill>
                  <a:srgbClr val="212430"/>
                </a:solidFill>
                <a:latin typeface="Noto Sans Hebrew"/>
                <a:cs typeface="Noto Sans Hebrew"/>
              </a:rPr>
              <a:t>דרכי רכישת אזרחות בישראל</a:t>
            </a:r>
          </a:p>
        </p:txBody>
      </p:sp>
      <p:sp>
        <p:nvSpPr>
          <p:cNvPr id="32" name="Rectangle 31"/>
          <p:cNvSpPr/>
          <p:nvPr/>
        </p:nvSpPr>
        <p:spPr>
          <a:xfrm>
            <a:off x="5833872" y="4892040"/>
            <a:ext cx="64008" cy="868680"/>
          </a:xfrm>
          <a:prstGeom prst="rect">
            <a:avLst/>
          </a:prstGeom>
          <a:solidFill>
            <a:srgbClr val="5A6B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האזרחות במדינת ישראל</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 מתוך 15</a:t>
            </a:r>
          </a:p>
        </p:txBody>
      </p:sp>
      <p:sp>
        <p:nvSpPr>
          <p:cNvPr id="9" name="Rounded Rectangle 8"/>
          <p:cNvSpPr/>
          <p:nvPr/>
        </p:nvSpPr>
        <p:spPr>
          <a:xfrm>
            <a:off x="8010144" y="1245870"/>
            <a:ext cx="3447288" cy="4457699"/>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8010144" y="1245870"/>
            <a:ext cx="3447288"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0987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09878"/>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8101583" y="1273302"/>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למשל</a:t>
            </a:r>
          </a:p>
        </p:txBody>
      </p:sp>
      <p:sp>
        <p:nvSpPr>
          <p:cNvPr id="14" name="TextBox 13"/>
          <p:cNvSpPr txBox="1"/>
          <p:nvPr/>
        </p:nvSpPr>
        <p:spPr>
          <a:xfrm>
            <a:off x="8147304" y="1904238"/>
            <a:ext cx="3172968" cy="3707891"/>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מכוח התאזרחות - אדם בגיר יכול לקבל אזרחות ישראלית על פי קריטריונים שונים למשל: מגורים בישראל במשך שלוש שנים, בקיאות מסוימת בשפה העברית וכו '.</a:t>
            </a:r>
          </a:p>
        </p:txBody>
      </p:sp>
      <p:sp>
        <p:nvSpPr>
          <p:cNvPr id="15" name="Rounded Rectangle 14"/>
          <p:cNvSpPr/>
          <p:nvPr/>
        </p:nvSpPr>
        <p:spPr>
          <a:xfrm>
            <a:off x="4370832" y="1245870"/>
            <a:ext cx="3447288" cy="4457699"/>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4370832" y="1245870"/>
            <a:ext cx="3447288" cy="822959"/>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7287768" y="143789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287768" y="1437894"/>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4462272" y="1273302"/>
            <a:ext cx="2715768" cy="768095"/>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דרכי רכישת אזרחות ישראלית</a:t>
            </a:r>
          </a:p>
        </p:txBody>
      </p:sp>
      <p:sp>
        <p:nvSpPr>
          <p:cNvPr id="20" name="TextBox 19"/>
          <p:cNvSpPr txBox="1"/>
          <p:nvPr/>
        </p:nvSpPr>
        <p:spPr>
          <a:xfrm>
            <a:off x="4507992" y="2160270"/>
            <a:ext cx="3172968" cy="3451859"/>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אזרחות מכוח לידה: ילידי ישראל לאזרחים ישראלים.</a:t>
            </a:r>
          </a:p>
          <a:p>
            <a:pPr rtl="1" algn="r">
              <a:spcAft>
                <a:spcPts val="500"/>
              </a:spcAft>
            </a:pPr>
            <a:r>
              <a:rPr sz="1800" b="0">
                <a:solidFill>
                  <a:srgbClr val="212430"/>
                </a:solidFill>
                <a:latin typeface="Noto Sans Hebrew"/>
                <a:cs typeface="Noto Sans Hebrew"/>
              </a:rPr>
              <a:t>אזרחות מכוח חוק השבות: כל יהודי הזכאי לעלות לישראל ולקבל אזרחות.</a:t>
            </a:r>
          </a:p>
          <a:p>
            <a:pPr rtl="1" algn="r">
              <a:spcAft>
                <a:spcPts val="500"/>
              </a:spcAft>
            </a:pPr>
            <a:r>
              <a:rPr sz="1800" b="0">
                <a:solidFill>
                  <a:srgbClr val="212430"/>
                </a:solidFill>
                <a:latin typeface="Noto Sans Hebrew"/>
                <a:cs typeface="Noto Sans Hebrew"/>
              </a:rPr>
              <a:t>אזרחות מכוח התאזרחות: תהליך למבקשים שאינם יהודים - תנאי מגורים, ידיעת עברית ועוד.</a:t>
            </a:r>
          </a:p>
        </p:txBody>
      </p:sp>
      <p:sp>
        <p:nvSpPr>
          <p:cNvPr id="21" name="Rounded Rectangle 20"/>
          <p:cNvSpPr/>
          <p:nvPr/>
        </p:nvSpPr>
        <p:spPr>
          <a:xfrm>
            <a:off x="731520" y="1245870"/>
            <a:ext cx="3447288" cy="4457699"/>
          </a:xfrm>
          <a:prstGeom prst="roundRect">
            <a:avLst>
              <a:gd name="adj" fmla="val 3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731520" y="1245870"/>
            <a:ext cx="3447288" cy="822959"/>
          </a:xfrm>
          <a:prstGeom prst="roundRect">
            <a:avLst>
              <a:gd name="adj" fmla="val 20000"/>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3648456" y="143789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3648456" y="1437894"/>
            <a:ext cx="438912" cy="438912"/>
          </a:xfrm>
          <a:prstGeom prst="rect">
            <a:avLst/>
          </a:prstGeom>
          <a:noFill/>
        </p:spPr>
        <p:txBody>
          <a:bodyPr wrap="square" lIns="45720" rIns="45720" tIns="27432" bIns="27432" anchor="ctr">
            <a:spAutoFit/>
          </a:bodyPr>
          <a:lstStyle/>
          <a:p>
            <a:pPr algn="ctr"/>
            <a:r>
              <a:rPr sz="1600" b="1">
                <a:solidFill>
                  <a:srgbClr val="C58B2B"/>
                </a:solidFill>
                <a:latin typeface="Noto Sans Hebrew"/>
                <a:cs typeface="Noto Sans Hebrew"/>
              </a:rPr>
              <a:t>3</a:t>
            </a:r>
          </a:p>
        </p:txBody>
      </p:sp>
      <p:sp>
        <p:nvSpPr>
          <p:cNvPr id="25" name="TextBox 24"/>
          <p:cNvSpPr txBox="1"/>
          <p:nvPr/>
        </p:nvSpPr>
        <p:spPr>
          <a:xfrm>
            <a:off x="822960" y="1273302"/>
            <a:ext cx="2715768" cy="768095"/>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דרכי רכישת אזרחות ישראלית - המשך</a:t>
            </a:r>
          </a:p>
        </p:txBody>
      </p:sp>
      <p:sp>
        <p:nvSpPr>
          <p:cNvPr id="26" name="TextBox 25"/>
          <p:cNvSpPr txBox="1"/>
          <p:nvPr/>
        </p:nvSpPr>
        <p:spPr>
          <a:xfrm>
            <a:off x="868680" y="2160270"/>
            <a:ext cx="3172968" cy="3451859"/>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אזרחות מכוח מגורים ומכוח נישואין: מסלולים נוספים הקבועים בחוק האזרחות.</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האזרחות במדינת ישראל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4 מתוך 15</a:t>
            </a:r>
          </a:p>
        </p:txBody>
      </p:sp>
      <p:sp>
        <p:nvSpPr>
          <p:cNvPr id="9" name="Rounded Rectangle 8"/>
          <p:cNvSpPr/>
          <p:nvPr/>
        </p:nvSpPr>
        <p:spPr>
          <a:xfrm>
            <a:off x="6217920" y="1446021"/>
            <a:ext cx="5239512" cy="4057396"/>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446021"/>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51003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510030"/>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473453"/>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חוק השבות</a:t>
            </a:r>
          </a:p>
        </p:txBody>
      </p:sp>
      <p:sp>
        <p:nvSpPr>
          <p:cNvPr id="14" name="TextBox 13"/>
          <p:cNvSpPr txBox="1"/>
          <p:nvPr/>
        </p:nvSpPr>
        <p:spPr>
          <a:xfrm>
            <a:off x="6355080" y="2104390"/>
            <a:ext cx="4965192" cy="3307587"/>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חוק השבות (1950) מקנה לכל יהודי זכות לעלות לישראל ולקבל אזרחות.</a:t>
            </a:r>
          </a:p>
          <a:p>
            <a:pPr rtl="1" algn="r">
              <a:spcAft>
                <a:spcPts val="500"/>
              </a:spcAft>
            </a:pPr>
            <a:r>
              <a:rPr sz="2200" b="0">
                <a:solidFill>
                  <a:srgbClr val="212430"/>
                </a:solidFill>
                <a:latin typeface="Noto Sans Hebrew"/>
                <a:cs typeface="Noto Sans Hebrew"/>
              </a:rPr>
              <a:t>החוק מבטא את תפיסת היסוד של ישראל כמדינת הלאום של העם היהודי.</a:t>
            </a:r>
          </a:p>
          <a:p>
            <a:pPr rtl="1" algn="r">
              <a:spcAft>
                <a:spcPts val="500"/>
              </a:spcAft>
            </a:pPr>
            <a:r>
              <a:rPr sz="2200" b="0">
                <a:solidFill>
                  <a:srgbClr val="212430"/>
                </a:solidFill>
                <a:latin typeface="Noto Sans Hebrew"/>
                <a:cs typeface="Noto Sans Hebrew"/>
              </a:rPr>
              <a:t>סביב החוק קיימת מחלוקת בין רואים בו ביטוי לצדק היסטורי לבין הרואים בו אפליה לטובת יהודים.</a:t>
            </a:r>
          </a:p>
        </p:txBody>
      </p:sp>
      <p:sp>
        <p:nvSpPr>
          <p:cNvPr id="15" name="Rounded Rectangle 14"/>
          <p:cNvSpPr/>
          <p:nvPr/>
        </p:nvSpPr>
        <p:spPr>
          <a:xfrm>
            <a:off x="731520" y="1446021"/>
            <a:ext cx="5239512" cy="4057396"/>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446021"/>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51003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510030"/>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473453"/>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תפיסת היסוד של חוקי האזרחות</a:t>
            </a:r>
          </a:p>
        </p:txBody>
      </p:sp>
      <p:sp>
        <p:nvSpPr>
          <p:cNvPr id="20" name="TextBox 19"/>
          <p:cNvSpPr txBox="1"/>
          <p:nvPr/>
        </p:nvSpPr>
        <p:spPr>
          <a:xfrm>
            <a:off x="868680" y="2104390"/>
            <a:ext cx="4965192" cy="3307587"/>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ישראל היא מדינת הלאום של העם היהודי: כל יהודי זכאי לעלות ולהתאזרח (חוק השבות).</a:t>
            </a:r>
          </a:p>
          <a:p>
            <a:pPr rtl="1" algn="r">
              <a:spcAft>
                <a:spcPts val="500"/>
              </a:spcAft>
            </a:pPr>
            <a:r>
              <a:rPr sz="2200" b="0">
                <a:solidFill>
                  <a:srgbClr val="212430"/>
                </a:solidFill>
                <a:latin typeface="Noto Sans Hebrew"/>
                <a:cs typeface="Noto Sans Hebrew"/>
              </a:rPr>
              <a:t>עם זאת, אזרחות ניתנת גם למי שאינו יהודי, בדרכים הקבועות בחוק האזרחות.</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האזרחות במדינת ישראל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5 מתוך 15</a:t>
            </a:r>
          </a:p>
        </p:txBody>
      </p:sp>
      <p:sp>
        <p:nvSpPr>
          <p:cNvPr id="9" name="Rounded Rectangle 8"/>
          <p:cNvSpPr/>
          <p:nvPr/>
        </p:nvSpPr>
        <p:spPr>
          <a:xfrm>
            <a:off x="6217920" y="1473454"/>
            <a:ext cx="5239512" cy="4002531"/>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473454"/>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53746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537462"/>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500886"/>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המחלוקת על האזרחות</a:t>
            </a:r>
          </a:p>
        </p:txBody>
      </p:sp>
      <p:sp>
        <p:nvSpPr>
          <p:cNvPr id="14" name="TextBox 13"/>
          <p:cNvSpPr txBox="1"/>
          <p:nvPr/>
        </p:nvSpPr>
        <p:spPr>
          <a:xfrm>
            <a:off x="6355080" y="2131822"/>
            <a:ext cx="4965192" cy="3252723"/>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בין התפיסה היהודית (זכות שבות ליהודים בלבד) לבין התפיסה הדמוקרטית (אזרחות שווה לכולם).</a:t>
            </a:r>
          </a:p>
          <a:p>
            <a:pPr rtl="1" algn="r">
              <a:spcAft>
                <a:spcPts val="500"/>
              </a:spcAft>
            </a:pPr>
            <a:r>
              <a:rPr sz="2200" b="0">
                <a:solidFill>
                  <a:srgbClr val="212430"/>
                </a:solidFill>
                <a:latin typeface="Noto Sans Hebrew"/>
                <a:cs typeface="Noto Sans Hebrew"/>
              </a:rPr>
              <a:t>חוק האזרחות והכניסה לישראל (2003): הגבלות על אזרחות מכוח נישואין לפלסטינים - מחלוקת ביטחון מול שוויון.</a:t>
            </a:r>
          </a:p>
        </p:txBody>
      </p:sp>
      <p:sp>
        <p:nvSpPr>
          <p:cNvPr id="15" name="Rounded Rectangle 14"/>
          <p:cNvSpPr/>
          <p:nvPr/>
        </p:nvSpPr>
        <p:spPr>
          <a:xfrm>
            <a:off x="731520" y="1473454"/>
            <a:ext cx="5239512" cy="4002531"/>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473454"/>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53746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537462"/>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500886"/>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חוק האזרחות והכניסה לישראל</a:t>
            </a:r>
          </a:p>
        </p:txBody>
      </p:sp>
      <p:sp>
        <p:nvSpPr>
          <p:cNvPr id="20" name="TextBox 19"/>
          <p:cNvSpPr txBox="1"/>
          <p:nvPr/>
        </p:nvSpPr>
        <p:spPr>
          <a:xfrm>
            <a:off x="868680" y="2131822"/>
            <a:ext cx="4965192" cy="3252723"/>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מסלולי אזרחות: לידה, שבות, התאזרחות, מגורים, נישואין.</a:t>
            </a:r>
          </a:p>
          <a:p>
            <a:pPr rtl="1" algn="r">
              <a:spcAft>
                <a:spcPts val="500"/>
              </a:spcAft>
            </a:pPr>
            <a:r>
              <a:rPr sz="2200" b="0">
                <a:solidFill>
                  <a:srgbClr val="212430"/>
                </a:solidFill>
                <a:latin typeface="Noto Sans Hebrew"/>
                <a:cs typeface="Noto Sans Hebrew"/>
              </a:rPr>
              <a:t>חוק האזרחות קובע תנאים: תקופת מגורים, ידיעת עברית, אמונים למדינה.</a:t>
            </a:r>
          </a:p>
          <a:p>
            <a:pPr rtl="1" algn="r">
              <a:spcAft>
                <a:spcPts val="500"/>
              </a:spcAft>
            </a:pPr>
            <a:r>
              <a:rPr sz="2200" b="0">
                <a:solidFill>
                  <a:srgbClr val="212430"/>
                </a:solidFill>
                <a:latin typeface="Noto Sans Hebrew"/>
                <a:cs typeface="Noto Sans Hebrew"/>
              </a:rPr>
              <a:t>הגבלות מיוחדות בנישואי פלסטינים: טענה ביטחונית מול טענת אפליה.</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האזרחות במדינת ישראל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6 מתוך 15</a:t>
            </a:r>
          </a:p>
        </p:txBody>
      </p:sp>
      <p:sp>
        <p:nvSpPr>
          <p:cNvPr id="9" name="Rounded Rectangle 8"/>
          <p:cNvSpPr/>
          <p:nvPr/>
        </p:nvSpPr>
        <p:spPr>
          <a:xfrm>
            <a:off x="8010144" y="1174496"/>
            <a:ext cx="3447288" cy="4600448"/>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8010144" y="1174496"/>
            <a:ext cx="3447288"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23850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238504"/>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8101583" y="1201928"/>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זכויות וחובות האזרח</a:t>
            </a:r>
          </a:p>
        </p:txBody>
      </p:sp>
      <p:sp>
        <p:nvSpPr>
          <p:cNvPr id="14" name="TextBox 13"/>
          <p:cNvSpPr txBox="1"/>
          <p:nvPr/>
        </p:nvSpPr>
        <p:spPr>
          <a:xfrm>
            <a:off x="8147304" y="1832864"/>
            <a:ext cx="3172968" cy="3850639"/>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אזרחות כוללת זכויות (פוליטיות, אזרחיות, חברתיות) וחובות (שמירת חוק, מסים, גיוס).</a:t>
            </a:r>
          </a:p>
          <a:p>
            <a:pPr rtl="1" algn="r">
              <a:spcAft>
                <a:spcPts val="500"/>
              </a:spcAft>
            </a:pPr>
            <a:r>
              <a:rPr sz="2200" b="0">
                <a:solidFill>
                  <a:srgbClr val="212430"/>
                </a:solidFill>
                <a:latin typeface="Noto Sans Hebrew"/>
                <a:cs typeface="Noto Sans Hebrew"/>
              </a:rPr>
              <a:t>ההבדל בין תושב לאזרח: תושבי מזרח ירושלים ללא אזרחות מלאה.</a:t>
            </a:r>
          </a:p>
        </p:txBody>
      </p:sp>
      <p:sp>
        <p:nvSpPr>
          <p:cNvPr id="15" name="Rounded Rectangle 14"/>
          <p:cNvSpPr/>
          <p:nvPr/>
        </p:nvSpPr>
        <p:spPr>
          <a:xfrm>
            <a:off x="4370832" y="1174496"/>
            <a:ext cx="3447288" cy="4600448"/>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4370832" y="1174496"/>
            <a:ext cx="3447288" cy="822959"/>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7287768" y="136652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287768" y="1366520"/>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4462272" y="1201928"/>
            <a:ext cx="2715768" cy="768095"/>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דרכי רכישת אזרחות בישראל</a:t>
            </a:r>
          </a:p>
        </p:txBody>
      </p:sp>
      <p:sp>
        <p:nvSpPr>
          <p:cNvPr id="20" name="TextBox 19"/>
          <p:cNvSpPr txBox="1"/>
          <p:nvPr/>
        </p:nvSpPr>
        <p:spPr>
          <a:xfrm>
            <a:off x="4507992" y="2088896"/>
            <a:ext cx="3172968" cy="3594607"/>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על פי חוק האזרחות תשי"ב-1952 האזרחות נרכשת בדרכים הבאות: לידה בישראל, שיבה (על פי חוק השבות), לידה לאזרח ישראלי, התאזרחות ומתן אזרחות.</a:t>
            </a:r>
          </a:p>
        </p:txBody>
      </p:sp>
      <p:sp>
        <p:nvSpPr>
          <p:cNvPr id="21" name="Rounded Rectangle 20"/>
          <p:cNvSpPr/>
          <p:nvPr/>
        </p:nvSpPr>
        <p:spPr>
          <a:xfrm>
            <a:off x="731520" y="1174496"/>
            <a:ext cx="3447288" cy="4600448"/>
          </a:xfrm>
          <a:prstGeom prst="roundRect">
            <a:avLst>
              <a:gd name="adj" fmla="val 3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731520" y="1174496"/>
            <a:ext cx="3447288" cy="822959"/>
          </a:xfrm>
          <a:prstGeom prst="roundRect">
            <a:avLst>
              <a:gd name="adj" fmla="val 20000"/>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3648456" y="136652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3648456" y="1366520"/>
            <a:ext cx="438912" cy="438912"/>
          </a:xfrm>
          <a:prstGeom prst="rect">
            <a:avLst/>
          </a:prstGeom>
          <a:noFill/>
        </p:spPr>
        <p:txBody>
          <a:bodyPr wrap="square" lIns="45720" rIns="45720" tIns="27432" bIns="27432" anchor="ctr">
            <a:spAutoFit/>
          </a:bodyPr>
          <a:lstStyle/>
          <a:p>
            <a:pPr algn="ctr"/>
            <a:r>
              <a:rPr sz="1600" b="1">
                <a:solidFill>
                  <a:srgbClr val="C58B2B"/>
                </a:solidFill>
                <a:latin typeface="Noto Sans Hebrew"/>
                <a:cs typeface="Noto Sans Hebrew"/>
              </a:rPr>
              <a:t>3</a:t>
            </a:r>
          </a:p>
        </p:txBody>
      </p:sp>
      <p:sp>
        <p:nvSpPr>
          <p:cNvPr id="25" name="TextBox 24"/>
          <p:cNvSpPr txBox="1"/>
          <p:nvPr/>
        </p:nvSpPr>
        <p:spPr>
          <a:xfrm>
            <a:off x="822960" y="1201928"/>
            <a:ext cx="2715768" cy="768095"/>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חוק השבות כמסלול לאזרחות</a:t>
            </a:r>
          </a:p>
        </p:txBody>
      </p:sp>
      <p:sp>
        <p:nvSpPr>
          <p:cNvPr id="26" name="TextBox 25"/>
          <p:cNvSpPr txBox="1"/>
          <p:nvPr/>
        </p:nvSpPr>
        <p:spPr>
          <a:xfrm>
            <a:off x="868680" y="2088896"/>
            <a:ext cx="3172968" cy="3594607"/>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יהודים העולים לישראל מקבלים אזרחות מכוח חוק השבות באופן מיידי, בעוד שאזרחות למי שאינם יהודים ניתנת בעיקר דרך לידה או התאזרחות על פי תנאי חוק האזרחות.</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האזרחות במדינת ישראל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7 מתוך 15</a:t>
            </a:r>
          </a:p>
        </p:txBody>
      </p:sp>
      <p:sp>
        <p:nvSpPr>
          <p:cNvPr id="9" name="Rounded Rectangle 8"/>
          <p:cNvSpPr/>
          <p:nvPr/>
        </p:nvSpPr>
        <p:spPr>
          <a:xfrm>
            <a:off x="6217920" y="1482852"/>
            <a:ext cx="5239512" cy="3983735"/>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482852"/>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54686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546860"/>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510284"/>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זכויות וחובות האזרח</a:t>
            </a:r>
          </a:p>
        </p:txBody>
      </p:sp>
      <p:sp>
        <p:nvSpPr>
          <p:cNvPr id="14" name="TextBox 13"/>
          <p:cNvSpPr txBox="1"/>
          <p:nvPr/>
        </p:nvSpPr>
        <p:spPr>
          <a:xfrm>
            <a:off x="6355080" y="2141220"/>
            <a:ext cx="4965192" cy="3233927"/>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אזרחות מקנה זכויות פוליטיות (לבחור ולהיבחר) וזכויות חברתיות, ומטילה חובות: ציות לחוק, תשלום מסים ותרומה לביטחון ולחברה.</a:t>
            </a:r>
          </a:p>
        </p:txBody>
      </p:sp>
      <p:sp>
        <p:nvSpPr>
          <p:cNvPr id="15" name="Rounded Rectangle 14"/>
          <p:cNvSpPr/>
          <p:nvPr/>
        </p:nvSpPr>
        <p:spPr>
          <a:xfrm>
            <a:off x="731520" y="1482852"/>
            <a:ext cx="5239512" cy="3983735"/>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482852"/>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54686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546860"/>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510284"/>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פסילת אזרחות</a:t>
            </a:r>
          </a:p>
        </p:txBody>
      </p:sp>
      <p:sp>
        <p:nvSpPr>
          <p:cNvPr id="20" name="TextBox 19"/>
          <p:cNvSpPr txBox="1"/>
          <p:nvPr/>
        </p:nvSpPr>
        <p:spPr>
          <a:xfrm>
            <a:off x="868680" y="2141220"/>
            <a:ext cx="4965192" cy="3233927"/>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במקרים חריגים שר הפנים רשאי לפסול אזרחות, למשל בשל הפרת נאמנות למדינה, ובלבד שהפסילה נתונה לביקורת שיפוטית ואינה מותירה אדם חסר אזרחות שלא כדין.</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האזרחות במדינת ישראל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8 מתוך 15</a:t>
            </a:r>
          </a:p>
        </p:txBody>
      </p:sp>
      <p:sp>
        <p:nvSpPr>
          <p:cNvPr id="9" name="Rounded Rectangle 8"/>
          <p:cNvSpPr/>
          <p:nvPr/>
        </p:nvSpPr>
        <p:spPr>
          <a:xfrm>
            <a:off x="731520" y="1326540"/>
            <a:ext cx="10725912" cy="4296359"/>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399692"/>
            <a:ext cx="10451592" cy="4150055"/>
          </a:xfrm>
          <a:prstGeom prst="rect">
            <a:avLst/>
          </a:prstGeom>
          <a:noFill/>
        </p:spPr>
        <p:txBody>
          <a:bodyPr wrap="square" lIns="45720" rIns="45720" tIns="27432" bIns="27432" anchor="t">
            <a:spAutoFit/>
          </a:bodyPr>
          <a:lstStyle/>
          <a:p>
            <a:pPr rtl="1" algn="r">
              <a:spcAft>
                <a:spcPts val="400"/>
              </a:spcAft>
            </a:pPr>
            <a:r>
              <a:rPr sz="2700" b="1">
                <a:solidFill>
                  <a:srgbClr val="7A2E3A"/>
                </a:solidFill>
                <a:latin typeface="Noto Serif Hebrew"/>
                <a:cs typeface="Noto Serif Hebrew"/>
              </a:rPr>
              <a:t>מושגי מפתח לחזרה</a:t>
            </a:r>
          </a:p>
          <a:p>
            <a:pPr rtl="1" algn="r">
              <a:spcAft>
                <a:spcPts val="500"/>
              </a:spcAft>
            </a:pPr>
            <a:r>
              <a:rPr sz="2600" b="0">
                <a:solidFill>
                  <a:srgbClr val="212430"/>
                </a:solidFill>
                <a:latin typeface="Noto Sans Hebrew"/>
                <a:cs typeface="Noto Sans Hebrew"/>
              </a:rPr>
              <a:t>למשל</a:t>
            </a:r>
          </a:p>
          <a:p>
            <a:pPr rtl="1" algn="r">
              <a:spcAft>
                <a:spcPts val="500"/>
              </a:spcAft>
            </a:pPr>
            <a:r>
              <a:rPr sz="2600" b="0">
                <a:solidFill>
                  <a:srgbClr val="212430"/>
                </a:solidFill>
                <a:latin typeface="Noto Sans Hebrew"/>
                <a:cs typeface="Noto Sans Hebrew"/>
              </a:rPr>
              <a:t>דרכי רכישת אזרחות בישראל</a:t>
            </a:r>
          </a:p>
          <a:p>
            <a:pPr rtl="1" algn="r">
              <a:spcAft>
                <a:spcPts val="500"/>
              </a:spcAft>
            </a:pPr>
            <a:r>
              <a:rPr sz="2600" b="0">
                <a:solidFill>
                  <a:srgbClr val="212430"/>
                </a:solidFill>
                <a:latin typeface="Noto Sans Hebrew"/>
                <a:cs typeface="Noto Sans Hebrew"/>
              </a:rPr>
              <a:t>חוק השבות כמסלול לאזרחות</a:t>
            </a:r>
          </a:p>
          <a:p>
            <a:pPr rtl="1" algn="r">
              <a:spcAft>
                <a:spcPts val="500"/>
              </a:spcAft>
            </a:pPr>
            <a:r>
              <a:rPr sz="2600" b="0">
                <a:solidFill>
                  <a:srgbClr val="212430"/>
                </a:solidFill>
                <a:latin typeface="Noto Sans Hebrew"/>
                <a:cs typeface="Noto Sans Hebrew"/>
              </a:rPr>
              <a:t>זכויות וחובות האזרח</a:t>
            </a:r>
          </a:p>
          <a:p>
            <a:pPr rtl="1" algn="r">
              <a:spcAft>
                <a:spcPts val="500"/>
              </a:spcAft>
            </a:pPr>
            <a:r>
              <a:rPr sz="2600" b="0">
                <a:solidFill>
                  <a:srgbClr val="212430"/>
                </a:solidFill>
                <a:latin typeface="Noto Sans Hebrew"/>
                <a:cs typeface="Noto Sans Hebrew"/>
              </a:rPr>
              <a:t>פסילת אזרחות</a:t>
            </a:r>
          </a:p>
        </p:txBody>
      </p:sp>
      <p:sp>
        <p:nvSpPr>
          <p:cNvPr id="11" name="Rectangle 10"/>
          <p:cNvSpPr/>
          <p:nvPr/>
        </p:nvSpPr>
        <p:spPr>
          <a:xfrm>
            <a:off x="11338560" y="1399692"/>
            <a:ext cx="64008" cy="4150055"/>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תעודת זהות ביומטרית - דוגמה (ספצימן)</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9 מתוך 15</a:t>
            </a:r>
          </a:p>
        </p:txBody>
      </p:sp>
      <p:sp>
        <p:nvSpPr>
          <p:cNvPr id="9" name="Rounded Rectangle 8"/>
          <p:cNvSpPr/>
          <p:nvPr/>
        </p:nvSpPr>
        <p:spPr>
          <a:xfrm>
            <a:off x="731520" y="1005840"/>
            <a:ext cx="5943600" cy="4800600"/>
          </a:xfrm>
          <a:prstGeom prst="roundRect">
            <a:avLst>
              <a:gd name="adj" fmla="val 2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image125.jpg"/>
          <p:cNvPicPr>
            <a:picLocks noChangeAspect="1"/>
          </p:cNvPicPr>
          <p:nvPr/>
        </p:nvPicPr>
        <p:blipFill>
          <a:blip r:embed="rId3"/>
          <a:stretch>
            <a:fillRect/>
          </a:stretch>
        </p:blipFill>
        <p:spPr>
          <a:xfrm>
            <a:off x="731520" y="1468009"/>
            <a:ext cx="5943600" cy="3876260"/>
          </a:xfrm>
          <a:prstGeom prst="rect">
            <a:avLst/>
          </a:prstGeom>
        </p:spPr>
      </p:pic>
      <p:sp>
        <p:nvSpPr>
          <p:cNvPr id="11" name="Rounded Rectangle 10"/>
          <p:cNvSpPr/>
          <p:nvPr/>
        </p:nvSpPr>
        <p:spPr>
          <a:xfrm>
            <a:off x="6903720" y="1005840"/>
            <a:ext cx="4553712" cy="480060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040880" y="1078992"/>
            <a:ext cx="4279392" cy="465429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מה רואים?</a:t>
            </a:r>
          </a:p>
          <a:p>
            <a:pPr rtl="1" algn="r">
              <a:spcAft>
                <a:spcPts val="500"/>
              </a:spcAft>
            </a:pPr>
            <a:r>
              <a:rPr sz="1800" b="0">
                <a:solidFill>
                  <a:srgbClr val="212430"/>
                </a:solidFill>
                <a:latin typeface="Noto Sans Hebrew"/>
                <a:cs typeface="Noto Sans Hebrew"/>
              </a:rPr>
              <a:t>הדפס ממוחשב של כרטיס: תעודת זהות ישראלית ביומטרית עם שבב, כיתוב 'תעודת זהות / بطاقة هوية' ו'מדינת ישראל / دولة إسرائيل' בעברית ובערבית, תמונת פנים ופרטים לדוגמה. לפי תיאור המקור, ספצימן של תעודות הזהות הביומטריות המונפקות על ידי רשות האוכלוסין וההגירה (2018). המצגת עוסקת באזרחות במדינת ישראל; תעודת הזהות היא המסמך הממסדי המונפק לתושבי ולאזרחי המדינה.</a:t>
            </a:r>
          </a:p>
        </p:txBody>
      </p:sp>
      <p:sp>
        <p:nvSpPr>
          <p:cNvPr id="13" name="TextBox 12"/>
          <p:cNvSpPr txBox="1"/>
          <p:nvPr/>
        </p:nvSpPr>
        <p:spPr>
          <a:xfrm>
            <a:off x="731520" y="5870448"/>
            <a:ext cx="10725912" cy="365760"/>
          </a:xfrm>
          <a:prstGeom prst="rect">
            <a:avLst/>
          </a:prstGeom>
          <a:noFill/>
        </p:spPr>
        <p:txBody>
          <a:bodyPr wrap="square" lIns="45720" rIns="45720" tIns="27432" bIns="27432" anchor="t">
            <a:spAutoFit/>
          </a:bodyPr>
          <a:lstStyle/>
          <a:p>
            <a:pPr rtl="1" algn="r"/>
            <a:r>
              <a:rPr sz="1200" b="1">
                <a:solidFill>
                  <a:srgbClr val="1D3A5F"/>
                </a:solidFill>
                <a:latin typeface="Noto Sans Hebrew"/>
                <a:cs typeface="Noto Sans Hebrew"/>
              </a:rPr>
              <a:t>קרדיט: מקור: רשות האוכלוסין וההגירה, מדינת ישראל, 2018, נחלת הכלל. מקור: ויקישיתוף  |  </a:t>
            </a:r>
            <a:r>
              <a:rPr sz="1200" b="1">
                <a:solidFill>
                  <a:srgbClr val="1D3A5F"/>
                </a:solidFill>
                <a:latin typeface="Noto Sans Hebrew"/>
                <a:cs typeface="Noto Sans Hebrew"/>
                <a:hlinkClick r:id="rId4"/>
              </a:rPr>
              <a:t>קובץ המקור</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השאלה המקורית מהשאלון | שאלון 34281 | חורף תשע"ז</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10 מתוך 15</a:t>
            </a:r>
          </a:p>
        </p:txBody>
      </p:sp>
      <p:sp>
        <p:nvSpPr>
          <p:cNvPr id="9" name="Rounded Rectangle 8"/>
          <p:cNvSpPr/>
          <p:nvPr/>
        </p:nvSpPr>
        <p:spPr>
          <a:xfrm>
            <a:off x="731520" y="1051560"/>
            <a:ext cx="10725912" cy="2462784"/>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2316480"/>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עקב המחסור בדגים למאכל בארץ החליטה הממשלה לנקוט צעדים כלכליים חדשים בשוק הדגים, ולבטל את המסים על יבוא דגים מחוץ לארץ. בממשלה מקווים כי צעד זה יעודד יבוא חופשי של דגים לארץ ויגביר את התחרות בין הסוחרים ואת התחרות בין רשתות השיווק. בדרך זו יהיה אפשר להוזיל את מחירם של הדגים לצרכנים.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ציין והצג את הגישה החברתית-כלכלית שבאה לידי ביטוי בצעדים הכלכליים החדשים.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הסבר כיצד גישה חברתית-כלכלית זו באה לידי ביטוי בקטע.</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34281 | חורף תשע"ז</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11 מתוך 15</a:t>
            </a:r>
          </a:p>
        </p:txBody>
      </p:sp>
      <p:sp>
        <p:nvSpPr>
          <p:cNvPr id="9" name="Rounded Rectangle 8"/>
          <p:cNvSpPr/>
          <p:nvPr/>
        </p:nvSpPr>
        <p:spPr>
          <a:xfrm>
            <a:off x="731520" y="1051560"/>
            <a:ext cx="10725912" cy="49834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8371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ציין: הגישה החברתית כלכלית שבאה לידי ביטוי בצעדים הכלכליים החדשים היא הגישה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הליברלית.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הצג: גישה חברתית כלכלית ליברלית מדגישה את החירות הכלכלית על פני השוויון החברתי-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כלכלי, וסוברת שחירות מקדמת את טובת החברה כולה ובתוכה את החלשים. גישה זו שמה דגש</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על יוזמה פרטית ותחרות. לפי גישה זו, מעורבות המדינה בתחום החברתי-כלכלי היא מינימאלית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ומצומצמת. דוגמאות: הפרטה, קיצוץ תקציבים, צמצום קצבאות ותמיכה בצמצום המיסוי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למינימום.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ביסוס מהקטע: "...לבטל את המיסים על יבוא דגים מחוץ לארץ. בממשלה מקווים שצעד זה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יעודד יבוא חופשי... ויגביר את התחרות בין הסוחרים ואת התחרות בין רשתות השיווק".</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הסבר: הממשלה החליטה לבטל את המיסים על יבוא דגים עקב המחסור בדגים למאכל. צעד זה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משקף גישה ליברלית, משום שהוא נועד לעודד יבוא חופשי, להגביר את התחרות, ובדרך זו גם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להוזיל את מחיר הדגים.</a:t>
            </a:r>
          </a:p>
        </p:txBody>
      </p:sp>
      <p:sp>
        <p:nvSpPr>
          <p:cNvPr id="11" name="TextBox 10"/>
          <p:cNvSpPr txBox="1"/>
          <p:nvPr/>
        </p:nvSpPr>
        <p:spPr>
          <a:xfrm>
            <a:off x="731520" y="598932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מה שואלים על זה בבגרות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12 מתוך 15</a:t>
            </a:r>
          </a:p>
        </p:txBody>
      </p:sp>
      <p:sp>
        <p:nvSpPr>
          <p:cNvPr id="9" name="Rounded Rectangle 8"/>
          <p:cNvSpPr/>
          <p:nvPr/>
        </p:nvSpPr>
        <p:spPr>
          <a:xfrm>
            <a:off x="731520" y="1051560"/>
            <a:ext cx="6675120" cy="49377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6400800" cy="4791456"/>
          </a:xfrm>
          <a:prstGeom prst="rect">
            <a:avLst/>
          </a:prstGeom>
          <a:noFill/>
        </p:spPr>
        <p:txBody>
          <a:bodyPr wrap="square" lIns="45720" rIns="45720" tIns="27432" bIns="27432" anchor="ctr">
            <a:spAutoFit/>
          </a:bodyPr>
          <a:lstStyle/>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ציון מושג + הצגתו (הגדרה מהלימוד, לא מהקטע)</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הסבר תופעה או סיבות בעזרת החומר שלמדתם</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ביסוס הטענה בציטוט או התייחסות ישירה לקטע</a:t>
            </a:r>
          </a:p>
        </p:txBody>
      </p:sp>
      <p:sp>
        <p:nvSpPr>
          <p:cNvPr id="11" name="Rounded Rectangle 10"/>
          <p:cNvSpPr/>
          <p:nvPr/>
        </p:nvSpPr>
        <p:spPr>
          <a:xfrm>
            <a:off x="7635240" y="1051560"/>
            <a:ext cx="3822191" cy="4937760"/>
          </a:xfrm>
          <a:prstGeom prst="roundRect">
            <a:avLst>
              <a:gd name="adj" fmla="val 4000"/>
            </a:avLst>
          </a:prstGeom>
          <a:solidFill>
            <a:srgbClr val="7A2E3A"/>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772400" y="1143000"/>
            <a:ext cx="3566160" cy="457200"/>
          </a:xfrm>
          <a:prstGeom prst="rect">
            <a:avLst/>
          </a:prstGeom>
          <a:noFill/>
        </p:spPr>
        <p:txBody>
          <a:bodyPr wrap="square" lIns="45720" rIns="45720" tIns="27432" bIns="27432" anchor="t">
            <a:spAutoFit/>
          </a:bodyPr>
          <a:lstStyle/>
          <a:p>
            <a:pPr rtl="1" algn="r"/>
            <a:r>
              <a:rPr sz="1800" b="1">
                <a:solidFill>
                  <a:srgbClr val="FFFFFF"/>
                </a:solidFill>
                <a:latin typeface="Noto Serif Hebrew"/>
                <a:cs typeface="Noto Serif Hebrew"/>
              </a:rPr>
              <a:t>נושאי המצגת</a:t>
            </a:r>
          </a:p>
        </p:txBody>
      </p:sp>
      <p:sp>
        <p:nvSpPr>
          <p:cNvPr id="13" name="TextBox 12"/>
          <p:cNvSpPr txBox="1"/>
          <p:nvPr/>
        </p:nvSpPr>
        <p:spPr>
          <a:xfrm>
            <a:off x="7772400" y="1645920"/>
            <a:ext cx="3566160" cy="4206240"/>
          </a:xfrm>
          <a:prstGeom prst="rect">
            <a:avLst/>
          </a:prstGeom>
          <a:noFill/>
        </p:spPr>
        <p:txBody>
          <a:bodyPr wrap="square" lIns="45720" rIns="45720" tIns="27432" bIns="27432" anchor="t">
            <a:spAutoFit/>
          </a:bodyPr>
          <a:lstStyle/>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דרכי רכישת אזרחות ישראלית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תפיסת היסוד של חוקי האזרחות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המחלוקת על האזרחות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חוק האזרחות והכניסה לישראל</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זכויות וחובות האזרח</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דרכי רכישת אזרחות בישראל</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חוק השבות כמסלול לאזרחות</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טעויות נפוצות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13 מתוך 15</a:t>
            </a:r>
          </a:p>
        </p:txBody>
      </p:sp>
      <p:sp>
        <p:nvSpPr>
          <p:cNvPr id="9" name="Rounded Rectangle 8"/>
          <p:cNvSpPr/>
          <p:nvPr/>
        </p:nvSpPr>
        <p:spPr>
          <a:xfrm>
            <a:off x="731520" y="1097280"/>
            <a:ext cx="10725912" cy="1060704"/>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70432"/>
            <a:ext cx="10451592" cy="914399"/>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את ההגדרה (הצג) מתוך הקטע במקום מהחומר שלמדתם - ההגדרה חייבת לבוא מהלימוד.</a:t>
            </a:r>
          </a:p>
        </p:txBody>
      </p:sp>
      <p:sp>
        <p:nvSpPr>
          <p:cNvPr id="11" name="Rounded Rectangle 10"/>
          <p:cNvSpPr/>
          <p:nvPr/>
        </p:nvSpPr>
        <p:spPr>
          <a:xfrm>
            <a:off x="731520" y="234086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2414015"/>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מציינים את המושג בלי להציג אותו - ציון בלבד לא מספיק.</a:t>
            </a:r>
          </a:p>
        </p:txBody>
      </p:sp>
      <p:sp>
        <p:nvSpPr>
          <p:cNvPr id="13" name="Rounded Rectangle 12"/>
          <p:cNvSpPr/>
          <p:nvPr/>
        </p:nvSpPr>
        <p:spPr>
          <a:xfrm>
            <a:off x="731520" y="334670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41985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שוכחים לקשר את ההסבר לקטע עצמו - חובה ציטוט או התייחסות ישירה לקטע.</a:t>
            </a:r>
          </a:p>
        </p:txBody>
      </p:sp>
      <p:sp>
        <p:nvSpPr>
          <p:cNvPr id="15" name="Rounded Rectangle 14"/>
          <p:cNvSpPr/>
          <p:nvPr/>
        </p:nvSpPr>
        <p:spPr>
          <a:xfrm>
            <a:off x="731520" y="4352544"/>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8680" y="442569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תשובה כללית בלי המושגים המקצועיים מהמחוון.</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סרטון להבנה</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14 מתוך 15</a:t>
            </a:r>
          </a:p>
        </p:txBody>
      </p:sp>
      <p:sp>
        <p:nvSpPr>
          <p:cNvPr id="9" name="Rounded Rectangle 8"/>
          <p:cNvSpPr/>
          <p:nvPr/>
        </p:nvSpPr>
        <p:spPr>
          <a:xfrm>
            <a:off x="731520" y="1188720"/>
            <a:ext cx="10725912" cy="29260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261872"/>
            <a:ext cx="10451592" cy="277977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לצפייה</a:t>
            </a:r>
          </a:p>
          <a:p>
            <a:pPr rtl="1" algn="r">
              <a:spcAft>
                <a:spcPts val="500"/>
              </a:spcAft>
            </a:pPr>
            <a:r>
              <a:rPr sz="1800" b="0">
                <a:solidFill>
                  <a:srgbClr val="212430"/>
                </a:solidFill>
                <a:latin typeface="Noto Sans Hebrew"/>
                <a:cs typeface="Noto Sans Hebrew"/>
              </a:rPr>
              <a:t>צפו בסרטון "שוויון | חירות" - גם בעמוד הנושא, בלשונית "סרטון".</a:t>
            </a:r>
          </a:p>
          <a:p>
            <a:pPr rtl="1" algn="r">
              <a:spcAft>
                <a:spcPts val="500"/>
              </a:spcAft>
            </a:pPr>
            <a:r>
              <a:rPr sz="1800" b="0">
                <a:solidFill>
                  <a:srgbClr val="212430"/>
                </a:solidFill>
                <a:latin typeface="Noto Sans Hebrew"/>
                <a:cs typeface="Noto Sans Hebrew"/>
              </a:rPr>
              <a:t>https://www.youtube.com/watch?v=oNOROFBMPkc</a:t>
            </a:r>
          </a:p>
          <a:p>
            <a:pPr rtl="1" algn="r">
              <a:spcAft>
                <a:spcPts val="500"/>
              </a:spcAft>
            </a:pPr>
            <a:r>
              <a:rPr sz="1800" b="0">
                <a:solidFill>
                  <a:srgbClr val="212430"/>
                </a:solidFill>
                <a:latin typeface="Noto Sans Hebrew"/>
                <a:cs typeface="Noto Sans Hebrew"/>
              </a:rPr>
              <a:t>הסרטון הוא קישור חיצוני (YouTube) ולא נבדק מול תוכן השאלון או מחוון משרד החינוך.</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סיכום</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15 מתוך 15</a:t>
            </a:r>
          </a:p>
        </p:txBody>
      </p:sp>
      <p:sp>
        <p:nvSpPr>
          <p:cNvPr id="9" name="Rounded Rectangle 8"/>
          <p:cNvSpPr/>
          <p:nvPr/>
        </p:nvSpPr>
        <p:spPr>
          <a:xfrm>
            <a:off x="731520" y="1371600"/>
            <a:ext cx="10725912" cy="31089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444752"/>
            <a:ext cx="10451592" cy="2962656"/>
          </a:xfrm>
          <a:prstGeom prst="rect">
            <a:avLst/>
          </a:prstGeom>
          <a:noFill/>
        </p:spPr>
        <p:txBody>
          <a:bodyPr wrap="square" lIns="45720" rIns="45720" tIns="27432" bIns="27432" anchor="ctr">
            <a:spAutoFit/>
          </a:bodyPr>
          <a:lstStyle/>
          <a:p>
            <a:pPr rtl="1" algn="r">
              <a:spcAft>
                <a:spcPts val="500"/>
              </a:spcAft>
            </a:pPr>
            <a:r>
              <a:rPr sz="2200" b="0">
                <a:solidFill>
                  <a:srgbClr val="212430"/>
                </a:solidFill>
                <a:latin typeface="Noto Sans Hebrew"/>
                <a:cs typeface="Noto Sans Hebrew"/>
              </a:rPr>
              <a:t>עברו שוב על נושאי המצגת, תרגלו במשחקים, ונסו את שאלת הבגרות בעמוד הנושא.</a:t>
            </a:r>
          </a:p>
          <a:p>
            <a:pPr rtl="1" algn="r">
              <a:spcAft>
                <a:spcPts val="500"/>
              </a:spcAft>
            </a:pPr>
            <a:r>
              <a:rPr sz="2200" b="0">
                <a:solidFill>
                  <a:srgbClr val="212430"/>
                </a:solidFill>
                <a:latin typeface="Noto Sans Hebrew"/>
                <a:cs typeface="Noto Sans Hebrew"/>
              </a:rPr>
              <a:t>בהצלחה!</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
  <cp:revision>1</cp:revision>
  <dcterms:created xsi:type="dcterms:W3CDTF">2013-01-27T09:14:16Z</dcterms:created>
  <dcterms:modified xsi:type="dcterms:W3CDTF">2013-01-27T09:15:58Z</dcterms:modified>
  <cp:category/>
</cp:coreProperties>
</file>