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hyperlink" Target="https://commons.wikimedia.org/wiki/File:17-2-1949_President_Oath.jp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02920" y="457200"/>
            <a:ext cx="11183112" cy="5943600"/>
          </a:xfrm>
          <a:prstGeom prst="rect">
            <a:avLst/>
          </a:prstGeom>
          <a:noFill/>
          <a:ln w="317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97280" y="1554480"/>
            <a:ext cx="9966960" cy="2011680"/>
          </a:xfrm>
          <a:prstGeom prst="rect">
            <a:avLst/>
          </a:prstGeom>
          <a:noFill/>
        </p:spPr>
        <p:txBody>
          <a:bodyPr wrap="square" lIns="45720" rIns="45720" tIns="27432" bIns="27432" anchor="ctr">
            <a:spAutoFit/>
          </a:bodyPr>
          <a:lstStyle/>
          <a:p>
            <a:pPr algn="ctr" rtl="1"/>
            <a:r>
              <a:rPr sz="3600" b="1">
                <a:solidFill>
                  <a:srgbClr val="1D3A5F"/>
                </a:solidFill>
                <a:latin typeface="Noto Serif Hebrew"/>
                <a:cs typeface="Noto Serif Hebrew"/>
              </a:rPr>
              <a:t>נשיא המדינה</a:t>
            </a:r>
          </a:p>
        </p:txBody>
      </p:sp>
      <p:sp>
        <p:nvSpPr>
          <p:cNvPr id="5" name="Rectangle 4"/>
          <p:cNvSpPr/>
          <p:nvPr/>
        </p:nvSpPr>
        <p:spPr>
          <a:xfrm>
            <a:off x="4754880" y="3703320"/>
            <a:ext cx="2651760" cy="4572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97280" y="3931920"/>
            <a:ext cx="9966960" cy="457200"/>
          </a:xfrm>
          <a:prstGeom prst="rect">
            <a:avLst/>
          </a:prstGeom>
          <a:noFill/>
        </p:spPr>
        <p:txBody>
          <a:bodyPr wrap="square" lIns="45720" rIns="45720" tIns="27432" bIns="27432" anchor="t">
            <a:spAutoFit/>
          </a:bodyPr>
          <a:lstStyle/>
          <a:p>
            <a:pPr algn="ctr" rtl="1"/>
            <a:r>
              <a:rPr sz="2000" b="1">
                <a:solidFill>
                  <a:srgbClr val="7A2E3A"/>
                </a:solidFill>
                <a:latin typeface="Noto Sans Hebrew"/>
                <a:cs typeface="Noto Sans Hebrew"/>
              </a:rPr>
              <a:t>אזרחות | שאלון 34281</a:t>
            </a:r>
          </a:p>
        </p:txBody>
      </p:sp>
      <p:sp>
        <p:nvSpPr>
          <p:cNvPr id="7" name="Rounded Rectangle 6"/>
          <p:cNvSpPr/>
          <p:nvPr/>
        </p:nvSpPr>
        <p:spPr>
          <a:xfrm>
            <a:off x="4297680" y="4937760"/>
            <a:ext cx="3566160" cy="502920"/>
          </a:xfrm>
          <a:prstGeom prst="roundRect">
            <a:avLst>
              <a:gd name="adj" fmla="val 5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297680" y="4937760"/>
            <a:ext cx="3566160" cy="502920"/>
          </a:xfrm>
          <a:prstGeom prst="rect">
            <a:avLst/>
          </a:prstGeom>
          <a:noFill/>
        </p:spPr>
        <p:txBody>
          <a:bodyPr wrap="square" lIns="45720" rIns="45720" tIns="27432" bIns="27432" anchor="ctr">
            <a:spAutoFit/>
          </a:bodyPr>
          <a:lstStyle/>
          <a:p>
            <a:pPr algn="ctr"/>
            <a:r>
              <a:rPr sz="1600" b="1">
                <a:solidFill>
                  <a:srgbClr val="FFFFFF"/>
                </a:solidFill>
                <a:latin typeface="Noto Sans Hebrew"/>
                <a:cs typeface="Noto Sans Hebrew"/>
              </a:rPr>
              <a:t>מצגת לימוד לבגרות</a:t>
            </a:r>
          </a:p>
        </p:txBody>
      </p:sp>
      <p:sp>
        <p:nvSpPr>
          <p:cNvPr id="9" name="TextBox 8"/>
          <p:cNvSpPr txBox="1"/>
          <p:nvPr/>
        </p:nvSpPr>
        <p:spPr>
          <a:xfrm>
            <a:off x="4873752" y="5989320"/>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 מתוך 13</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מפת הנושא</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2 מתוך 13</a:t>
            </a:r>
          </a:p>
        </p:txBody>
      </p:sp>
      <p:sp>
        <p:nvSpPr>
          <p:cNvPr id="9" name="Rounded Rectangle 8"/>
          <p:cNvSpPr/>
          <p:nvPr/>
        </p:nvSpPr>
        <p:spPr>
          <a:xfrm>
            <a:off x="6217920" y="109728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550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1</a:t>
            </a:r>
          </a:p>
          <a:p>
            <a:pPr rtl="1" algn="r">
              <a:spcAft>
                <a:spcPts val="500"/>
              </a:spcAft>
            </a:pPr>
            <a:r>
              <a:rPr sz="2200" b="0">
                <a:solidFill>
                  <a:srgbClr val="212430"/>
                </a:solidFill>
                <a:latin typeface="Noto Sans Hebrew"/>
                <a:cs typeface="Noto Sans Hebrew"/>
              </a:rPr>
              <a:t>סמכות החנינה של נשיא המדינה</a:t>
            </a:r>
          </a:p>
        </p:txBody>
      </p:sp>
      <p:sp>
        <p:nvSpPr>
          <p:cNvPr id="11" name="Rectangle 10"/>
          <p:cNvSpPr/>
          <p:nvPr/>
        </p:nvSpPr>
        <p:spPr>
          <a:xfrm>
            <a:off x="11320272" y="118872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731520" y="109728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8680" y="117043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2</a:t>
            </a:r>
          </a:p>
          <a:p>
            <a:pPr rtl="1" algn="r">
              <a:spcAft>
                <a:spcPts val="500"/>
              </a:spcAft>
            </a:pPr>
            <a:r>
              <a:rPr sz="2200" b="0">
                <a:solidFill>
                  <a:srgbClr val="212430"/>
                </a:solidFill>
                <a:latin typeface="Noto Sans Hebrew"/>
                <a:cs typeface="Noto Sans Hebrew"/>
              </a:rPr>
              <a:t>מעמדו של נשיא המדינה</a:t>
            </a:r>
          </a:p>
        </p:txBody>
      </p:sp>
      <p:sp>
        <p:nvSpPr>
          <p:cNvPr id="14" name="Rectangle 13"/>
          <p:cNvSpPr/>
          <p:nvPr/>
        </p:nvSpPr>
        <p:spPr>
          <a:xfrm>
            <a:off x="5833872" y="118872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6217920" y="233172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3550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3</a:t>
            </a:r>
          </a:p>
          <a:p>
            <a:pPr rtl="1" algn="r">
              <a:spcAft>
                <a:spcPts val="500"/>
              </a:spcAft>
            </a:pPr>
            <a:r>
              <a:rPr sz="2200" b="0">
                <a:solidFill>
                  <a:srgbClr val="212430"/>
                </a:solidFill>
                <a:latin typeface="Noto Sans Hebrew"/>
                <a:cs typeface="Noto Sans Hebrew"/>
              </a:rPr>
              <a:t>תפקידי נשיא המדינה</a:t>
            </a:r>
          </a:p>
        </p:txBody>
      </p:sp>
      <p:sp>
        <p:nvSpPr>
          <p:cNvPr id="17" name="Rectangle 16"/>
          <p:cNvSpPr/>
          <p:nvPr/>
        </p:nvSpPr>
        <p:spPr>
          <a:xfrm>
            <a:off x="11320272" y="242316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731520" y="233172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68680" y="240487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4</a:t>
            </a:r>
          </a:p>
          <a:p>
            <a:pPr rtl="1" algn="r">
              <a:spcAft>
                <a:spcPts val="500"/>
              </a:spcAft>
            </a:pPr>
            <a:r>
              <a:rPr sz="2200" b="0">
                <a:solidFill>
                  <a:srgbClr val="212430"/>
                </a:solidFill>
                <a:latin typeface="Noto Sans Hebrew"/>
                <a:cs typeface="Noto Sans Hebrew"/>
              </a:rPr>
              <a:t>סמכות החנינה</a:t>
            </a:r>
          </a:p>
        </p:txBody>
      </p:sp>
      <p:sp>
        <p:nvSpPr>
          <p:cNvPr id="20" name="Rectangle 19"/>
          <p:cNvSpPr/>
          <p:nvPr/>
        </p:nvSpPr>
        <p:spPr>
          <a:xfrm>
            <a:off x="5833872" y="242316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6217920" y="3566160"/>
            <a:ext cx="5212080" cy="10515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3550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1D3A5F"/>
                </a:solidFill>
                <a:latin typeface="Noto Serif Hebrew"/>
                <a:cs typeface="Noto Serif Hebrew"/>
              </a:rPr>
              <a:t>יחידה 5</a:t>
            </a:r>
          </a:p>
          <a:p>
            <a:pPr rtl="1" algn="r">
              <a:spcAft>
                <a:spcPts val="500"/>
              </a:spcAft>
            </a:pPr>
            <a:r>
              <a:rPr sz="2200" b="0">
                <a:solidFill>
                  <a:srgbClr val="212430"/>
                </a:solidFill>
                <a:latin typeface="Noto Sans Hebrew"/>
                <a:cs typeface="Noto Sans Hebrew"/>
              </a:rPr>
              <a:t>מסורת נשיא המדינה בישראל</a:t>
            </a:r>
          </a:p>
        </p:txBody>
      </p:sp>
      <p:sp>
        <p:nvSpPr>
          <p:cNvPr id="23" name="Rectangle 22"/>
          <p:cNvSpPr/>
          <p:nvPr/>
        </p:nvSpPr>
        <p:spPr>
          <a:xfrm>
            <a:off x="11320272" y="3657600"/>
            <a:ext cx="64008" cy="868680"/>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731520" y="3566160"/>
            <a:ext cx="5212080" cy="10515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68680" y="363931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7A2E3A"/>
                </a:solidFill>
                <a:latin typeface="Noto Serif Hebrew"/>
                <a:cs typeface="Noto Serif Hebrew"/>
              </a:rPr>
              <a:t>יחידה 6</a:t>
            </a:r>
          </a:p>
          <a:p>
            <a:pPr rtl="1" algn="r">
              <a:spcAft>
                <a:spcPts val="500"/>
              </a:spcAft>
            </a:pPr>
            <a:r>
              <a:rPr sz="2200" b="0">
                <a:solidFill>
                  <a:srgbClr val="212430"/>
                </a:solidFill>
                <a:latin typeface="Noto Sans Hebrew"/>
                <a:cs typeface="Noto Sans Hebrew"/>
              </a:rPr>
              <a:t>הליך בחירת הנשיא</a:t>
            </a:r>
          </a:p>
        </p:txBody>
      </p:sp>
      <p:sp>
        <p:nvSpPr>
          <p:cNvPr id="26" name="Rectangle 25"/>
          <p:cNvSpPr/>
          <p:nvPr/>
        </p:nvSpPr>
        <p:spPr>
          <a:xfrm>
            <a:off x="5833872" y="3657600"/>
            <a:ext cx="64008" cy="868680"/>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6217920" y="4800600"/>
            <a:ext cx="5212080" cy="1051560"/>
          </a:xfrm>
          <a:prstGeom prst="roundRect">
            <a:avLst>
              <a:gd name="adj" fmla="val 4000"/>
            </a:avLst>
          </a:prstGeom>
          <a:solidFill>
            <a:srgbClr val="FFFFFF"/>
          </a:solidFill>
          <a:ln w="15875">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3550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C58B2B"/>
                </a:solidFill>
                <a:latin typeface="Noto Serif Hebrew"/>
                <a:cs typeface="Noto Serif Hebrew"/>
              </a:rPr>
              <a:t>יחידה 7</a:t>
            </a:r>
          </a:p>
          <a:p>
            <a:pPr rtl="1" algn="r">
              <a:spcAft>
                <a:spcPts val="500"/>
              </a:spcAft>
            </a:pPr>
            <a:r>
              <a:rPr sz="2200" b="0">
                <a:solidFill>
                  <a:srgbClr val="212430"/>
                </a:solidFill>
                <a:latin typeface="Noto Sans Hebrew"/>
                <a:cs typeface="Noto Sans Hebrew"/>
              </a:rPr>
              <a:t>משמעות התפקיד הטקסי</a:t>
            </a:r>
          </a:p>
        </p:txBody>
      </p:sp>
      <p:sp>
        <p:nvSpPr>
          <p:cNvPr id="29" name="Rectangle 28"/>
          <p:cNvSpPr/>
          <p:nvPr/>
        </p:nvSpPr>
        <p:spPr>
          <a:xfrm>
            <a:off x="11320272" y="4892040"/>
            <a:ext cx="64008" cy="868680"/>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Rounded Rectangle 29"/>
          <p:cNvSpPr/>
          <p:nvPr/>
        </p:nvSpPr>
        <p:spPr>
          <a:xfrm>
            <a:off x="731520" y="4800600"/>
            <a:ext cx="5212080" cy="1051560"/>
          </a:xfrm>
          <a:prstGeom prst="roundRect">
            <a:avLst>
              <a:gd name="adj" fmla="val 4000"/>
            </a:avLst>
          </a:prstGeom>
          <a:solidFill>
            <a:srgbClr val="FFFFFF"/>
          </a:solidFill>
          <a:ln w="15875">
            <a:solidFill>
              <a:srgbClr val="5A6B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68680" y="4873752"/>
            <a:ext cx="4937760" cy="905255"/>
          </a:xfrm>
          <a:prstGeom prst="rect">
            <a:avLst/>
          </a:prstGeom>
          <a:noFill/>
        </p:spPr>
        <p:txBody>
          <a:bodyPr wrap="square" lIns="45720" rIns="45720" tIns="27432" bIns="27432" anchor="t">
            <a:spAutoFit/>
          </a:bodyPr>
          <a:lstStyle/>
          <a:p>
            <a:pPr rtl="1" algn="r">
              <a:spcAft>
                <a:spcPts val="400"/>
              </a:spcAft>
            </a:pPr>
            <a:r>
              <a:rPr sz="2300" b="1">
                <a:solidFill>
                  <a:srgbClr val="5A6B7A"/>
                </a:solidFill>
                <a:latin typeface="Noto Serif Hebrew"/>
                <a:cs typeface="Noto Serif Hebrew"/>
              </a:rPr>
              <a:t>יחידה 8</a:t>
            </a:r>
          </a:p>
          <a:p>
            <a:pPr rtl="1" algn="r">
              <a:spcAft>
                <a:spcPts val="500"/>
              </a:spcAft>
            </a:pPr>
            <a:r>
              <a:rPr sz="2200" b="0">
                <a:solidFill>
                  <a:srgbClr val="212430"/>
                </a:solidFill>
                <a:latin typeface="Noto Sans Hebrew"/>
                <a:cs typeface="Noto Sans Hebrew"/>
              </a:rPr>
              <a:t>דילמה: סמכות החנינה</a:t>
            </a:r>
          </a:p>
        </p:txBody>
      </p:sp>
      <p:sp>
        <p:nvSpPr>
          <p:cNvPr id="32" name="Rectangle 31"/>
          <p:cNvSpPr/>
          <p:nvPr/>
        </p:nvSpPr>
        <p:spPr>
          <a:xfrm>
            <a:off x="5833872" y="4892040"/>
            <a:ext cx="64008" cy="868680"/>
          </a:xfrm>
          <a:prstGeom prst="rect">
            <a:avLst/>
          </a:prstGeom>
          <a:solidFill>
            <a:srgbClr val="5A6B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נשיא המדינה</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3 מתוך 13</a:t>
            </a:r>
          </a:p>
        </p:txBody>
      </p:sp>
      <p:sp>
        <p:nvSpPr>
          <p:cNvPr id="9" name="Rounded Rectangle 8"/>
          <p:cNvSpPr/>
          <p:nvPr/>
        </p:nvSpPr>
        <p:spPr>
          <a:xfrm>
            <a:off x="6217920" y="1266444"/>
            <a:ext cx="5239512" cy="4416551"/>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66444"/>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0452"/>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סמכות החנינה של נשיא המדינה</a:t>
            </a:r>
          </a:p>
        </p:txBody>
      </p:sp>
      <p:sp>
        <p:nvSpPr>
          <p:cNvPr id="14" name="TextBox 13"/>
          <p:cNvSpPr txBox="1"/>
          <p:nvPr/>
        </p:nvSpPr>
        <p:spPr>
          <a:xfrm>
            <a:off x="63550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אחת הסמכויות החשובות של הנשיא היא סמכות החנינה. במצבים שונים, הנשיא מוסמך להחליט האם להעניק חנינה מלאה לאסיר, להקל בעונשו, לקצוב מאסר עולם ועוד. הנשיא יעשה זאת כאשר ישנה חשיבות להמתקת הדין ועשיית צדק, כאמצעי לשיקום האסיר, או במקרים בהם חל שינוי של ממש במצבו של האסיר, אחרי תום ההליך המשפטי. על סמכות החנינה יש ביקורת רבה</a:t>
            </a:r>
          </a:p>
        </p:txBody>
      </p:sp>
      <p:sp>
        <p:nvSpPr>
          <p:cNvPr id="15" name="Rounded Rectangle 14"/>
          <p:cNvSpPr/>
          <p:nvPr/>
        </p:nvSpPr>
        <p:spPr>
          <a:xfrm>
            <a:off x="731520" y="1266444"/>
            <a:ext cx="5239512" cy="4416551"/>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66444"/>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0452"/>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0452"/>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93876"/>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מעמדו של נשיא המדינה</a:t>
            </a:r>
          </a:p>
        </p:txBody>
      </p:sp>
      <p:sp>
        <p:nvSpPr>
          <p:cNvPr id="20" name="TextBox 19"/>
          <p:cNvSpPr txBox="1"/>
          <p:nvPr/>
        </p:nvSpPr>
        <p:spPr>
          <a:xfrm>
            <a:off x="868680" y="1924812"/>
            <a:ext cx="4965192" cy="3666743"/>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הנשיא הוא סמל המדינה וראשה; תפקידו אינו פוליטי-מבצעי אלא מייצג ומאחד.</a:t>
            </a:r>
          </a:p>
          <a:p>
            <a:pPr rtl="1" algn="r">
              <a:spcAft>
                <a:spcPts val="500"/>
              </a:spcAft>
            </a:pPr>
            <a:r>
              <a:rPr sz="2000" b="0">
                <a:solidFill>
                  <a:srgbClr val="212430"/>
                </a:solidFill>
                <a:latin typeface="Noto Sans Hebrew"/>
                <a:cs typeface="Noto Sans Hebrew"/>
              </a:rPr>
              <a:t>הנשיא נבחר על ידי הכנסת בהצבעה חשאית לכהונה אחת של שבע שנים.</a:t>
            </a:r>
          </a:p>
          <a:p>
            <a:pPr rtl="1" algn="r">
              <a:spcAft>
                <a:spcPts val="500"/>
              </a:spcAft>
            </a:pPr>
            <a:r>
              <a:rPr sz="2000" b="0">
                <a:solidFill>
                  <a:srgbClr val="212430"/>
                </a:solidFill>
                <a:latin typeface="Noto Sans Hebrew"/>
                <a:cs typeface="Noto Sans Hebrew"/>
              </a:rPr>
              <a:t>מעמדו ותפקידיו מעוגנים בחוק יסוד נשיא המדינה (1964).</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נשיא המדינה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4 מתוך 13</a:t>
            </a:r>
          </a:p>
        </p:txBody>
      </p:sp>
      <p:sp>
        <p:nvSpPr>
          <p:cNvPr id="9" name="Rounded Rectangle 8"/>
          <p:cNvSpPr/>
          <p:nvPr/>
        </p:nvSpPr>
        <p:spPr>
          <a:xfrm>
            <a:off x="6217920" y="1572259"/>
            <a:ext cx="5239512" cy="380492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72259"/>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3626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תפקידי נשיא המדינה</a:t>
            </a:r>
          </a:p>
        </p:txBody>
      </p:sp>
      <p:sp>
        <p:nvSpPr>
          <p:cNvPr id="14" name="TextBox 13"/>
          <p:cNvSpPr txBox="1"/>
          <p:nvPr/>
        </p:nvSpPr>
        <p:spPr>
          <a:xfrm>
            <a:off x="63550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הטלת הרכבת הממשלה: לאחר הבחירות מתייעץ עם נציגי הסיעות ומטיל על ח"כ את הרכבת הממשלה.</a:t>
            </a:r>
          </a:p>
          <a:p>
            <a:pPr rtl="1" algn="r">
              <a:spcAft>
                <a:spcPts val="500"/>
              </a:spcAft>
            </a:pPr>
            <a:r>
              <a:rPr sz="2000" b="0">
                <a:solidFill>
                  <a:srgbClr val="212430"/>
                </a:solidFill>
                <a:latin typeface="Noto Sans Hebrew"/>
                <a:cs typeface="Noto Sans Hebrew"/>
              </a:rPr>
              <a:t>חתימה על חוקים (מלבד חוקים הנוגעים לסמכויותיו) ועל הסכמים שאושררו בכנסת.</a:t>
            </a:r>
          </a:p>
          <a:p>
            <a:pPr rtl="1" algn="r">
              <a:spcAft>
                <a:spcPts val="500"/>
              </a:spcAft>
            </a:pPr>
            <a:r>
              <a:rPr sz="2000" b="0">
                <a:solidFill>
                  <a:srgbClr val="212430"/>
                </a:solidFill>
                <a:latin typeface="Noto Sans Hebrew"/>
                <a:cs typeface="Noto Sans Hebrew"/>
              </a:rPr>
              <a:t>קבלת כתבי האמנה של שגרירים ומינוי שגרירי ישראל לחו"ל לפי המלצת הממשלה.</a:t>
            </a:r>
          </a:p>
        </p:txBody>
      </p:sp>
      <p:sp>
        <p:nvSpPr>
          <p:cNvPr id="15" name="Rounded Rectangle 14"/>
          <p:cNvSpPr/>
          <p:nvPr/>
        </p:nvSpPr>
        <p:spPr>
          <a:xfrm>
            <a:off x="731520" y="1572259"/>
            <a:ext cx="5239512" cy="380492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72259"/>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36267"/>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תפקידי נשיא המדינה - המשך</a:t>
            </a:r>
          </a:p>
        </p:txBody>
      </p:sp>
      <p:sp>
        <p:nvSpPr>
          <p:cNvPr id="20" name="TextBox 19"/>
          <p:cNvSpPr txBox="1"/>
          <p:nvPr/>
        </p:nvSpPr>
        <p:spPr>
          <a:xfrm>
            <a:off x="8686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מינוי שופטים לפי המלצת הועדה לבחירת שופטים, ומינוי נגיד בנק ישראל על פי המלצת הממשלה.</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נשיא המדינה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5 מתוך 13</a:t>
            </a:r>
          </a:p>
        </p:txBody>
      </p:sp>
      <p:sp>
        <p:nvSpPr>
          <p:cNvPr id="9" name="Rounded Rectangle 8"/>
          <p:cNvSpPr/>
          <p:nvPr/>
        </p:nvSpPr>
        <p:spPr>
          <a:xfrm>
            <a:off x="6217920" y="1572259"/>
            <a:ext cx="5239512" cy="380492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572259"/>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636267"/>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סמכות החנינה</a:t>
            </a:r>
          </a:p>
        </p:txBody>
      </p:sp>
      <p:sp>
        <p:nvSpPr>
          <p:cNvPr id="14" name="TextBox 13"/>
          <p:cNvSpPr txBox="1"/>
          <p:nvPr/>
        </p:nvSpPr>
        <p:spPr>
          <a:xfrm>
            <a:off x="63550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הנשיא מוסמך לחון אסירים ולהקל בעונשם: חנינה מלאה, קיצור מאסר, המרת עונש.</a:t>
            </a:r>
          </a:p>
          <a:p>
            <a:pPr rtl="1" algn="r">
              <a:spcAft>
                <a:spcPts val="500"/>
              </a:spcAft>
            </a:pPr>
            <a:r>
              <a:rPr sz="2000" b="0">
                <a:solidFill>
                  <a:srgbClr val="212430"/>
                </a:solidFill>
                <a:latin typeface="Noto Sans Hebrew"/>
                <a:cs typeface="Noto Sans Hebrew"/>
              </a:rPr>
              <a:t>החנינה נועדה להמתיק את הדין במקרים חריגים: שיקום האסיר, שינוי נסיבות, תום הלב.</a:t>
            </a:r>
          </a:p>
          <a:p>
            <a:pPr rtl="1" algn="r">
              <a:spcAft>
                <a:spcPts val="500"/>
              </a:spcAft>
            </a:pPr>
            <a:r>
              <a:rPr sz="2000" b="0">
                <a:solidFill>
                  <a:srgbClr val="212430"/>
                </a:solidFill>
                <a:latin typeface="Noto Sans Hebrew"/>
                <a:cs typeface="Noto Sans Hebrew"/>
              </a:rPr>
              <a:t>קיימת ביקורת על הסמכות: היא עלולה לפגוע בסמכות בית המשפט ובעקרון השוויון.</a:t>
            </a:r>
          </a:p>
        </p:txBody>
      </p:sp>
      <p:sp>
        <p:nvSpPr>
          <p:cNvPr id="15" name="Rounded Rectangle 14"/>
          <p:cNvSpPr/>
          <p:nvPr/>
        </p:nvSpPr>
        <p:spPr>
          <a:xfrm>
            <a:off x="731520" y="1572259"/>
            <a:ext cx="5239512" cy="380492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572259"/>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636267"/>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636267"/>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599691"/>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מסורת נשיא המדינה בישראל</a:t>
            </a:r>
          </a:p>
        </p:txBody>
      </p:sp>
      <p:sp>
        <p:nvSpPr>
          <p:cNvPr id="20" name="TextBox 19"/>
          <p:cNvSpPr txBox="1"/>
          <p:nvPr/>
        </p:nvSpPr>
        <p:spPr>
          <a:xfrm>
            <a:off x="868680" y="2230628"/>
            <a:ext cx="4965192" cy="3055112"/>
          </a:xfrm>
          <a:prstGeom prst="rect">
            <a:avLst/>
          </a:prstGeom>
          <a:noFill/>
        </p:spPr>
        <p:txBody>
          <a:bodyPr wrap="square" lIns="45720" rIns="45720" tIns="27432" bIns="27432" anchor="t">
            <a:spAutoFit/>
          </a:bodyPr>
          <a:lstStyle/>
          <a:p>
            <a:pPr rtl="1" algn="r">
              <a:spcAft>
                <a:spcPts val="500"/>
              </a:spcAft>
            </a:pPr>
            <a:r>
              <a:rPr sz="2000" b="0">
                <a:solidFill>
                  <a:srgbClr val="212430"/>
                </a:solidFill>
                <a:latin typeface="Noto Sans Hebrew"/>
                <a:cs typeface="Noto Sans Hebrew"/>
              </a:rPr>
              <a:t>הנשיא ממלא תפקיד ממלכתי-מייצג: אירוח אורחי מדינה, טקסים רשמיים, ייצוג ישראל בעולם.</a:t>
            </a:r>
          </a:p>
          <a:p>
            <a:pPr rtl="1" algn="r">
              <a:spcAft>
                <a:spcPts val="500"/>
              </a:spcAft>
            </a:pPr>
            <a:r>
              <a:rPr sz="2000" b="0">
                <a:solidFill>
                  <a:srgbClr val="212430"/>
                </a:solidFill>
                <a:latin typeface="Noto Sans Hebrew"/>
                <a:cs typeface="Noto Sans Hebrew"/>
              </a:rPr>
              <a:t>בניגוד לנשיא במשטר נשיאותי (כגון ארה"ב), לנשיא ישראל אין סמכויות ממשלתיות ממשיות.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נשיא המדינה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6 מתוך 13</a:t>
            </a:r>
          </a:p>
        </p:txBody>
      </p:sp>
      <p:sp>
        <p:nvSpPr>
          <p:cNvPr id="9" name="Rounded Rectangle 8"/>
          <p:cNvSpPr/>
          <p:nvPr/>
        </p:nvSpPr>
        <p:spPr>
          <a:xfrm>
            <a:off x="6217920" y="1193546"/>
            <a:ext cx="5239512" cy="4562347"/>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193546"/>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257554"/>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הליך בחירת הנשיא</a:t>
            </a:r>
          </a:p>
        </p:txBody>
      </p:sp>
      <p:sp>
        <p:nvSpPr>
          <p:cNvPr id="14" name="TextBox 13"/>
          <p:cNvSpPr txBox="1"/>
          <p:nvPr/>
        </p:nvSpPr>
        <p:spPr>
          <a:xfrm>
            <a:off x="63550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הכנסת בוחרת את הנשיא בהצבעה חשאית.</a:t>
            </a:r>
          </a:p>
          <a:p>
            <a:pPr rtl="1" algn="r">
              <a:spcAft>
                <a:spcPts val="500"/>
              </a:spcAft>
            </a:pPr>
            <a:r>
              <a:rPr sz="2600" b="0">
                <a:solidFill>
                  <a:srgbClr val="212430"/>
                </a:solidFill>
                <a:latin typeface="Noto Sans Hebrew"/>
                <a:cs typeface="Noto Sans Hebrew"/>
              </a:rPr>
              <a:t>הכהונה: שבע שנים, ללא אפשרות לכהונה שנייה.</a:t>
            </a:r>
          </a:p>
          <a:p>
            <a:pPr rtl="1" algn="r">
              <a:spcAft>
                <a:spcPts val="500"/>
              </a:spcAft>
            </a:pPr>
            <a:r>
              <a:rPr sz="2600" b="0">
                <a:solidFill>
                  <a:srgbClr val="212430"/>
                </a:solidFill>
                <a:latin typeface="Noto Sans Hebrew"/>
                <a:cs typeface="Noto Sans Hebrew"/>
              </a:rPr>
              <a:t>הנשיא נבחר מבין אזרחי ישראל; תפקידו מופרד מהפוליטיקה היומיומית.</a:t>
            </a:r>
          </a:p>
        </p:txBody>
      </p:sp>
      <p:sp>
        <p:nvSpPr>
          <p:cNvPr id="15" name="Rounded Rectangle 14"/>
          <p:cNvSpPr/>
          <p:nvPr/>
        </p:nvSpPr>
        <p:spPr>
          <a:xfrm>
            <a:off x="731520" y="1193546"/>
            <a:ext cx="5239512" cy="4562347"/>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193546"/>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257554"/>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257554"/>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220978"/>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משמעות התפקיד הטקסי</a:t>
            </a:r>
          </a:p>
        </p:txBody>
      </p:sp>
      <p:sp>
        <p:nvSpPr>
          <p:cNvPr id="20" name="TextBox 19"/>
          <p:cNvSpPr txBox="1"/>
          <p:nvPr/>
        </p:nvSpPr>
        <p:spPr>
          <a:xfrm>
            <a:off x="868680" y="1851914"/>
            <a:ext cx="4965192" cy="3812539"/>
          </a:xfrm>
          <a:prstGeom prst="rect">
            <a:avLst/>
          </a:prstGeom>
          <a:noFill/>
        </p:spPr>
        <p:txBody>
          <a:bodyPr wrap="square" lIns="45720" rIns="45720" tIns="27432" bIns="27432" anchor="t">
            <a:spAutoFit/>
          </a:bodyPr>
          <a:lstStyle/>
          <a:p>
            <a:pPr rtl="1" algn="r">
              <a:spcAft>
                <a:spcPts val="500"/>
              </a:spcAft>
            </a:pPr>
            <a:r>
              <a:rPr sz="2600" b="0">
                <a:solidFill>
                  <a:srgbClr val="212430"/>
                </a:solidFill>
                <a:latin typeface="Noto Sans Hebrew"/>
                <a:cs typeface="Noto Sans Hebrew"/>
              </a:rPr>
              <a:t>הנשיא מאחד את האומה מעל המחלוקות הפוליטיות.</a:t>
            </a:r>
          </a:p>
          <a:p>
            <a:pPr rtl="1" algn="r">
              <a:spcAft>
                <a:spcPts val="500"/>
              </a:spcAft>
            </a:pPr>
            <a:r>
              <a:rPr sz="2600" b="0">
                <a:solidFill>
                  <a:srgbClr val="212430"/>
                </a:solidFill>
                <a:latin typeface="Noto Sans Hebrew"/>
                <a:cs typeface="Noto Sans Hebrew"/>
              </a:rPr>
              <a:t>הנשיא פותח את משכנו לאזרחים ומארח אירועי ממלכה.</a:t>
            </a:r>
          </a:p>
          <a:p>
            <a:pPr rtl="1" algn="r">
              <a:spcAft>
                <a:spcPts val="500"/>
              </a:spcAft>
            </a:pPr>
            <a:r>
              <a:rPr sz="2600" b="0">
                <a:solidFill>
                  <a:srgbClr val="212430"/>
                </a:solidFill>
                <a:latin typeface="Noto Sans Hebrew"/>
                <a:cs typeface="Noto Sans Hebrew"/>
              </a:rPr>
              <a:t>הנשיא מייצג את ישראל בחו"ל כנציגה הממלכתי של המדינה.</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נשיא המדינה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7 מתוך 13</a:t>
            </a:r>
          </a:p>
        </p:txBody>
      </p:sp>
      <p:sp>
        <p:nvSpPr>
          <p:cNvPr id="9" name="Rounded Rectangle 8"/>
          <p:cNvSpPr/>
          <p:nvPr/>
        </p:nvSpPr>
        <p:spPr>
          <a:xfrm>
            <a:off x="6217920" y="1275080"/>
            <a:ext cx="5239512" cy="4399280"/>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6217920" y="1275080"/>
            <a:ext cx="5239512"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39088"/>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6309359"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דילמה: סמכות החנינה</a:t>
            </a:r>
          </a:p>
        </p:txBody>
      </p:sp>
      <p:sp>
        <p:nvSpPr>
          <p:cNvPr id="14" name="TextBox 13"/>
          <p:cNvSpPr txBox="1"/>
          <p:nvPr/>
        </p:nvSpPr>
        <p:spPr>
          <a:xfrm>
            <a:off x="63550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חנינת אסירים מפורסמים עוררה ויכוח ציבורי על גבולות הסמכות.</a:t>
            </a:r>
          </a:p>
          <a:p>
            <a:pPr rtl="1" algn="r">
              <a:spcAft>
                <a:spcPts val="500"/>
              </a:spcAft>
            </a:pPr>
            <a:r>
              <a:rPr sz="2200" b="0">
                <a:solidFill>
                  <a:srgbClr val="212430"/>
                </a:solidFill>
                <a:latin typeface="Noto Sans Hebrew"/>
                <a:cs typeface="Noto Sans Hebrew"/>
              </a:rPr>
              <a:t>הדיון: האם החנינה היא כלי צדק מתקן או פגיעה בשוויון ובשלטון החוק.</a:t>
            </a:r>
          </a:p>
        </p:txBody>
      </p:sp>
      <p:sp>
        <p:nvSpPr>
          <p:cNvPr id="15" name="Rounded Rectangle 14"/>
          <p:cNvSpPr/>
          <p:nvPr/>
        </p:nvSpPr>
        <p:spPr>
          <a:xfrm>
            <a:off x="731520" y="1275080"/>
            <a:ext cx="5239512" cy="4399280"/>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731520" y="1275080"/>
            <a:ext cx="5239512"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5440680" y="1339088"/>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440680" y="1339088"/>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822960" y="1302512"/>
            <a:ext cx="4507992"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נשיאי ישראל לאורך השנים</a:t>
            </a:r>
          </a:p>
        </p:txBody>
      </p:sp>
      <p:sp>
        <p:nvSpPr>
          <p:cNvPr id="20" name="TextBox 19"/>
          <p:cNvSpPr txBox="1"/>
          <p:nvPr/>
        </p:nvSpPr>
        <p:spPr>
          <a:xfrm>
            <a:off x="868680" y="1933448"/>
            <a:ext cx="4965192" cy="3649471"/>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חיים ויצמן - הנשיא הראשון; יצחק בן-צבי; זלמן שז"ר; אפרים קציר; יצחק נבון; חיים הרצוג; עזר ויצמן; משה קצב; שמעון פרס; ראובן ריבלין; יצחק הרצוג.</a:t>
            </a:r>
          </a:p>
          <a:p>
            <a:pPr rtl="1" algn="r">
              <a:spcAft>
                <a:spcPts val="500"/>
              </a:spcAft>
            </a:pPr>
            <a:r>
              <a:rPr sz="2200" b="0">
                <a:solidFill>
                  <a:srgbClr val="212430"/>
                </a:solidFill>
                <a:latin typeface="Noto Sans Hebrew"/>
                <a:cs typeface="Noto Sans Hebrew"/>
              </a:rPr>
              <a:t>הנשיאים השאירו חותם מעבר לתפקיד הטקסי: פרס בקידום שלום, ריבלין בנאום "ארבעת השבטים".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נשיא המדינה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8 מתוך 13</a:t>
            </a:r>
          </a:p>
        </p:txBody>
      </p:sp>
      <p:sp>
        <p:nvSpPr>
          <p:cNvPr id="9" name="Rounded Rectangle 8"/>
          <p:cNvSpPr/>
          <p:nvPr/>
        </p:nvSpPr>
        <p:spPr>
          <a:xfrm>
            <a:off x="8010144" y="1302512"/>
            <a:ext cx="3447288" cy="4344415"/>
          </a:xfrm>
          <a:prstGeom prst="roundRect">
            <a:avLst>
              <a:gd name="adj" fmla="val 3000"/>
            </a:avLst>
          </a:prstGeom>
          <a:solidFill>
            <a:srgbClr val="FFFFFF"/>
          </a:solidFill>
          <a:ln w="19050">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010144" y="1302512"/>
            <a:ext cx="3447288" cy="566928"/>
          </a:xfrm>
          <a:prstGeom prst="roundRect">
            <a:avLst>
              <a:gd name="adj" fmla="val 20000"/>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10927080"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0927080" y="1366520"/>
            <a:ext cx="438912" cy="438912"/>
          </a:xfrm>
          <a:prstGeom prst="rect">
            <a:avLst/>
          </a:prstGeom>
          <a:noFill/>
        </p:spPr>
        <p:txBody>
          <a:bodyPr wrap="square" lIns="45720" rIns="45720" tIns="27432" bIns="27432" anchor="ctr">
            <a:spAutoFit/>
          </a:bodyPr>
          <a:lstStyle/>
          <a:p>
            <a:pPr algn="ctr"/>
            <a:r>
              <a:rPr sz="1600" b="1">
                <a:solidFill>
                  <a:srgbClr val="1D3A5F"/>
                </a:solidFill>
                <a:latin typeface="Noto Sans Hebrew"/>
                <a:cs typeface="Noto Sans Hebrew"/>
              </a:rPr>
              <a:t>1</a:t>
            </a:r>
          </a:p>
        </p:txBody>
      </p:sp>
      <p:sp>
        <p:nvSpPr>
          <p:cNvPr id="13" name="TextBox 12"/>
          <p:cNvSpPr txBox="1"/>
          <p:nvPr/>
        </p:nvSpPr>
        <p:spPr>
          <a:xfrm>
            <a:off x="8101583"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הליך בחירת הנשיא</a:t>
            </a:r>
          </a:p>
        </p:txBody>
      </p:sp>
      <p:sp>
        <p:nvSpPr>
          <p:cNvPr id="14" name="TextBox 13"/>
          <p:cNvSpPr txBox="1"/>
          <p:nvPr/>
        </p:nvSpPr>
        <p:spPr>
          <a:xfrm>
            <a:off x="8147304"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הנשיא נבחר על ידי הכנסת בהצבעה חשאית לתקופה של שבע שנים, בקדנציה אחת בלבד.</a:t>
            </a:r>
          </a:p>
        </p:txBody>
      </p:sp>
      <p:sp>
        <p:nvSpPr>
          <p:cNvPr id="15" name="Rounded Rectangle 14"/>
          <p:cNvSpPr/>
          <p:nvPr/>
        </p:nvSpPr>
        <p:spPr>
          <a:xfrm>
            <a:off x="4370832" y="1302512"/>
            <a:ext cx="3447288" cy="4344415"/>
          </a:xfrm>
          <a:prstGeom prst="roundRect">
            <a:avLst>
              <a:gd name="adj" fmla="val 3000"/>
            </a:avLst>
          </a:prstGeom>
          <a:solidFill>
            <a:srgbClr val="FFFFFF"/>
          </a:solidFill>
          <a:ln w="19050">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4370832" y="1302512"/>
            <a:ext cx="3447288" cy="566928"/>
          </a:xfrm>
          <a:prstGeom prst="roundRect">
            <a:avLst>
              <a:gd name="adj" fmla="val 20000"/>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Oval 16"/>
          <p:cNvSpPr/>
          <p:nvPr/>
        </p:nvSpPr>
        <p:spPr>
          <a:xfrm>
            <a:off x="7287768"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87768" y="1366520"/>
            <a:ext cx="438912" cy="438912"/>
          </a:xfrm>
          <a:prstGeom prst="rect">
            <a:avLst/>
          </a:prstGeom>
          <a:noFill/>
        </p:spPr>
        <p:txBody>
          <a:bodyPr wrap="square" lIns="45720" rIns="45720" tIns="27432" bIns="27432" anchor="ctr">
            <a:spAutoFit/>
          </a:bodyPr>
          <a:lstStyle/>
          <a:p>
            <a:pPr algn="ctr"/>
            <a:r>
              <a:rPr sz="1600" b="1">
                <a:solidFill>
                  <a:srgbClr val="7A2E3A"/>
                </a:solidFill>
                <a:latin typeface="Noto Sans Hebrew"/>
                <a:cs typeface="Noto Sans Hebrew"/>
              </a:rPr>
              <a:t>2</a:t>
            </a:r>
          </a:p>
        </p:txBody>
      </p:sp>
      <p:sp>
        <p:nvSpPr>
          <p:cNvPr id="19" name="TextBox 18"/>
          <p:cNvSpPr txBox="1"/>
          <p:nvPr/>
        </p:nvSpPr>
        <p:spPr>
          <a:xfrm>
            <a:off x="4462272"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סמכויות הנשיא</a:t>
            </a:r>
          </a:p>
        </p:txBody>
      </p:sp>
      <p:sp>
        <p:nvSpPr>
          <p:cNvPr id="20" name="TextBox 19"/>
          <p:cNvSpPr txBox="1"/>
          <p:nvPr/>
        </p:nvSpPr>
        <p:spPr>
          <a:xfrm>
            <a:off x="4507992"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פתיחת מושב הכנסת, חתימה על חוקים לפני פרסומם, מינוי שופטים על פי הצעת ועדת בחירת השופטים, הענקת חנינה, קבלת כתבי אמנה של שגרירים והטלת המנדט להרכבת הממשלה.</a:t>
            </a:r>
          </a:p>
        </p:txBody>
      </p:sp>
      <p:sp>
        <p:nvSpPr>
          <p:cNvPr id="21" name="Rounded Rectangle 20"/>
          <p:cNvSpPr/>
          <p:nvPr/>
        </p:nvSpPr>
        <p:spPr>
          <a:xfrm>
            <a:off x="731520" y="1302512"/>
            <a:ext cx="3447288" cy="4344415"/>
          </a:xfrm>
          <a:prstGeom prst="roundRect">
            <a:avLst>
              <a:gd name="adj" fmla="val 3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731520" y="1302512"/>
            <a:ext cx="3447288" cy="566928"/>
          </a:xfrm>
          <a:prstGeom prst="roundRect">
            <a:avLst>
              <a:gd name="adj" fmla="val 20000"/>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648456" y="1366520"/>
            <a:ext cx="438912" cy="43891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1366520"/>
            <a:ext cx="438912" cy="438912"/>
          </a:xfrm>
          <a:prstGeom prst="rect">
            <a:avLst/>
          </a:prstGeom>
          <a:noFill/>
        </p:spPr>
        <p:txBody>
          <a:bodyPr wrap="square" lIns="45720" rIns="45720" tIns="27432" bIns="27432" anchor="ctr">
            <a:spAutoFit/>
          </a:bodyPr>
          <a:lstStyle/>
          <a:p>
            <a:pPr algn="ctr"/>
            <a:r>
              <a:rPr sz="1600" b="1">
                <a:solidFill>
                  <a:srgbClr val="C58B2B"/>
                </a:solidFill>
                <a:latin typeface="Noto Sans Hebrew"/>
                <a:cs typeface="Noto Sans Hebrew"/>
              </a:rPr>
              <a:t>3</a:t>
            </a:r>
          </a:p>
        </p:txBody>
      </p:sp>
      <p:sp>
        <p:nvSpPr>
          <p:cNvPr id="25" name="TextBox 24"/>
          <p:cNvSpPr txBox="1"/>
          <p:nvPr/>
        </p:nvSpPr>
        <p:spPr>
          <a:xfrm>
            <a:off x="822960" y="1329944"/>
            <a:ext cx="2715768" cy="512064"/>
          </a:xfrm>
          <a:prstGeom prst="rect">
            <a:avLst/>
          </a:prstGeom>
          <a:noFill/>
        </p:spPr>
        <p:txBody>
          <a:bodyPr wrap="square" lIns="45720" rIns="45720" tIns="27432" bIns="27432" anchor="ctr">
            <a:spAutoFit/>
          </a:bodyPr>
          <a:lstStyle/>
          <a:p>
            <a:pPr rtl="1" algn="r"/>
            <a:r>
              <a:rPr sz="1800" b="1">
                <a:solidFill>
                  <a:srgbClr val="FFFFFF"/>
                </a:solidFill>
                <a:latin typeface="Noto Serif Hebrew"/>
                <a:cs typeface="Noto Serif Hebrew"/>
              </a:rPr>
              <a:t>אופיו הסמלי של התפקיד</a:t>
            </a:r>
          </a:p>
        </p:txBody>
      </p:sp>
      <p:sp>
        <p:nvSpPr>
          <p:cNvPr id="26" name="TextBox 25"/>
          <p:cNvSpPr txBox="1"/>
          <p:nvPr/>
        </p:nvSpPr>
        <p:spPr>
          <a:xfrm>
            <a:off x="868680" y="1960880"/>
            <a:ext cx="3172968" cy="3594607"/>
          </a:xfrm>
          <a:prstGeom prst="rect">
            <a:avLst/>
          </a:prstGeom>
          <a:noFill/>
        </p:spPr>
        <p:txBody>
          <a:bodyPr wrap="square" lIns="45720" rIns="45720" tIns="27432" bIns="27432" anchor="t">
            <a:spAutoFit/>
          </a:bodyPr>
          <a:lstStyle/>
          <a:p>
            <a:pPr rtl="1" algn="r">
              <a:spcAft>
                <a:spcPts val="500"/>
              </a:spcAft>
            </a:pPr>
            <a:r>
              <a:rPr sz="2200" b="0">
                <a:solidFill>
                  <a:srgbClr val="212430"/>
                </a:solidFill>
                <a:latin typeface="Noto Sans Hebrew"/>
                <a:cs typeface="Noto Sans Hebrew"/>
              </a:rPr>
              <a:t>הנשיא הוא סמל המדינה ורוב תפקידיו טקסיים-ייצוגיים; הסמכות הממשלתית האמיתית מסורה לממשלה ולכנסת.</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נשיא המדינה - המשך</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9 מתוך 13</a:t>
            </a:r>
          </a:p>
        </p:txBody>
      </p:sp>
      <p:sp>
        <p:nvSpPr>
          <p:cNvPr id="9" name="Rounded Rectangle 8"/>
          <p:cNvSpPr/>
          <p:nvPr/>
        </p:nvSpPr>
        <p:spPr>
          <a:xfrm>
            <a:off x="731520" y="1651762"/>
            <a:ext cx="10725912" cy="3645916"/>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724914"/>
            <a:ext cx="10451592" cy="3499611"/>
          </a:xfrm>
          <a:prstGeom prst="rect">
            <a:avLst/>
          </a:prstGeom>
          <a:noFill/>
        </p:spPr>
        <p:txBody>
          <a:bodyPr wrap="square" lIns="45720" rIns="45720" tIns="27432" bIns="27432" anchor="t">
            <a:spAutoFit/>
          </a:bodyPr>
          <a:lstStyle/>
          <a:p>
            <a:pPr rtl="1" algn="r">
              <a:spcAft>
                <a:spcPts val="400"/>
              </a:spcAft>
            </a:pPr>
            <a:r>
              <a:rPr sz="2700" b="1">
                <a:solidFill>
                  <a:srgbClr val="7A2E3A"/>
                </a:solidFill>
                <a:latin typeface="Noto Serif Hebrew"/>
                <a:cs typeface="Noto Serif Hebrew"/>
              </a:rPr>
              <a:t>ייצוג בלעדי של המדינה</a:t>
            </a:r>
          </a:p>
          <a:p>
            <a:pPr rtl="1" algn="r">
              <a:spcAft>
                <a:spcPts val="500"/>
              </a:spcAft>
            </a:pPr>
            <a:r>
              <a:rPr sz="2600" b="0">
                <a:solidFill>
                  <a:srgbClr val="212430"/>
                </a:solidFill>
                <a:latin typeface="Noto Sans Hebrew"/>
                <a:cs typeface="Noto Sans Hebrew"/>
              </a:rPr>
              <a:t>הנשיא מייצג את המדינה כשלמה, מעל המחלוקות הפוליטיות - תפקיד מאחד המייצג את כלל האזרחים.</a:t>
            </a:r>
          </a:p>
        </p:txBody>
      </p:sp>
      <p:sp>
        <p:nvSpPr>
          <p:cNvPr id="11" name="Rectangle 10"/>
          <p:cNvSpPr/>
          <p:nvPr/>
        </p:nvSpPr>
        <p:spPr>
          <a:xfrm>
            <a:off x="11338560" y="1724914"/>
            <a:ext cx="64008" cy="3499611"/>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טקס השבעה של נשיא המדינה הראשון, 17.2.1949</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10 מתוך 13</a:t>
            </a:r>
          </a:p>
        </p:txBody>
      </p:sp>
      <p:sp>
        <p:nvSpPr>
          <p:cNvPr id="9" name="Rounded Rectangle 8"/>
          <p:cNvSpPr/>
          <p:nvPr/>
        </p:nvSpPr>
        <p:spPr>
          <a:xfrm>
            <a:off x="731520" y="1005840"/>
            <a:ext cx="5943600" cy="4800600"/>
          </a:xfrm>
          <a:prstGeom prst="roundRect">
            <a:avLst>
              <a:gd name="adj" fmla="val 2000"/>
            </a:avLst>
          </a:prstGeom>
          <a:solidFill>
            <a:srgbClr val="FFFFFF"/>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05.jpg"/>
          <p:cNvPicPr>
            <a:picLocks noChangeAspect="1"/>
          </p:cNvPicPr>
          <p:nvPr/>
        </p:nvPicPr>
        <p:blipFill>
          <a:blip r:embed="rId3"/>
          <a:stretch>
            <a:fillRect/>
          </a:stretch>
        </p:blipFill>
        <p:spPr>
          <a:xfrm>
            <a:off x="1791664" y="1005840"/>
            <a:ext cx="3823311" cy="4800600"/>
          </a:xfrm>
          <a:prstGeom prst="rect">
            <a:avLst/>
          </a:prstGeom>
        </p:spPr>
      </p:pic>
      <p:sp>
        <p:nvSpPr>
          <p:cNvPr id="11" name="Rounded Rectangle 10"/>
          <p:cNvSpPr/>
          <p:nvPr/>
        </p:nvSpPr>
        <p:spPr>
          <a:xfrm>
            <a:off x="6903720" y="1005840"/>
            <a:ext cx="4553712" cy="480060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040880" y="1078992"/>
            <a:ext cx="4279392" cy="4654296"/>
          </a:xfrm>
          <a:prstGeom prst="rect">
            <a:avLst/>
          </a:prstGeom>
          <a:noFill/>
        </p:spPr>
        <p:txBody>
          <a:bodyPr wrap="square" lIns="45720" rIns="45720" tIns="27432" bIns="27432" anchor="t">
            <a:spAutoFit/>
          </a:bodyPr>
          <a:lstStyle/>
          <a:p>
            <a:pPr rtl="1" algn="r">
              <a:spcAft>
                <a:spcPts val="400"/>
              </a:spcAft>
            </a:pPr>
            <a:r>
              <a:rPr sz="1900" b="1">
                <a:solidFill>
                  <a:srgbClr val="7A2E3A"/>
                </a:solidFill>
                <a:latin typeface="Noto Serif Hebrew"/>
                <a:cs typeface="Noto Serif Hebrew"/>
              </a:rPr>
              <a:t>מה רואים?</a:t>
            </a:r>
          </a:p>
          <a:p>
            <a:pPr rtl="1" algn="r">
              <a:spcAft>
                <a:spcPts val="500"/>
              </a:spcAft>
            </a:pPr>
            <a:r>
              <a:rPr sz="1800" b="0">
                <a:solidFill>
                  <a:srgbClr val="212430"/>
                </a:solidFill>
                <a:latin typeface="Noto Sans Hebrew"/>
                <a:cs typeface="Noto Sans Hebrew"/>
              </a:rPr>
              <a:t>צילום ארכיון של טקס: אדם עומד ליד מיקרופון וקורא מדף, על רקע דגל ישראל; מאחוריו עומדים שני אנשי מדים, ובשורה התחתונה יושבים ארבעה גברים, שניים מהם עם כובעי רבנים. לפי תיעוד הצילום בוויקישיתוף זהו טקס ההשבעה של חיים ויצמן, נשיא המדינה הראשון, וביניהם נמצאים הרבנים אוזיאל והרצוג. איננו מזהים כאן מי מהנראים הוא מי. השקף עוסק במעמד נשיא המדינה.</a:t>
            </a:r>
          </a:p>
        </p:txBody>
      </p:sp>
      <p:sp>
        <p:nvSpPr>
          <p:cNvPr id="13" name="TextBox 12"/>
          <p:cNvSpPr txBox="1"/>
          <p:nvPr/>
        </p:nvSpPr>
        <p:spPr>
          <a:xfrm>
            <a:off x="731520" y="5870448"/>
            <a:ext cx="10725912" cy="365760"/>
          </a:xfrm>
          <a:prstGeom prst="rect">
            <a:avLst/>
          </a:prstGeom>
          <a:noFill/>
        </p:spPr>
        <p:txBody>
          <a:bodyPr wrap="square" lIns="45720" rIns="45720" tIns="27432" bIns="27432" anchor="t">
            <a:spAutoFit/>
          </a:bodyPr>
          <a:lstStyle/>
          <a:p>
            <a:pPr rtl="1" algn="r"/>
            <a:r>
              <a:rPr sz="1200" b="1">
                <a:solidFill>
                  <a:srgbClr val="1D3A5F"/>
                </a:solidFill>
                <a:latin typeface="Noto Sans Hebrew"/>
                <a:cs typeface="Noto Sans Hebrew"/>
              </a:rPr>
              <a:t>קרדיט: צילום: מחבר לא ידוע, מתוך "האנציקלופדיה של ישראל בתמונות" (1952), נחלת הכלל. מקור: ויקישיתוף  |  </a:t>
            </a:r>
            <a:r>
              <a:rPr sz="1200" b="1">
                <a:solidFill>
                  <a:srgbClr val="1D3A5F"/>
                </a:solidFill>
                <a:latin typeface="Noto Sans Hebrew"/>
                <a:cs typeface="Noto Sans Hebrew"/>
                <a:hlinkClick r:id="rId4"/>
              </a:rPr>
              <a:t>קובץ המקור</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מה שואלים על זה בבגרות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11 מתוך 13</a:t>
            </a:r>
          </a:p>
        </p:txBody>
      </p:sp>
      <p:sp>
        <p:nvSpPr>
          <p:cNvPr id="9" name="Rounded Rectangle 8"/>
          <p:cNvSpPr/>
          <p:nvPr/>
        </p:nvSpPr>
        <p:spPr>
          <a:xfrm>
            <a:off x="731520" y="1051560"/>
            <a:ext cx="6675120" cy="49377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24712"/>
            <a:ext cx="6400800" cy="4791456"/>
          </a:xfrm>
          <a:prstGeom prst="rect">
            <a:avLst/>
          </a:prstGeom>
          <a:noFill/>
        </p:spPr>
        <p:txBody>
          <a:bodyPr wrap="square" lIns="45720" rIns="45720" tIns="27432" bIns="27432" anchor="ctr">
            <a:spAutoFit/>
          </a:bodyPr>
          <a:lstStyle/>
          <a:p/>
        </p:txBody>
      </p:sp>
      <p:sp>
        <p:nvSpPr>
          <p:cNvPr id="11" name="Rounded Rectangle 10"/>
          <p:cNvSpPr/>
          <p:nvPr/>
        </p:nvSpPr>
        <p:spPr>
          <a:xfrm>
            <a:off x="7635240" y="1051560"/>
            <a:ext cx="3822191" cy="4937760"/>
          </a:xfrm>
          <a:prstGeom prst="roundRect">
            <a:avLst>
              <a:gd name="adj" fmla="val 4000"/>
            </a:avLst>
          </a:prstGeom>
          <a:solidFill>
            <a:srgbClr val="7A2E3A"/>
          </a:solidFill>
          <a:ln w="19050">
            <a:solidFill>
              <a:srgbClr val="C58B2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0" y="1143000"/>
            <a:ext cx="3566160" cy="457200"/>
          </a:xfrm>
          <a:prstGeom prst="rect">
            <a:avLst/>
          </a:prstGeom>
          <a:noFill/>
        </p:spPr>
        <p:txBody>
          <a:bodyPr wrap="square" lIns="45720" rIns="45720" tIns="27432" bIns="27432" anchor="t">
            <a:spAutoFit/>
          </a:bodyPr>
          <a:lstStyle/>
          <a:p>
            <a:pPr rtl="1" algn="r"/>
            <a:r>
              <a:rPr sz="1800" b="1">
                <a:solidFill>
                  <a:srgbClr val="FFFFFF"/>
                </a:solidFill>
                <a:latin typeface="Noto Serif Hebrew"/>
                <a:cs typeface="Noto Serif Hebrew"/>
              </a:rPr>
              <a:t>נושאי המצגת</a:t>
            </a:r>
          </a:p>
        </p:txBody>
      </p:sp>
      <p:sp>
        <p:nvSpPr>
          <p:cNvPr id="13" name="TextBox 12"/>
          <p:cNvSpPr txBox="1"/>
          <p:nvPr/>
        </p:nvSpPr>
        <p:spPr>
          <a:xfrm>
            <a:off x="7772400" y="1645920"/>
            <a:ext cx="3566160" cy="4206240"/>
          </a:xfrm>
          <a:prstGeom prst="rect">
            <a:avLst/>
          </a:prstGeom>
          <a:noFill/>
        </p:spPr>
        <p:txBody>
          <a:bodyPr wrap="square" lIns="45720" rIns="45720" tIns="27432" bIns="27432" anchor="t">
            <a:spAutoFit/>
          </a:bodyPr>
          <a:lstStyle/>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סמכות החנינה של נשיא המדינה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מעמדו של נשיא המדינה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תפקידי נשיא המדינה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מסורת נשיא המדינה בישראל</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הליך בחירת הנשיא</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משמעות התפקיד הטקסי</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דילמה: סמכות החנינה</a:t>
            </a:r>
          </a:p>
          <a:p>
            <a:pPr rtl="1" algn="r">
              <a:spcAft>
                <a:spcPts val="400"/>
              </a:spcAft>
            </a:pPr>
            <a:r>
              <a:rPr sz="1400" b="1">
                <a:solidFill>
                  <a:srgbClr val="C58B2B"/>
                </a:solidFill>
                <a:latin typeface="Noto Sans Hebrew"/>
                <a:cs typeface="Noto Sans Hebrew"/>
              </a:rPr>
              <a:t>● </a:t>
            </a:r>
            <a:r>
              <a:rPr sz="1400" b="0">
                <a:solidFill>
                  <a:srgbClr val="FFFFFF"/>
                </a:solidFill>
                <a:latin typeface="Noto Sans Hebrew"/>
                <a:cs typeface="Noto Sans Hebrew"/>
              </a:rPr>
              <a:t>נשיאי ישראל לאורך השנים</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טעויות נפוצות</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12 מתוך 13</a:t>
            </a:r>
          </a:p>
        </p:txBody>
      </p:sp>
      <p:sp>
        <p:nvSpPr>
          <p:cNvPr id="9" name="Rounded Rectangle 8"/>
          <p:cNvSpPr/>
          <p:nvPr/>
        </p:nvSpPr>
        <p:spPr>
          <a:xfrm>
            <a:off x="731520" y="1097280"/>
            <a:ext cx="10725912" cy="1060704"/>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170432"/>
            <a:ext cx="10451592" cy="914399"/>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את ההגדרה (הצג) מתוך הקטע במקום מהחומר שלמדתם - ההגדרה חייבת לבוא מהלימוד.</a:t>
            </a:r>
          </a:p>
        </p:txBody>
      </p:sp>
      <p:sp>
        <p:nvSpPr>
          <p:cNvPr id="11" name="Rounded Rectangle 10"/>
          <p:cNvSpPr/>
          <p:nvPr/>
        </p:nvSpPr>
        <p:spPr>
          <a:xfrm>
            <a:off x="731520" y="234086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68680" y="2414015"/>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מציינים את המושג בלי להציג אותו - ציון בלבד לא מספיק.</a:t>
            </a:r>
          </a:p>
        </p:txBody>
      </p:sp>
      <p:sp>
        <p:nvSpPr>
          <p:cNvPr id="13" name="Rounded Rectangle 12"/>
          <p:cNvSpPr/>
          <p:nvPr/>
        </p:nvSpPr>
        <p:spPr>
          <a:xfrm>
            <a:off x="731520" y="3346703"/>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41985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שוכחים לקשר את ההסבר לקטע עצמו - חובה ציטוט או התייחסות ישירה לקטע.</a:t>
            </a:r>
          </a:p>
        </p:txBody>
      </p:sp>
      <p:sp>
        <p:nvSpPr>
          <p:cNvPr id="15" name="Rounded Rectangle 14"/>
          <p:cNvSpPr/>
          <p:nvPr/>
        </p:nvSpPr>
        <p:spPr>
          <a:xfrm>
            <a:off x="731520" y="4352544"/>
            <a:ext cx="10725912" cy="822960"/>
          </a:xfrm>
          <a:prstGeom prst="roundRect">
            <a:avLst>
              <a:gd name="adj" fmla="val 4000"/>
            </a:avLst>
          </a:prstGeom>
          <a:solidFill>
            <a:srgbClr val="FFFFFF"/>
          </a:solidFill>
          <a:ln w="15875">
            <a:solidFill>
              <a:srgbClr val="7A2E3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8680" y="4425696"/>
            <a:ext cx="10451592" cy="676656"/>
          </a:xfrm>
          <a:prstGeom prst="rect">
            <a:avLst/>
          </a:prstGeom>
          <a:noFill/>
        </p:spPr>
        <p:txBody>
          <a:bodyPr wrap="square" lIns="45720" rIns="45720" tIns="27432" bIns="27432" anchor="ctr">
            <a:spAutoFit/>
          </a:bodyPr>
          <a:lstStyle/>
          <a:p>
            <a:pPr rtl="1" algn="r">
              <a:spcAft>
                <a:spcPts val="500"/>
              </a:spcAft>
            </a:pPr>
            <a:r>
              <a:rPr sz="1800" b="0">
                <a:solidFill>
                  <a:srgbClr val="212430"/>
                </a:solidFill>
                <a:latin typeface="Noto Sans Hebrew"/>
                <a:cs typeface="Noto Sans Hebrew"/>
              </a:rPr>
              <a:t>✗  כותבים תשובה כללית בלי המושגים המקצועיים מהמחוון.</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11475720" y="256032"/>
            <a:ext cx="192024" cy="192024"/>
          </a:xfrm>
          <a:prstGeom prst="rect">
            <a:avLst/>
          </a:prstGeom>
          <a:solidFill>
            <a:srgbClr val="7A2E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274552" y="256032"/>
            <a:ext cx="82296" cy="192024"/>
          </a:xfrm>
          <a:prstGeom prst="rect">
            <a:avLst/>
          </a:prstGeom>
          <a:solidFill>
            <a:srgbClr val="C58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777240"/>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82880"/>
            <a:ext cx="10469880" cy="566928"/>
          </a:xfrm>
          <a:prstGeom prst="rect">
            <a:avLst/>
          </a:prstGeom>
          <a:noFill/>
        </p:spPr>
        <p:txBody>
          <a:bodyPr wrap="square" lIns="45720" rIns="45720" tIns="27432" bIns="27432" anchor="ctr">
            <a:spAutoFit/>
          </a:bodyPr>
          <a:lstStyle/>
          <a:p>
            <a:pPr rtl="1" algn="r"/>
            <a:r>
              <a:rPr sz="2800" b="1">
                <a:solidFill>
                  <a:srgbClr val="1D3A5F"/>
                </a:solidFill>
                <a:latin typeface="Noto Serif Hebrew"/>
                <a:cs typeface="Noto Serif Hebrew"/>
              </a:rPr>
              <a:t>סיכום</a:t>
            </a:r>
          </a:p>
        </p:txBody>
      </p:sp>
      <p:sp>
        <p:nvSpPr>
          <p:cNvPr id="7" name="Rectangle 6"/>
          <p:cNvSpPr/>
          <p:nvPr/>
        </p:nvSpPr>
        <p:spPr>
          <a:xfrm>
            <a:off x="731520" y="6281928"/>
            <a:ext cx="10725912" cy="18288"/>
          </a:xfrm>
          <a:prstGeom prst="rect">
            <a:avLst/>
          </a:prstGeom>
          <a:solidFill>
            <a:srgbClr val="1D3A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873752" y="6318504"/>
            <a:ext cx="2441448" cy="256032"/>
          </a:xfrm>
          <a:prstGeom prst="rect">
            <a:avLst/>
          </a:prstGeom>
          <a:noFill/>
        </p:spPr>
        <p:txBody>
          <a:bodyPr wrap="square" lIns="45720" rIns="45720" tIns="27432" bIns="27432" anchor="t">
            <a:spAutoFit/>
          </a:bodyPr>
          <a:lstStyle/>
          <a:p>
            <a:pPr algn="ctr"/>
            <a:r>
              <a:rPr sz="1200" b="1">
                <a:solidFill>
                  <a:srgbClr val="1D3A5F"/>
                </a:solidFill>
                <a:latin typeface="Noto Sans Hebrew"/>
                <a:cs typeface="Noto Sans Hebrew"/>
              </a:rPr>
              <a:t>שקף 13 מתוך 13</a:t>
            </a:r>
          </a:p>
        </p:txBody>
      </p:sp>
      <p:sp>
        <p:nvSpPr>
          <p:cNvPr id="9" name="Rounded Rectangle 8"/>
          <p:cNvSpPr/>
          <p:nvPr/>
        </p:nvSpPr>
        <p:spPr>
          <a:xfrm>
            <a:off x="731520" y="1371600"/>
            <a:ext cx="10725912" cy="3108960"/>
          </a:xfrm>
          <a:prstGeom prst="roundRect">
            <a:avLst>
              <a:gd name="adj" fmla="val 4000"/>
            </a:avLst>
          </a:prstGeom>
          <a:solidFill>
            <a:srgbClr val="FFFFFF"/>
          </a:solidFill>
          <a:ln w="15875">
            <a:solidFill>
              <a:srgbClr val="1D3A5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8680" y="1444752"/>
            <a:ext cx="10451592" cy="2962656"/>
          </a:xfrm>
          <a:prstGeom prst="rect">
            <a:avLst/>
          </a:prstGeom>
          <a:noFill/>
        </p:spPr>
        <p:txBody>
          <a:bodyPr wrap="square" lIns="45720" rIns="45720" tIns="27432" bIns="27432" anchor="ctr">
            <a:spAutoFit/>
          </a:bodyPr>
          <a:lstStyle/>
          <a:p>
            <a:pPr rtl="1" algn="r">
              <a:spcAft>
                <a:spcPts val="500"/>
              </a:spcAft>
            </a:pPr>
            <a:r>
              <a:rPr sz="2200" b="0">
                <a:solidFill>
                  <a:srgbClr val="212430"/>
                </a:solidFill>
                <a:latin typeface="Noto Sans Hebrew"/>
                <a:cs typeface="Noto Sans Hebrew"/>
              </a:rPr>
              <a:t>עברו שוב על נושאי המצגת, תרגלו במשחקים, ונסו את שאלת הבגרות בעמוד הנושא.</a:t>
            </a:r>
          </a:p>
          <a:p>
            <a:pPr rtl="1" algn="r">
              <a:spcAft>
                <a:spcPts val="500"/>
              </a:spcAft>
            </a:pPr>
            <a:r>
              <a:rPr sz="2200" b="0">
                <a:solidFill>
                  <a:srgbClr val="212430"/>
                </a:solidFill>
                <a:latin typeface="Noto Sans Hebrew"/>
                <a:cs typeface="Noto Sans Hebrew"/>
              </a:rPr>
              <a:t>בהצלחה!</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
  <cp:revision>1</cp:revision>
  <dcterms:created xsi:type="dcterms:W3CDTF">2013-01-27T09:14:16Z</dcterms:created>
  <dcterms:modified xsi:type="dcterms:W3CDTF">2013-01-27T09:15:58Z</dcterms:modified>
  <cp:category/>
</cp:coreProperties>
</file>