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 Id="rId4" Type="http://schemas.openxmlformats.org/officeDocument/2006/relationships/hyperlink" Target="https://commons.wikimedia.org/wiki/File:Flickr_-_Government_Press_Office_(GPO)_-_Likud_Party.jpg"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502920" y="457200"/>
            <a:ext cx="11183112" cy="5943600"/>
          </a:xfrm>
          <a:prstGeom prst="rect">
            <a:avLst/>
          </a:prstGeom>
          <a:no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097280" y="1554480"/>
            <a:ext cx="9966960" cy="2011680"/>
          </a:xfrm>
          <a:prstGeom prst="rect">
            <a:avLst/>
          </a:prstGeom>
          <a:noFill/>
        </p:spPr>
        <p:txBody>
          <a:bodyPr wrap="square" lIns="45720" rIns="45720" tIns="27432" bIns="27432" anchor="ctr">
            <a:spAutoFit/>
          </a:bodyPr>
          <a:lstStyle/>
          <a:p>
            <a:pPr algn="ctr" rtl="1"/>
            <a:r>
              <a:rPr sz="3600" b="1">
                <a:solidFill>
                  <a:srgbClr val="1D3A5F"/>
                </a:solidFill>
                <a:latin typeface="Noto Serif Hebrew"/>
                <a:cs typeface="Noto Serif Hebrew"/>
              </a:rPr>
              <a:t>עקרון הכרעת הרוב ושמירה על זכויות המיעוט</a:t>
            </a:r>
          </a:p>
        </p:txBody>
      </p:sp>
      <p:sp>
        <p:nvSpPr>
          <p:cNvPr id="5" name="Rectangle 4"/>
          <p:cNvSpPr/>
          <p:nvPr/>
        </p:nvSpPr>
        <p:spPr>
          <a:xfrm>
            <a:off x="4754880" y="3703320"/>
            <a:ext cx="2651760" cy="4572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97280" y="393192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אזרחות | שאלון 34281</a:t>
            </a:r>
          </a:p>
        </p:txBody>
      </p:sp>
      <p:sp>
        <p:nvSpPr>
          <p:cNvPr id="7" name="Rounded Rectangle 6"/>
          <p:cNvSpPr/>
          <p:nvPr/>
        </p:nvSpPr>
        <p:spPr>
          <a:xfrm>
            <a:off x="4297680" y="4937760"/>
            <a:ext cx="3566160" cy="502920"/>
          </a:xfrm>
          <a:prstGeom prst="roundRect">
            <a:avLst>
              <a:gd name="adj" fmla="val 5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297680" y="4937760"/>
            <a:ext cx="3566160" cy="502920"/>
          </a:xfrm>
          <a:prstGeom prst="rect">
            <a:avLst/>
          </a:prstGeom>
          <a:noFill/>
        </p:spPr>
        <p:txBody>
          <a:bodyPr wrap="square" lIns="45720" rIns="45720" tIns="27432" bIns="27432" anchor="ctr">
            <a:spAutoFit/>
          </a:bodyPr>
          <a:lstStyle/>
          <a:p>
            <a:pPr algn="ctr"/>
            <a:r>
              <a:rPr sz="1600" b="1">
                <a:solidFill>
                  <a:srgbClr val="FFFFFF"/>
                </a:solidFill>
                <a:latin typeface="Noto Sans Hebrew"/>
                <a:cs typeface="Noto Sans Hebrew"/>
              </a:rPr>
              <a:t>מצגת לימוד לבגרות</a:t>
            </a:r>
          </a:p>
        </p:txBody>
      </p:sp>
      <p:sp>
        <p:nvSpPr>
          <p:cNvPr id="9" name="TextBox 8"/>
          <p:cNvSpPr txBox="1"/>
          <p:nvPr/>
        </p:nvSpPr>
        <p:spPr>
          <a:xfrm>
            <a:off x="4873752" y="5989320"/>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 מתוך 16</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מפת הנושא</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 מתוך 16</a:t>
            </a:r>
          </a:p>
        </p:txBody>
      </p:sp>
      <p:sp>
        <p:nvSpPr>
          <p:cNvPr id="9" name="Rounded Rectangle 8"/>
          <p:cNvSpPr/>
          <p:nvPr/>
        </p:nvSpPr>
        <p:spPr>
          <a:xfrm>
            <a:off x="6217920" y="1097280"/>
            <a:ext cx="5212080" cy="10515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55080" y="117043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1D3A5F"/>
                </a:solidFill>
                <a:latin typeface="Noto Serif Hebrew"/>
                <a:cs typeface="Noto Serif Hebrew"/>
              </a:rPr>
              <a:t>יחידה 1</a:t>
            </a:r>
          </a:p>
          <a:p>
            <a:pPr rtl="1" algn="r">
              <a:spcAft>
                <a:spcPts val="500"/>
              </a:spcAft>
            </a:pPr>
            <a:r>
              <a:rPr sz="2200" b="0">
                <a:solidFill>
                  <a:srgbClr val="212430"/>
                </a:solidFill>
                <a:latin typeface="Noto Sans Hebrew"/>
                <a:cs typeface="Noto Sans Hebrew"/>
              </a:rPr>
              <a:t>עקרון הכרעת הרוב</a:t>
            </a:r>
          </a:p>
        </p:txBody>
      </p:sp>
      <p:sp>
        <p:nvSpPr>
          <p:cNvPr id="11" name="Rectangle 10"/>
          <p:cNvSpPr/>
          <p:nvPr/>
        </p:nvSpPr>
        <p:spPr>
          <a:xfrm>
            <a:off x="11320272" y="1188720"/>
            <a:ext cx="64008" cy="86868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731520" y="1097280"/>
            <a:ext cx="5212080" cy="10515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68680" y="117043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7A2E3A"/>
                </a:solidFill>
                <a:latin typeface="Noto Serif Hebrew"/>
                <a:cs typeface="Noto Serif Hebrew"/>
              </a:rPr>
              <a:t>יחידה 2</a:t>
            </a:r>
          </a:p>
          <a:p>
            <a:pPr rtl="1" algn="r">
              <a:spcAft>
                <a:spcPts val="500"/>
              </a:spcAft>
            </a:pPr>
            <a:r>
              <a:rPr sz="2200" b="0">
                <a:solidFill>
                  <a:srgbClr val="212430"/>
                </a:solidFill>
                <a:latin typeface="Noto Sans Hebrew"/>
                <a:cs typeface="Noto Sans Hebrew"/>
              </a:rPr>
              <a:t>הגבלות על הכרעת הרוב</a:t>
            </a:r>
          </a:p>
        </p:txBody>
      </p:sp>
      <p:sp>
        <p:nvSpPr>
          <p:cNvPr id="14" name="Rectangle 13"/>
          <p:cNvSpPr/>
          <p:nvPr/>
        </p:nvSpPr>
        <p:spPr>
          <a:xfrm>
            <a:off x="5833872" y="1188720"/>
            <a:ext cx="64008" cy="86868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6217920" y="2331720"/>
            <a:ext cx="5212080" cy="1051560"/>
          </a:xfrm>
          <a:prstGeom prst="roundRect">
            <a:avLst>
              <a:gd name="adj" fmla="val 4000"/>
            </a:avLst>
          </a:prstGeom>
          <a:solidFill>
            <a:srgbClr val="FFFFFF"/>
          </a:solidFill>
          <a:ln w="15875">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355080" y="240487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C58B2B"/>
                </a:solidFill>
                <a:latin typeface="Noto Serif Hebrew"/>
                <a:cs typeface="Noto Serif Hebrew"/>
              </a:rPr>
              <a:t>יחידה 3</a:t>
            </a:r>
          </a:p>
          <a:p>
            <a:pPr rtl="1" algn="r">
              <a:spcAft>
                <a:spcPts val="500"/>
              </a:spcAft>
            </a:pPr>
            <a:r>
              <a:rPr sz="2200" b="0">
                <a:solidFill>
                  <a:srgbClr val="212430"/>
                </a:solidFill>
                <a:latin typeface="Noto Sans Hebrew"/>
                <a:cs typeface="Noto Sans Hebrew"/>
              </a:rPr>
              <a:t>שמירה על זכויות המיעוט</a:t>
            </a:r>
          </a:p>
        </p:txBody>
      </p:sp>
      <p:sp>
        <p:nvSpPr>
          <p:cNvPr id="17" name="Rectangle 16"/>
          <p:cNvSpPr/>
          <p:nvPr/>
        </p:nvSpPr>
        <p:spPr>
          <a:xfrm>
            <a:off x="11320272" y="2423160"/>
            <a:ext cx="64008" cy="86868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731520" y="2331720"/>
            <a:ext cx="5212080" cy="1051560"/>
          </a:xfrm>
          <a:prstGeom prst="roundRect">
            <a:avLst>
              <a:gd name="adj" fmla="val 4000"/>
            </a:avLst>
          </a:prstGeom>
          <a:solidFill>
            <a:srgbClr val="FFFFFF"/>
          </a:solidFill>
          <a:ln w="15875">
            <a:solidFill>
              <a:srgbClr val="5A6B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68680" y="240487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5A6B7A"/>
                </a:solidFill>
                <a:latin typeface="Noto Serif Hebrew"/>
                <a:cs typeface="Noto Serif Hebrew"/>
              </a:rPr>
              <a:t>יחידה 4</a:t>
            </a:r>
          </a:p>
          <a:p>
            <a:pPr rtl="1" algn="r">
              <a:spcAft>
                <a:spcPts val="500"/>
              </a:spcAft>
            </a:pPr>
            <a:r>
              <a:rPr sz="2200" b="0">
                <a:solidFill>
                  <a:srgbClr val="212430"/>
                </a:solidFill>
                <a:latin typeface="Noto Sans Hebrew"/>
                <a:cs typeface="Noto Sans Hebrew"/>
              </a:rPr>
              <a:t>משמעות הכרעת הרוב</a:t>
            </a:r>
          </a:p>
        </p:txBody>
      </p:sp>
      <p:sp>
        <p:nvSpPr>
          <p:cNvPr id="20" name="Rectangle 19"/>
          <p:cNvSpPr/>
          <p:nvPr/>
        </p:nvSpPr>
        <p:spPr>
          <a:xfrm>
            <a:off x="5833872" y="2423160"/>
            <a:ext cx="64008" cy="868680"/>
          </a:xfrm>
          <a:prstGeom prst="rect">
            <a:avLst/>
          </a:prstGeom>
          <a:solidFill>
            <a:srgbClr val="5A6B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ounded Rectangle 20"/>
          <p:cNvSpPr/>
          <p:nvPr/>
        </p:nvSpPr>
        <p:spPr>
          <a:xfrm>
            <a:off x="6217920" y="3566160"/>
            <a:ext cx="5212080" cy="10515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355080" y="363931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1D3A5F"/>
                </a:solidFill>
                <a:latin typeface="Noto Serif Hebrew"/>
                <a:cs typeface="Noto Serif Hebrew"/>
              </a:rPr>
              <a:t>יחידה 5</a:t>
            </a:r>
          </a:p>
          <a:p>
            <a:pPr rtl="1" algn="r">
              <a:spcAft>
                <a:spcPts val="500"/>
              </a:spcAft>
            </a:pPr>
            <a:r>
              <a:rPr sz="2200" b="0">
                <a:solidFill>
                  <a:srgbClr val="212430"/>
                </a:solidFill>
                <a:latin typeface="Noto Sans Hebrew"/>
                <a:cs typeface="Noto Sans Hebrew"/>
              </a:rPr>
              <a:t>כשהרוב פוגע</a:t>
            </a:r>
          </a:p>
        </p:txBody>
      </p:sp>
      <p:sp>
        <p:nvSpPr>
          <p:cNvPr id="23" name="Rectangle 22"/>
          <p:cNvSpPr/>
          <p:nvPr/>
        </p:nvSpPr>
        <p:spPr>
          <a:xfrm>
            <a:off x="11320272" y="3657600"/>
            <a:ext cx="64008" cy="86868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ounded Rectangle 23"/>
          <p:cNvSpPr/>
          <p:nvPr/>
        </p:nvSpPr>
        <p:spPr>
          <a:xfrm>
            <a:off x="731520" y="3566160"/>
            <a:ext cx="5212080" cy="10515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68680" y="363931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7A2E3A"/>
                </a:solidFill>
                <a:latin typeface="Noto Serif Hebrew"/>
                <a:cs typeface="Noto Serif Hebrew"/>
              </a:rPr>
              <a:t>יחידה 6</a:t>
            </a:r>
          </a:p>
          <a:p>
            <a:pPr rtl="1" algn="r">
              <a:spcAft>
                <a:spcPts val="500"/>
              </a:spcAft>
            </a:pPr>
            <a:r>
              <a:rPr sz="2200" b="0">
                <a:solidFill>
                  <a:srgbClr val="212430"/>
                </a:solidFill>
                <a:latin typeface="Noto Sans Hebrew"/>
                <a:cs typeface="Noto Sans Hebrew"/>
              </a:rPr>
              <a:t>דוגמאות לאיזון בישראל</a:t>
            </a:r>
          </a:p>
        </p:txBody>
      </p:sp>
      <p:sp>
        <p:nvSpPr>
          <p:cNvPr id="26" name="Rectangle 25"/>
          <p:cNvSpPr/>
          <p:nvPr/>
        </p:nvSpPr>
        <p:spPr>
          <a:xfrm>
            <a:off x="5833872" y="3657600"/>
            <a:ext cx="64008" cy="86868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ounded Rectangle 26"/>
          <p:cNvSpPr/>
          <p:nvPr/>
        </p:nvSpPr>
        <p:spPr>
          <a:xfrm>
            <a:off x="6217920" y="4800600"/>
            <a:ext cx="5212080" cy="1051560"/>
          </a:xfrm>
          <a:prstGeom prst="roundRect">
            <a:avLst>
              <a:gd name="adj" fmla="val 4000"/>
            </a:avLst>
          </a:prstGeom>
          <a:solidFill>
            <a:srgbClr val="FFFFFF"/>
          </a:solidFill>
          <a:ln w="15875">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6355080" y="487375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C58B2B"/>
                </a:solidFill>
                <a:latin typeface="Noto Serif Hebrew"/>
                <a:cs typeface="Noto Serif Hebrew"/>
              </a:rPr>
              <a:t>יחידה 7</a:t>
            </a:r>
          </a:p>
          <a:p>
            <a:pPr rtl="1" algn="r">
              <a:spcAft>
                <a:spcPts val="500"/>
              </a:spcAft>
            </a:pPr>
            <a:r>
              <a:rPr sz="2200" b="0">
                <a:solidFill>
                  <a:srgbClr val="212430"/>
                </a:solidFill>
                <a:latin typeface="Noto Sans Hebrew"/>
                <a:cs typeface="Noto Sans Hebrew"/>
              </a:rPr>
              <a:t>עריצות הרוב - סכנה אמיתית?</a:t>
            </a:r>
          </a:p>
        </p:txBody>
      </p:sp>
      <p:sp>
        <p:nvSpPr>
          <p:cNvPr id="29" name="Rectangle 28"/>
          <p:cNvSpPr/>
          <p:nvPr/>
        </p:nvSpPr>
        <p:spPr>
          <a:xfrm>
            <a:off x="11320272" y="4892040"/>
            <a:ext cx="64008" cy="86868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ounded Rectangle 29"/>
          <p:cNvSpPr/>
          <p:nvPr/>
        </p:nvSpPr>
        <p:spPr>
          <a:xfrm>
            <a:off x="731520" y="4800600"/>
            <a:ext cx="5212080" cy="1051560"/>
          </a:xfrm>
          <a:prstGeom prst="roundRect">
            <a:avLst>
              <a:gd name="adj" fmla="val 4000"/>
            </a:avLst>
          </a:prstGeom>
          <a:solidFill>
            <a:srgbClr val="FFFFFF"/>
          </a:solidFill>
          <a:ln w="15875">
            <a:solidFill>
              <a:srgbClr val="5A6B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868680" y="487375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5A6B7A"/>
                </a:solidFill>
                <a:latin typeface="Noto Serif Hebrew"/>
                <a:cs typeface="Noto Serif Hebrew"/>
              </a:rPr>
              <a:t>יחידה 8</a:t>
            </a:r>
          </a:p>
          <a:p>
            <a:pPr rtl="1" algn="r">
              <a:spcAft>
                <a:spcPts val="500"/>
              </a:spcAft>
            </a:pPr>
            <a:r>
              <a:rPr sz="2200" b="0">
                <a:solidFill>
                  <a:srgbClr val="212430"/>
                </a:solidFill>
                <a:latin typeface="Noto Sans Hebrew"/>
                <a:cs typeface="Noto Sans Hebrew"/>
              </a:rPr>
              <a:t>כללי הכרעה בכנסת</a:t>
            </a:r>
          </a:p>
        </p:txBody>
      </p:sp>
      <p:sp>
        <p:nvSpPr>
          <p:cNvPr id="32" name="Rectangle 31"/>
          <p:cNvSpPr/>
          <p:nvPr/>
        </p:nvSpPr>
        <p:spPr>
          <a:xfrm>
            <a:off x="5833872" y="4892040"/>
            <a:ext cx="64008" cy="868680"/>
          </a:xfrm>
          <a:prstGeom prst="rect">
            <a:avLst/>
          </a:prstGeom>
          <a:solidFill>
            <a:srgbClr val="5A6B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עקרון הכרעת הרוב ושמירה על זכויות המיעוט</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3 מתוך 16</a:t>
            </a:r>
          </a:p>
        </p:txBody>
      </p:sp>
      <p:sp>
        <p:nvSpPr>
          <p:cNvPr id="9" name="Rounded Rectangle 8"/>
          <p:cNvSpPr/>
          <p:nvPr/>
        </p:nvSpPr>
        <p:spPr>
          <a:xfrm>
            <a:off x="8010144" y="1275080"/>
            <a:ext cx="3447288" cy="4399280"/>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8010144" y="1275080"/>
            <a:ext cx="3447288"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33908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339088"/>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8101583" y="1302512"/>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עקרון הכרעת הרוב</a:t>
            </a:r>
          </a:p>
        </p:txBody>
      </p:sp>
      <p:sp>
        <p:nvSpPr>
          <p:cNvPr id="14" name="TextBox 13"/>
          <p:cNvSpPr txBox="1"/>
          <p:nvPr/>
        </p:nvSpPr>
        <p:spPr>
          <a:xfrm>
            <a:off x="8147304" y="1933448"/>
            <a:ext cx="3172968" cy="3649471"/>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ההכרעה בין עמדות נוגדות מתקבלת ברוב: כך מקבלת הכנסת החלטות וכך נבחר השלטון.</a:t>
            </a:r>
          </a:p>
          <a:p>
            <a:pPr rtl="1" algn="r">
              <a:spcAft>
                <a:spcPts val="500"/>
              </a:spcAft>
            </a:pPr>
            <a:r>
              <a:rPr sz="2200" b="0">
                <a:solidFill>
                  <a:srgbClr val="212430"/>
                </a:solidFill>
                <a:latin typeface="Noto Sans Hebrew"/>
                <a:cs typeface="Noto Sans Hebrew"/>
              </a:rPr>
              <a:t>העקרון מבטיח יכולת החלטה ומנוף לשינוי שלטון בדרכים שלוות.</a:t>
            </a:r>
          </a:p>
        </p:txBody>
      </p:sp>
      <p:sp>
        <p:nvSpPr>
          <p:cNvPr id="15" name="Rounded Rectangle 14"/>
          <p:cNvSpPr/>
          <p:nvPr/>
        </p:nvSpPr>
        <p:spPr>
          <a:xfrm>
            <a:off x="4370832" y="1275080"/>
            <a:ext cx="3447288" cy="4399280"/>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4370832" y="1275080"/>
            <a:ext cx="3447288"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7287768" y="133908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287768" y="1339088"/>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4462272" y="1302512"/>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הגבלות על הכרעת הרוב</a:t>
            </a:r>
          </a:p>
        </p:txBody>
      </p:sp>
      <p:sp>
        <p:nvSpPr>
          <p:cNvPr id="20" name="TextBox 19"/>
          <p:cNvSpPr txBox="1"/>
          <p:nvPr/>
        </p:nvSpPr>
        <p:spPr>
          <a:xfrm>
            <a:off x="4507992" y="1933448"/>
            <a:ext cx="3172968" cy="3649471"/>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שלטון הרוב אינו בלתי מוגבל: הרוב אינו רשאי לפגוע בזכויות יסוד של המיעוט או של הפרט.</a:t>
            </a:r>
          </a:p>
          <a:p>
            <a:pPr rtl="1" algn="r">
              <a:spcAft>
                <a:spcPts val="500"/>
              </a:spcAft>
            </a:pPr>
            <a:r>
              <a:rPr sz="2200" b="0">
                <a:solidFill>
                  <a:srgbClr val="212430"/>
                </a:solidFill>
                <a:latin typeface="Noto Sans Hebrew"/>
                <a:cs typeface="Noto Sans Hebrew"/>
              </a:rPr>
              <a:t>ההגנות: חוקי יסוד, שינוי חוקים מסוימים ברוב מיוחד, ביקורת שיפוטית.</a:t>
            </a:r>
          </a:p>
        </p:txBody>
      </p:sp>
      <p:sp>
        <p:nvSpPr>
          <p:cNvPr id="21" name="Rounded Rectangle 20"/>
          <p:cNvSpPr/>
          <p:nvPr/>
        </p:nvSpPr>
        <p:spPr>
          <a:xfrm>
            <a:off x="731520" y="1275080"/>
            <a:ext cx="3447288" cy="4399280"/>
          </a:xfrm>
          <a:prstGeom prst="roundRect">
            <a:avLst>
              <a:gd name="adj" fmla="val 3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731520" y="1275080"/>
            <a:ext cx="3447288" cy="566928"/>
          </a:xfrm>
          <a:prstGeom prst="roundRect">
            <a:avLst>
              <a:gd name="adj" fmla="val 20000"/>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3648456" y="133908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3648456" y="1339088"/>
            <a:ext cx="438912" cy="438912"/>
          </a:xfrm>
          <a:prstGeom prst="rect">
            <a:avLst/>
          </a:prstGeom>
          <a:noFill/>
        </p:spPr>
        <p:txBody>
          <a:bodyPr wrap="square" lIns="45720" rIns="45720" tIns="27432" bIns="27432" anchor="ctr">
            <a:spAutoFit/>
          </a:bodyPr>
          <a:lstStyle/>
          <a:p>
            <a:pPr algn="ctr"/>
            <a:r>
              <a:rPr sz="1600" b="1">
                <a:solidFill>
                  <a:srgbClr val="C58B2B"/>
                </a:solidFill>
                <a:latin typeface="Noto Sans Hebrew"/>
                <a:cs typeface="Noto Sans Hebrew"/>
              </a:rPr>
              <a:t>3</a:t>
            </a:r>
          </a:p>
        </p:txBody>
      </p:sp>
      <p:sp>
        <p:nvSpPr>
          <p:cNvPr id="25" name="TextBox 24"/>
          <p:cNvSpPr txBox="1"/>
          <p:nvPr/>
        </p:nvSpPr>
        <p:spPr>
          <a:xfrm>
            <a:off x="822960" y="1302512"/>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שמירה על זכויות המיעוט</a:t>
            </a:r>
          </a:p>
        </p:txBody>
      </p:sp>
      <p:sp>
        <p:nvSpPr>
          <p:cNvPr id="26" name="TextBox 25"/>
          <p:cNvSpPr txBox="1"/>
          <p:nvPr/>
        </p:nvSpPr>
        <p:spPr>
          <a:xfrm>
            <a:off x="868680" y="1933448"/>
            <a:ext cx="3172968" cy="3649471"/>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זכויות המיעוט מוגנות מפני רוב עלול לפגוע בהן: זכויות אדם, חירויות, זכויות קבוצתיות.</a:t>
            </a:r>
          </a:p>
          <a:p>
            <a:pPr rtl="1" algn="r">
              <a:spcAft>
                <a:spcPts val="500"/>
              </a:spcAft>
            </a:pPr>
            <a:r>
              <a:rPr sz="2200" b="0">
                <a:solidFill>
                  <a:srgbClr val="212430"/>
                </a:solidFill>
                <a:latin typeface="Noto Sans Hebrew"/>
                <a:cs typeface="Noto Sans Hebrew"/>
              </a:rPr>
              <a:t>האיזון בין הכרעת הרוב לזכויות המיעוט הוא תנאי לדמוקרטיה ליברלית.</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עקרון הכרעת הרוב ושמירה על זכויות המיעוט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4 מתוך 16</a:t>
            </a:r>
          </a:p>
        </p:txBody>
      </p:sp>
      <p:sp>
        <p:nvSpPr>
          <p:cNvPr id="9" name="Rounded Rectangle 8"/>
          <p:cNvSpPr/>
          <p:nvPr/>
        </p:nvSpPr>
        <p:spPr>
          <a:xfrm>
            <a:off x="6217920" y="1644395"/>
            <a:ext cx="5239512" cy="3660648"/>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644395"/>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708403"/>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708403"/>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671827"/>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משמעות הכרעת הרוב</a:t>
            </a:r>
          </a:p>
        </p:txBody>
      </p:sp>
      <p:sp>
        <p:nvSpPr>
          <p:cNvPr id="14" name="TextBox 13"/>
          <p:cNvSpPr txBox="1"/>
          <p:nvPr/>
        </p:nvSpPr>
        <p:spPr>
          <a:xfrm>
            <a:off x="6355080" y="2302764"/>
            <a:ext cx="4965192" cy="2910840"/>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הרוב מכריע כי אין דרך אחרת להכריע בין עמדות נוגדות בדרכי שלום.</a:t>
            </a:r>
          </a:p>
          <a:p>
            <a:pPr rtl="1" algn="r">
              <a:spcAft>
                <a:spcPts val="500"/>
              </a:spcAft>
            </a:pPr>
            <a:r>
              <a:rPr sz="2200" b="0">
                <a:solidFill>
                  <a:srgbClr val="212430"/>
                </a:solidFill>
                <a:latin typeface="Noto Sans Hebrew"/>
                <a:cs typeface="Noto Sans Hebrew"/>
              </a:rPr>
              <a:t>הרוב אינו צודק תמיד: הכרעת הרוב היא הליך, לא ערובה לאמת או לצדק.</a:t>
            </a:r>
          </a:p>
          <a:p>
            <a:pPr rtl="1" algn="r">
              <a:spcAft>
                <a:spcPts val="500"/>
              </a:spcAft>
            </a:pPr>
            <a:r>
              <a:rPr sz="2200" b="0">
                <a:solidFill>
                  <a:srgbClr val="212430"/>
                </a:solidFill>
                <a:latin typeface="Noto Sans Hebrew"/>
                <a:cs typeface="Noto Sans Hebrew"/>
              </a:rPr>
              <a:t>המיעוט חייב לכבד את הכרעת הרוב, והרוב חייב לכבד את זכויות המיעוט.</a:t>
            </a:r>
          </a:p>
        </p:txBody>
      </p:sp>
      <p:sp>
        <p:nvSpPr>
          <p:cNvPr id="15" name="Rounded Rectangle 14"/>
          <p:cNvSpPr/>
          <p:nvPr/>
        </p:nvSpPr>
        <p:spPr>
          <a:xfrm>
            <a:off x="731520" y="1644395"/>
            <a:ext cx="5239512" cy="3660648"/>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644395"/>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708403"/>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708403"/>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671827"/>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כשהרוב פוגע</a:t>
            </a:r>
          </a:p>
        </p:txBody>
      </p:sp>
      <p:sp>
        <p:nvSpPr>
          <p:cNvPr id="20" name="TextBox 19"/>
          <p:cNvSpPr txBox="1"/>
          <p:nvPr/>
        </p:nvSpPr>
        <p:spPr>
          <a:xfrm>
            <a:off x="868680" y="2302764"/>
            <a:ext cx="4965192" cy="2910840"/>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רוב עלול להפוך ל"עריצות הרוב": שימוש בכוח המספרי לפגיעה במיעוט.</a:t>
            </a:r>
          </a:p>
          <a:p>
            <a:pPr rtl="1" algn="r">
              <a:spcAft>
                <a:spcPts val="500"/>
              </a:spcAft>
            </a:pPr>
            <a:r>
              <a:rPr sz="2200" b="0">
                <a:solidFill>
                  <a:srgbClr val="212430"/>
                </a:solidFill>
                <a:latin typeface="Noto Sans Hebrew"/>
                <a:cs typeface="Noto Sans Hebrew"/>
              </a:rPr>
              <a:t>הדמוקרטיה הליברלית מגבילה את הרוב באמצעות זכויות אדם מוגנות וביקורת שיפוטית.</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עקרון הכרעת הרוב ושמירה על זכויות המיעוט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5 מתוך 16</a:t>
            </a:r>
          </a:p>
        </p:txBody>
      </p:sp>
      <p:sp>
        <p:nvSpPr>
          <p:cNvPr id="9" name="Rounded Rectangle 8"/>
          <p:cNvSpPr/>
          <p:nvPr/>
        </p:nvSpPr>
        <p:spPr>
          <a:xfrm>
            <a:off x="6217920" y="1319784"/>
            <a:ext cx="5239512" cy="4309872"/>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319784"/>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38379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383792"/>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347216"/>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דוגמאות לאיזון בישראל</a:t>
            </a:r>
          </a:p>
        </p:txBody>
      </p:sp>
      <p:sp>
        <p:nvSpPr>
          <p:cNvPr id="14" name="TextBox 13"/>
          <p:cNvSpPr txBox="1"/>
          <p:nvPr/>
        </p:nvSpPr>
        <p:spPr>
          <a:xfrm>
            <a:off x="6355080" y="1978152"/>
            <a:ext cx="4965192" cy="3560063"/>
          </a:xfrm>
          <a:prstGeom prst="rect">
            <a:avLst/>
          </a:prstGeom>
          <a:noFill/>
        </p:spPr>
        <p:txBody>
          <a:bodyPr wrap="square" lIns="45720" rIns="45720" tIns="27432" bIns="27432" anchor="t">
            <a:spAutoFit/>
          </a:bodyPr>
          <a:lstStyle/>
          <a:p>
            <a:pPr rtl="1" algn="r">
              <a:spcAft>
                <a:spcPts val="500"/>
              </a:spcAft>
            </a:pPr>
            <a:r>
              <a:rPr sz="2400" b="0">
                <a:solidFill>
                  <a:srgbClr val="212430"/>
                </a:solidFill>
                <a:latin typeface="Noto Sans Hebrew"/>
                <a:cs typeface="Noto Sans Hebrew"/>
              </a:rPr>
              <a:t>חוק יסוד כבוד האדם וחירותו: מגן על זכויות גם מפני רוב פרלמנטרי.</a:t>
            </a:r>
          </a:p>
          <a:p>
            <a:pPr rtl="1" algn="r">
              <a:spcAft>
                <a:spcPts val="500"/>
              </a:spcAft>
            </a:pPr>
            <a:r>
              <a:rPr sz="2400" b="0">
                <a:solidFill>
                  <a:srgbClr val="212430"/>
                </a:solidFill>
                <a:latin typeface="Noto Sans Hebrew"/>
                <a:cs typeface="Noto Sans Hebrew"/>
              </a:rPr>
              <a:t>חוק יסוד הכנסת: אי-אפשר לשנות את שיטת הבחירות בקלות.</a:t>
            </a:r>
          </a:p>
          <a:p>
            <a:pPr rtl="1" algn="r">
              <a:spcAft>
                <a:spcPts val="500"/>
              </a:spcAft>
            </a:pPr>
            <a:r>
              <a:rPr sz="2400" b="0">
                <a:solidFill>
                  <a:srgbClr val="212430"/>
                </a:solidFill>
                <a:latin typeface="Noto Sans Hebrew"/>
                <a:cs typeface="Noto Sans Hebrew"/>
              </a:rPr>
              <a:t>בג"ץ שומר על זכויות מיעוטים גם כשהרוב מעוניין לפגוע בהן.</a:t>
            </a:r>
          </a:p>
        </p:txBody>
      </p:sp>
      <p:sp>
        <p:nvSpPr>
          <p:cNvPr id="15" name="Rounded Rectangle 14"/>
          <p:cNvSpPr/>
          <p:nvPr/>
        </p:nvSpPr>
        <p:spPr>
          <a:xfrm>
            <a:off x="731520" y="1319784"/>
            <a:ext cx="5239512" cy="4309872"/>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319784"/>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38379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383792"/>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347216"/>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עריצות הרוב - סכנה אמיתית?</a:t>
            </a:r>
          </a:p>
        </p:txBody>
      </p:sp>
      <p:sp>
        <p:nvSpPr>
          <p:cNvPr id="20" name="TextBox 19"/>
          <p:cNvSpPr txBox="1"/>
          <p:nvPr/>
        </p:nvSpPr>
        <p:spPr>
          <a:xfrm>
            <a:off x="868680" y="1978152"/>
            <a:ext cx="4965192" cy="3560063"/>
          </a:xfrm>
          <a:prstGeom prst="rect">
            <a:avLst/>
          </a:prstGeom>
          <a:noFill/>
        </p:spPr>
        <p:txBody>
          <a:bodyPr wrap="square" lIns="45720" rIns="45720" tIns="27432" bIns="27432" anchor="t">
            <a:spAutoFit/>
          </a:bodyPr>
          <a:lstStyle/>
          <a:p>
            <a:pPr rtl="1" algn="r">
              <a:spcAft>
                <a:spcPts val="500"/>
              </a:spcAft>
            </a:pPr>
            <a:r>
              <a:rPr sz="2400" b="0">
                <a:solidFill>
                  <a:srgbClr val="212430"/>
                </a:solidFill>
                <a:latin typeface="Noto Sans Hebrew"/>
                <a:cs typeface="Noto Sans Hebrew"/>
              </a:rPr>
              <a:t>דוגמה היסטורית: רוב פרלמנטרי הפך חוקים גזעניים באירופה.</a:t>
            </a:r>
          </a:p>
          <a:p>
            <a:pPr rtl="1" algn="r">
              <a:spcAft>
                <a:spcPts val="500"/>
              </a:spcAft>
            </a:pPr>
            <a:r>
              <a:rPr sz="2400" b="0">
                <a:solidFill>
                  <a:srgbClr val="212430"/>
                </a:solidFill>
                <a:latin typeface="Noto Sans Hebrew"/>
                <a:cs typeface="Noto Sans Hebrew"/>
              </a:rPr>
              <a:t>בישראל: דיון ציבורי על הגבלת שימוש ברוב לפגיעה בזכויות מיעוט.</a:t>
            </a:r>
          </a:p>
          <a:p>
            <a:pPr rtl="1" algn="r">
              <a:spcAft>
                <a:spcPts val="500"/>
              </a:spcAft>
            </a:pPr>
            <a:r>
              <a:rPr sz="2400" b="0">
                <a:solidFill>
                  <a:srgbClr val="212430"/>
                </a:solidFill>
                <a:latin typeface="Noto Sans Hebrew"/>
                <a:cs typeface="Noto Sans Hebrew"/>
              </a:rPr>
              <a:t>הפתרון הדמוקרטי: הגנה חוקתית על זכויות יסוד מפני שינויי רוב.</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עקרון הכרעת הרוב ושמירה על זכויות המיעוט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6 מתוך 16</a:t>
            </a:r>
          </a:p>
        </p:txBody>
      </p:sp>
      <p:sp>
        <p:nvSpPr>
          <p:cNvPr id="9" name="Rounded Rectangle 8"/>
          <p:cNvSpPr/>
          <p:nvPr/>
        </p:nvSpPr>
        <p:spPr>
          <a:xfrm>
            <a:off x="6217920" y="1193546"/>
            <a:ext cx="5239512" cy="4562347"/>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193546"/>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257554"/>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257554"/>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220978"/>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כללי הכרעה בכנסת</a:t>
            </a:r>
          </a:p>
        </p:txBody>
      </p:sp>
      <p:sp>
        <p:nvSpPr>
          <p:cNvPr id="14" name="TextBox 13"/>
          <p:cNvSpPr txBox="1"/>
          <p:nvPr/>
        </p:nvSpPr>
        <p:spPr>
          <a:xfrm>
            <a:off x="6355080" y="1851914"/>
            <a:ext cx="4965192" cy="3812539"/>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רוב רגיל: רוב המצביעים נדרש לרוב ההחלטות.</a:t>
            </a:r>
          </a:p>
          <a:p>
            <a:pPr rtl="1" algn="r">
              <a:spcAft>
                <a:spcPts val="500"/>
              </a:spcAft>
            </a:pPr>
            <a:r>
              <a:rPr sz="2600" b="0">
                <a:solidFill>
                  <a:srgbClr val="212430"/>
                </a:solidFill>
                <a:latin typeface="Noto Sans Hebrew"/>
                <a:cs typeface="Noto Sans Hebrew"/>
              </a:rPr>
              <a:t>רוב מיוחד: נדרש לשינוי חוקי יסוד מסוימים (למשל פירוק הכנסת על ידה).</a:t>
            </a:r>
          </a:p>
          <a:p>
            <a:pPr rtl="1" algn="r">
              <a:spcAft>
                <a:spcPts val="500"/>
              </a:spcAft>
            </a:pPr>
            <a:r>
              <a:rPr sz="2600" b="0">
                <a:solidFill>
                  <a:srgbClr val="212430"/>
                </a:solidFill>
                <a:latin typeface="Noto Sans Hebrew"/>
                <a:cs typeface="Noto Sans Hebrew"/>
              </a:rPr>
              <a:t>הרוב בכנסת משקף את הכרעת הבוחרים בבחירות.</a:t>
            </a:r>
          </a:p>
        </p:txBody>
      </p:sp>
      <p:sp>
        <p:nvSpPr>
          <p:cNvPr id="15" name="Rounded Rectangle 14"/>
          <p:cNvSpPr/>
          <p:nvPr/>
        </p:nvSpPr>
        <p:spPr>
          <a:xfrm>
            <a:off x="731520" y="1193546"/>
            <a:ext cx="5239512" cy="4562347"/>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193546"/>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257554"/>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257554"/>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220978"/>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הכרעת הרוב</a:t>
            </a:r>
          </a:p>
        </p:txBody>
      </p:sp>
      <p:sp>
        <p:nvSpPr>
          <p:cNvPr id="20" name="TextBox 19"/>
          <p:cNvSpPr txBox="1"/>
          <p:nvPr/>
        </p:nvSpPr>
        <p:spPr>
          <a:xfrm>
            <a:off x="868680" y="1851914"/>
            <a:ext cx="4965192" cy="3812539"/>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בדמוקרטיה ההחלטות מתקבלות על פי דעת הרוב, כאשר לכל אזרח קול שווה - ביטוי לעקרון השוויון הפוליטי ולריבונות העם.</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עקרון הכרעת הרוב ושמירה על זכויות המיעוט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7 מתוך 16</a:t>
            </a:r>
          </a:p>
        </p:txBody>
      </p:sp>
      <p:sp>
        <p:nvSpPr>
          <p:cNvPr id="9" name="Rounded Rectangle 8"/>
          <p:cNvSpPr/>
          <p:nvPr/>
        </p:nvSpPr>
        <p:spPr>
          <a:xfrm>
            <a:off x="8010144" y="1246632"/>
            <a:ext cx="3447288" cy="4456176"/>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8010144" y="1246632"/>
            <a:ext cx="3447288"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31064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310640"/>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8101583" y="1274064"/>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מגבלות על הרוב</a:t>
            </a:r>
          </a:p>
        </p:txBody>
      </p:sp>
      <p:sp>
        <p:nvSpPr>
          <p:cNvPr id="14" name="TextBox 13"/>
          <p:cNvSpPr txBox="1"/>
          <p:nvPr/>
        </p:nvSpPr>
        <p:spPr>
          <a:xfrm>
            <a:off x="8147304" y="1905000"/>
            <a:ext cx="3172968" cy="3706367"/>
          </a:xfrm>
          <a:prstGeom prst="rect">
            <a:avLst/>
          </a:prstGeom>
          <a:noFill/>
        </p:spPr>
        <p:txBody>
          <a:bodyPr wrap="square" lIns="45720" rIns="45720" tIns="27432" bIns="27432" anchor="t">
            <a:spAutoFit/>
          </a:bodyPr>
          <a:lstStyle/>
          <a:p>
            <a:pPr rtl="1" algn="r">
              <a:spcAft>
                <a:spcPts val="500"/>
              </a:spcAft>
            </a:pPr>
            <a:r>
              <a:rPr sz="2400" b="0">
                <a:solidFill>
                  <a:srgbClr val="212430"/>
                </a:solidFill>
                <a:latin typeface="Noto Sans Hebrew"/>
                <a:cs typeface="Noto Sans Hebrew"/>
              </a:rPr>
              <a:t>הרוב אינו רשאי לפגוע בזכויות היסוד של המיעוט ושל הפרט; זכויות האדם מוגנות מפני הכרעות רוב שרירותיות.</a:t>
            </a:r>
          </a:p>
        </p:txBody>
      </p:sp>
      <p:sp>
        <p:nvSpPr>
          <p:cNvPr id="15" name="Rounded Rectangle 14"/>
          <p:cNvSpPr/>
          <p:nvPr/>
        </p:nvSpPr>
        <p:spPr>
          <a:xfrm>
            <a:off x="4370832" y="1246632"/>
            <a:ext cx="3447288" cy="4456176"/>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4370832" y="1246632"/>
            <a:ext cx="3447288"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7287768" y="131064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287768" y="1310640"/>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4462272" y="1274064"/>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מנגנוני הגנה על המיעוט</a:t>
            </a:r>
          </a:p>
        </p:txBody>
      </p:sp>
      <p:sp>
        <p:nvSpPr>
          <p:cNvPr id="20" name="TextBox 19"/>
          <p:cNvSpPr txBox="1"/>
          <p:nvPr/>
        </p:nvSpPr>
        <p:spPr>
          <a:xfrm>
            <a:off x="4507992" y="1905000"/>
            <a:ext cx="3172968" cy="3706367"/>
          </a:xfrm>
          <a:prstGeom prst="rect">
            <a:avLst/>
          </a:prstGeom>
          <a:noFill/>
        </p:spPr>
        <p:txBody>
          <a:bodyPr wrap="square" lIns="45720" rIns="45720" tIns="27432" bIns="27432" anchor="t">
            <a:spAutoFit/>
          </a:bodyPr>
          <a:lstStyle/>
          <a:p>
            <a:pPr rtl="1" algn="r">
              <a:spcAft>
                <a:spcPts val="500"/>
              </a:spcAft>
            </a:pPr>
            <a:r>
              <a:rPr sz="2400" b="0">
                <a:solidFill>
                  <a:srgbClr val="212430"/>
                </a:solidFill>
                <a:latin typeface="Noto Sans Hebrew"/>
                <a:cs typeface="Noto Sans Hebrew"/>
              </a:rPr>
              <a:t>ביקורת שיפוטית על חוקים, חוקי יסוד, הפרדת רשויות ופלורליזם פוליטי - כולם מגנים על המיעוט מפני שלטון הרוב.</a:t>
            </a:r>
          </a:p>
        </p:txBody>
      </p:sp>
      <p:sp>
        <p:nvSpPr>
          <p:cNvPr id="21" name="Rounded Rectangle 20"/>
          <p:cNvSpPr/>
          <p:nvPr/>
        </p:nvSpPr>
        <p:spPr>
          <a:xfrm>
            <a:off x="731520" y="1246632"/>
            <a:ext cx="3447288" cy="4456176"/>
          </a:xfrm>
          <a:prstGeom prst="roundRect">
            <a:avLst>
              <a:gd name="adj" fmla="val 3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731520" y="1246632"/>
            <a:ext cx="3447288" cy="822959"/>
          </a:xfrm>
          <a:prstGeom prst="roundRect">
            <a:avLst>
              <a:gd name="adj" fmla="val 20000"/>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3648456" y="1438656"/>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3648456" y="1438656"/>
            <a:ext cx="438912" cy="438912"/>
          </a:xfrm>
          <a:prstGeom prst="rect">
            <a:avLst/>
          </a:prstGeom>
          <a:noFill/>
        </p:spPr>
        <p:txBody>
          <a:bodyPr wrap="square" lIns="45720" rIns="45720" tIns="27432" bIns="27432" anchor="ctr">
            <a:spAutoFit/>
          </a:bodyPr>
          <a:lstStyle/>
          <a:p>
            <a:pPr algn="ctr"/>
            <a:r>
              <a:rPr sz="1600" b="1">
                <a:solidFill>
                  <a:srgbClr val="C58B2B"/>
                </a:solidFill>
                <a:latin typeface="Noto Sans Hebrew"/>
                <a:cs typeface="Noto Sans Hebrew"/>
              </a:rPr>
              <a:t>3</a:t>
            </a:r>
          </a:p>
        </p:txBody>
      </p:sp>
      <p:sp>
        <p:nvSpPr>
          <p:cNvPr id="25" name="TextBox 24"/>
          <p:cNvSpPr txBox="1"/>
          <p:nvPr/>
        </p:nvSpPr>
        <p:spPr>
          <a:xfrm>
            <a:off x="822960" y="1274064"/>
            <a:ext cx="2715768" cy="768095"/>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ריבונות העם מול זכויות אדם</a:t>
            </a:r>
          </a:p>
        </p:txBody>
      </p:sp>
      <p:sp>
        <p:nvSpPr>
          <p:cNvPr id="26" name="TextBox 25"/>
          <p:cNvSpPr txBox="1"/>
          <p:nvPr/>
        </p:nvSpPr>
        <p:spPr>
          <a:xfrm>
            <a:off x="868680" y="2161032"/>
            <a:ext cx="3172968" cy="3450335"/>
          </a:xfrm>
          <a:prstGeom prst="rect">
            <a:avLst/>
          </a:prstGeom>
          <a:noFill/>
        </p:spPr>
        <p:txBody>
          <a:bodyPr wrap="square" lIns="45720" rIns="45720" tIns="27432" bIns="27432" anchor="t">
            <a:spAutoFit/>
          </a:bodyPr>
          <a:lstStyle/>
          <a:p>
            <a:pPr rtl="1" algn="r">
              <a:spcAft>
                <a:spcPts val="500"/>
              </a:spcAft>
            </a:pPr>
            <a:r>
              <a:rPr sz="2400" b="0">
                <a:solidFill>
                  <a:srgbClr val="212430"/>
                </a:solidFill>
                <a:latin typeface="Noto Sans Hebrew"/>
                <a:cs typeface="Noto Sans Hebrew"/>
              </a:rPr>
              <a:t>המתח הדמוקרטי בין הכרעת הרוב (ריבונות העם) לשמירה על זכויות היסוד - בדמוקרטיה מוגבלת זכויות האדם גוברות על הכרעות רוב הפוגעות בהן.</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עקרון הכרעת הרוב ושמירה על זכויות המיעוט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8 מתוך 16</a:t>
            </a:r>
          </a:p>
        </p:txBody>
      </p:sp>
      <p:sp>
        <p:nvSpPr>
          <p:cNvPr id="9" name="Rounded Rectangle 8"/>
          <p:cNvSpPr/>
          <p:nvPr/>
        </p:nvSpPr>
        <p:spPr>
          <a:xfrm>
            <a:off x="731520" y="1431290"/>
            <a:ext cx="10725912" cy="4086859"/>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504442"/>
            <a:ext cx="10451592" cy="3940555"/>
          </a:xfrm>
          <a:prstGeom prst="rect">
            <a:avLst/>
          </a:prstGeom>
          <a:noFill/>
        </p:spPr>
        <p:txBody>
          <a:bodyPr wrap="square" lIns="45720" rIns="45720" tIns="27432" bIns="27432" anchor="t">
            <a:spAutoFit/>
          </a:bodyPr>
          <a:lstStyle/>
          <a:p>
            <a:pPr rtl="1" algn="r">
              <a:spcAft>
                <a:spcPts val="400"/>
              </a:spcAft>
            </a:pPr>
            <a:r>
              <a:rPr sz="2700" b="1">
                <a:solidFill>
                  <a:srgbClr val="7A2E3A"/>
                </a:solidFill>
                <a:latin typeface="Noto Serif Hebrew"/>
                <a:cs typeface="Noto Serif Hebrew"/>
              </a:rPr>
              <a:t>מושגי מפתח לחזרה</a:t>
            </a:r>
          </a:p>
          <a:p>
            <a:pPr rtl="1" algn="r">
              <a:spcAft>
                <a:spcPts val="500"/>
              </a:spcAft>
            </a:pPr>
            <a:r>
              <a:rPr sz="2600" b="0">
                <a:solidFill>
                  <a:srgbClr val="212430"/>
                </a:solidFill>
                <a:latin typeface="Noto Sans Hebrew"/>
                <a:cs typeface="Noto Sans Hebrew"/>
              </a:rPr>
              <a:t>הכרעת הרוב</a:t>
            </a:r>
          </a:p>
          <a:p>
            <a:pPr rtl="1" algn="r">
              <a:spcAft>
                <a:spcPts val="500"/>
              </a:spcAft>
            </a:pPr>
            <a:r>
              <a:rPr sz="2600" b="0">
                <a:solidFill>
                  <a:srgbClr val="212430"/>
                </a:solidFill>
                <a:latin typeface="Noto Sans Hebrew"/>
                <a:cs typeface="Noto Sans Hebrew"/>
              </a:rPr>
              <a:t>מגבלות על הרוב</a:t>
            </a:r>
          </a:p>
          <a:p>
            <a:pPr rtl="1" algn="r">
              <a:spcAft>
                <a:spcPts val="500"/>
              </a:spcAft>
            </a:pPr>
            <a:r>
              <a:rPr sz="2600" b="0">
                <a:solidFill>
                  <a:srgbClr val="212430"/>
                </a:solidFill>
                <a:latin typeface="Noto Sans Hebrew"/>
                <a:cs typeface="Noto Sans Hebrew"/>
              </a:rPr>
              <a:t>מנגנוני הגנה על המיעוט</a:t>
            </a:r>
          </a:p>
          <a:p>
            <a:pPr rtl="1" algn="r">
              <a:spcAft>
                <a:spcPts val="500"/>
              </a:spcAft>
            </a:pPr>
            <a:r>
              <a:rPr sz="2600" b="0">
                <a:solidFill>
                  <a:srgbClr val="212430"/>
                </a:solidFill>
                <a:latin typeface="Noto Sans Hebrew"/>
                <a:cs typeface="Noto Sans Hebrew"/>
              </a:rPr>
              <a:t>ריבונות העם מול זכויות אדם</a:t>
            </a:r>
          </a:p>
        </p:txBody>
      </p:sp>
      <p:sp>
        <p:nvSpPr>
          <p:cNvPr id="11" name="Rectangle 10"/>
          <p:cNvSpPr/>
          <p:nvPr/>
        </p:nvSpPr>
        <p:spPr>
          <a:xfrm>
            <a:off x="11338560" y="1504442"/>
            <a:ext cx="64008" cy="3940555"/>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הצבעה במליאת הכנסת, 1977</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9 מתוך 16</a:t>
            </a:r>
          </a:p>
        </p:txBody>
      </p:sp>
      <p:sp>
        <p:nvSpPr>
          <p:cNvPr id="9" name="Rounded Rectangle 8"/>
          <p:cNvSpPr/>
          <p:nvPr/>
        </p:nvSpPr>
        <p:spPr>
          <a:xfrm>
            <a:off x="731520" y="1005840"/>
            <a:ext cx="5943600" cy="4800600"/>
          </a:xfrm>
          <a:prstGeom prst="roundRect">
            <a:avLst>
              <a:gd name="adj" fmla="val 2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0" name="Picture 9" descr="image123.jpg"/>
          <p:cNvPicPr>
            <a:picLocks noChangeAspect="1"/>
          </p:cNvPicPr>
          <p:nvPr/>
        </p:nvPicPr>
        <p:blipFill>
          <a:blip r:embed="rId3"/>
          <a:stretch>
            <a:fillRect/>
          </a:stretch>
        </p:blipFill>
        <p:spPr>
          <a:xfrm>
            <a:off x="731520" y="1425647"/>
            <a:ext cx="5943600" cy="3960984"/>
          </a:xfrm>
          <a:prstGeom prst="rect">
            <a:avLst/>
          </a:prstGeom>
        </p:spPr>
      </p:pic>
      <p:sp>
        <p:nvSpPr>
          <p:cNvPr id="11" name="Rounded Rectangle 10"/>
          <p:cNvSpPr/>
          <p:nvPr/>
        </p:nvSpPr>
        <p:spPr>
          <a:xfrm>
            <a:off x="6903720" y="1005840"/>
            <a:ext cx="4553712" cy="480060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040880" y="1078992"/>
            <a:ext cx="4279392" cy="465429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מה רואים?</a:t>
            </a:r>
          </a:p>
          <a:p>
            <a:pPr rtl="1" algn="r">
              <a:spcAft>
                <a:spcPts val="500"/>
              </a:spcAft>
            </a:pPr>
            <a:r>
              <a:rPr sz="1800" b="0">
                <a:solidFill>
                  <a:srgbClr val="212430"/>
                </a:solidFill>
                <a:latin typeface="Noto Sans Hebrew"/>
                <a:cs typeface="Noto Sans Hebrew"/>
              </a:rPr>
              <a:t>צילום שחור-לבן: חברי כנסת יושבים בספסלי המליאה ורבים מהם מרימים יד; נראית שורת שולחנות נוספת בקדמת האולם. לפי תיאור לשכת העיתונות הממשלתית, חברי הליכוד מצביעים בעד מינוי יצחק שמיר ליו"ר הכנסת בפתיחת מושב הכנסת התשיעית (13 ביוני 1977). השקף ממחיש את אופן קבלת ההחלטות בכנסת - בהצבעה ובהכרעת הרוב.</a:t>
            </a:r>
          </a:p>
        </p:txBody>
      </p:sp>
      <p:sp>
        <p:nvSpPr>
          <p:cNvPr id="13" name="TextBox 12"/>
          <p:cNvSpPr txBox="1"/>
          <p:nvPr/>
        </p:nvSpPr>
        <p:spPr>
          <a:xfrm>
            <a:off x="731520" y="5870448"/>
            <a:ext cx="10725912" cy="365760"/>
          </a:xfrm>
          <a:prstGeom prst="rect">
            <a:avLst/>
          </a:prstGeom>
          <a:noFill/>
        </p:spPr>
        <p:txBody>
          <a:bodyPr wrap="square" lIns="45720" rIns="45720" tIns="27432" bIns="27432" anchor="t">
            <a:spAutoFit/>
          </a:bodyPr>
          <a:lstStyle/>
          <a:p>
            <a:pPr rtl="1" algn="r"/>
            <a:r>
              <a:rPr sz="1200" b="1">
                <a:solidFill>
                  <a:srgbClr val="1D3A5F"/>
                </a:solidFill>
                <a:latin typeface="Noto Sans Hebrew"/>
                <a:cs typeface="Noto Sans Hebrew"/>
              </a:rPr>
              <a:t>קרדיט: צילום: סער יעקב, לשכת העיתונות הממשלתית, 1977, רישיון CC BY-SA 3.0. מקור: ויקישיתוף  |  </a:t>
            </a:r>
            <a:r>
              <a:rPr sz="1200" b="1">
                <a:solidFill>
                  <a:srgbClr val="1D3A5F"/>
                </a:solidFill>
                <a:latin typeface="Noto Sans Hebrew"/>
                <a:cs typeface="Noto Sans Hebrew"/>
                <a:hlinkClick r:id="rId4"/>
              </a:rPr>
              <a:t>קובץ המקור</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השאלה המקורית מהשאלון | שאלון 34281 | קיץ תשע"ט</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10 מתוך 16</a:t>
            </a:r>
          </a:p>
        </p:txBody>
      </p:sp>
      <p:sp>
        <p:nvSpPr>
          <p:cNvPr id="9" name="Rounded Rectangle 8"/>
          <p:cNvSpPr/>
          <p:nvPr/>
        </p:nvSpPr>
        <p:spPr>
          <a:xfrm>
            <a:off x="731520" y="1051560"/>
            <a:ext cx="10725912" cy="49834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83717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השאלה המקורית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באוניברסיטה העברית שוקלים לשנות את שפת הלימוד מעברית לאנגלית בכמה מן המקצועות. יש לכך סיבות מוצדקות: הלימוד באנגלית יתרום להשתלבות בקהילה האקדמית העולמית משום שתתאפשר קליטת מרצים בעלי שם מרחבי העולם, וכך יתחזקו התחרותיות והמצוינות. כמו כן, שערי האוניברסיטה ייפתחו לסטודנטים ממדינות שונות, ולכך יש יתרונות רבים בתחומי הכלכלה, התרבות, המדע, המשפט ועוד. אף שברור שראשי האוניברסיטה אינם מכוונים לכך, המעבר מלימוד בעברית ללימוד באנגלית הוא הפניית גב להיבט חשוב של התחייה הלאומית של העם היהודי. להצבת השפה האנגלית במרכז ולדחיקת התרבות הלאומית של המדינה לשוליים תהיינה השלכות קשות על התרבות בישראל, הן משום מעמדה המיוחד של העברית הן משום היותה נשמתה של התרבות הלאומית. סוגיה זו מעלה את השאלה: האם יש לאקדמיה הישראלית אחריות כלפי החברה הישראלית, ואם כן — מהי? הדמוקרטיה יכולה להתקיים רק אם לאזרחים יש מספיק מידע על הסוגיות המרכזיות בחיי המדינה. אולם הדור הצעיר במדינה עוסק בסוגיות דמוקרטיות אך ורק בשיעורי אזרחות בתיכון ולא אחר כך, וזה כמובן אינו מספיק. אני קורא לאקדמיה להגביר את מעורבותה בשיח הישראלי, להעמיק את הדיון על המורכבות של החברה הישראלית ובעיקר לעסוק בחינוך לקבלת רעיון קיומן המבורך של הזהויות התרבותיות השונות זו מזו ובַ זכּות של כל תרבות לשמר את ייחודה. שיח זה ראוי שיתבסס על שוק רעיונות פורה והוגן, המזמין את הזולת להשתתף בו. האתגר האחר של האקדמיה נוגע לתרבות העם היהודי, שבה לשפה העברית יש מקום של כבוד זה דורות רבים. לדעתי, לאקדמיה יש תפקיד חשוב בעניין זה. כשם שהעברית היא הלשון המשמשת את מוסדות השלטון השונים ובה נכתבים חוקי המדינה ופסיקותיהם של בתי המשפט, כך גם ראוי שהאקדמיה תכיר בחשיבות השפה העברית ותביא אותה לידי ביטוי בתוכנית הלימודים ובתחומי המחקר הרלוונטיים. הנשיא הראשון שלנו, הכימאי חיים ויצמן, אמר בטקס הנחת אבן הפינה של האוניברסיטה העברית: "בעמקי ליבנו נרגיש כי מטרת האוניברסיטה הזאת היא להביע את רוחנו ולהשקיף על פני התבל מנקודת מבטנו אנו". זהו מופת לניסוח רגיש, שאמור לשמש לנו מצפן גם היום: עלינו להשקיף על פני התבל מנקודת מבטנו אנו. )מעובד על פי י', שטרן, "טובין ציבורי שיש לשמור עליו". המכון הישראלי לדמוקרטיה, 23/12/2018(</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השאלה המקורית מהשאלון | שאלון 34281 | קיץ תשע"ט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11 מתוך 16</a:t>
            </a:r>
          </a:p>
        </p:txBody>
      </p:sp>
      <p:sp>
        <p:nvSpPr>
          <p:cNvPr id="9" name="Rounded Rectangle 8"/>
          <p:cNvSpPr/>
          <p:nvPr/>
        </p:nvSpPr>
        <p:spPr>
          <a:xfrm>
            <a:off x="731520" y="1051560"/>
            <a:ext cx="10725912" cy="1977136"/>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1830832"/>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השאלה המקורית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שים לב: בחלק הראשון של כל שאלה )הצגת מושג( ענה על פי מה שלמדת, ולא על פי הקטע.</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בחלק השני של השאלה ענה על פי הקטע.</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.14 הצג את עקרון הפלורליזם.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הסבר כיצד עקרון הפלורליזם בא לידי ביטוי בקטע.</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34281 | קיץ תשע"ט</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12 מתוך 16</a:t>
            </a:r>
          </a:p>
        </p:txBody>
      </p:sp>
      <p:sp>
        <p:nvSpPr>
          <p:cNvPr id="9" name="Rounded Rectangle 8"/>
          <p:cNvSpPr/>
          <p:nvPr/>
        </p:nvSpPr>
        <p:spPr>
          <a:xfrm>
            <a:off x="731520" y="1051560"/>
            <a:ext cx="10725912" cy="4637024"/>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490720"/>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הצג: עקרון הפלורליזם - עקרון דמוקרטי הקובע כי החברה הדמוקרטית המודרנית מורכבת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מקבוצות רבות ומגוונות המייצגות קשת של דעות. השקפת עולם פלורליסטית מכירה בערך של</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מגוון דעות של אנשים או קבוצות ותומכת בקיום וביטוי של מגוון דעות של אנשים או קבוצות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בחברה.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ביסוס: "...לעסוק בחינוך לקבלת רעיון קיומן המבורך של הזהויות התרבותיות השונות זו מזו</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ובזכות של כל תרבות לשמר את ייחודה.".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הסבר: עקרון הפלורליזם בא לידי בקטע בקריאתו של הכותב אל האקדמיה שתגביר את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מעורבותה בשיח הישראלי. הכותב קורא לאקדמיה לעסוק בחינוך לקבלת החשיבות של קיום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הזהויות התרבותיות השונות ובחינוך שיאפשר לכל תרבות לשמר את ייחודה. בכך מבקש הכותב</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לחזק את עקרון הפלורליזם שעיקרו הכרה בערך של הדעות השונות ותמיכה בקיום וביטוי של</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הדעות השונות (ובמקרה זה הזהויות התרבותיות השונות).</a:t>
            </a:r>
          </a:p>
        </p:txBody>
      </p:sp>
      <p:sp>
        <p:nvSpPr>
          <p:cNvPr id="11" name="TextBox 10"/>
          <p:cNvSpPr txBox="1"/>
          <p:nvPr/>
        </p:nvSpPr>
        <p:spPr>
          <a:xfrm>
            <a:off x="731520" y="598932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מה שואלים על זה בבגרות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13 מתוך 16</a:t>
            </a:r>
          </a:p>
        </p:txBody>
      </p:sp>
      <p:sp>
        <p:nvSpPr>
          <p:cNvPr id="9" name="Rounded Rectangle 8"/>
          <p:cNvSpPr/>
          <p:nvPr/>
        </p:nvSpPr>
        <p:spPr>
          <a:xfrm>
            <a:off x="731520" y="1051560"/>
            <a:ext cx="6675120" cy="49377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6400800" cy="4791456"/>
          </a:xfrm>
          <a:prstGeom prst="rect">
            <a:avLst/>
          </a:prstGeom>
          <a:noFill/>
        </p:spPr>
        <p:txBody>
          <a:bodyPr wrap="square" lIns="45720" rIns="45720" tIns="27432" bIns="27432" anchor="ctr">
            <a:spAutoFit/>
          </a:bodyPr>
          <a:lstStyle/>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ציון מושג + הצגתו (הגדרה מהלימוד, לא מהקטע)</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הסבר תופעה או סיבות בעזרת החומר שלמדתם</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ביסוס הטענה בציטוט או התייחסות ישירה לקטע</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נימוק עמדה באמצעות מושגים מקצועיים</a:t>
            </a:r>
          </a:p>
        </p:txBody>
      </p:sp>
      <p:sp>
        <p:nvSpPr>
          <p:cNvPr id="11" name="Rounded Rectangle 10"/>
          <p:cNvSpPr/>
          <p:nvPr/>
        </p:nvSpPr>
        <p:spPr>
          <a:xfrm>
            <a:off x="7635240" y="1051560"/>
            <a:ext cx="3822191" cy="4937760"/>
          </a:xfrm>
          <a:prstGeom prst="roundRect">
            <a:avLst>
              <a:gd name="adj" fmla="val 4000"/>
            </a:avLst>
          </a:prstGeom>
          <a:solidFill>
            <a:srgbClr val="7A2E3A"/>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772400" y="1143000"/>
            <a:ext cx="3566160" cy="457200"/>
          </a:xfrm>
          <a:prstGeom prst="rect">
            <a:avLst/>
          </a:prstGeom>
          <a:noFill/>
        </p:spPr>
        <p:txBody>
          <a:bodyPr wrap="square" lIns="45720" rIns="45720" tIns="27432" bIns="27432" anchor="t">
            <a:spAutoFit/>
          </a:bodyPr>
          <a:lstStyle/>
          <a:p>
            <a:pPr rtl="1" algn="r"/>
            <a:r>
              <a:rPr sz="1800" b="1">
                <a:solidFill>
                  <a:srgbClr val="FFFFFF"/>
                </a:solidFill>
                <a:latin typeface="Noto Serif Hebrew"/>
                <a:cs typeface="Noto Serif Hebrew"/>
              </a:rPr>
              <a:t>נושאי המצגת</a:t>
            </a:r>
          </a:p>
        </p:txBody>
      </p:sp>
      <p:sp>
        <p:nvSpPr>
          <p:cNvPr id="13" name="TextBox 12"/>
          <p:cNvSpPr txBox="1"/>
          <p:nvPr/>
        </p:nvSpPr>
        <p:spPr>
          <a:xfrm>
            <a:off x="7772400" y="1645920"/>
            <a:ext cx="3566160" cy="4206240"/>
          </a:xfrm>
          <a:prstGeom prst="rect">
            <a:avLst/>
          </a:prstGeom>
          <a:noFill/>
        </p:spPr>
        <p:txBody>
          <a:bodyPr wrap="square" lIns="45720" rIns="45720" tIns="27432" bIns="27432" anchor="t">
            <a:spAutoFit/>
          </a:bodyPr>
          <a:lstStyle/>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עקרון הכרעת הרוב</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הגבלות על הכרעת הרוב</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שמירה על זכויות המיעוט</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משמעות הכרעת הרוב</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דוגמאות לאיזון בישראל</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עריצות הרוב - סכנה אמיתית?</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כללי הכרעה בכנסת</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מגבלות על הרוב</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טעויות נפוצות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14 מתוך 16</a:t>
            </a:r>
          </a:p>
        </p:txBody>
      </p:sp>
      <p:sp>
        <p:nvSpPr>
          <p:cNvPr id="9" name="Rounded Rectangle 8"/>
          <p:cNvSpPr/>
          <p:nvPr/>
        </p:nvSpPr>
        <p:spPr>
          <a:xfrm>
            <a:off x="731520" y="1097280"/>
            <a:ext cx="10725912" cy="1060704"/>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70432"/>
            <a:ext cx="10451592" cy="914399"/>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כותבים את ההגדרה (הצג) מתוך הקטע במקום מהחומר שלמדתם - ההגדרה חייבת לבוא מהלימוד.</a:t>
            </a:r>
          </a:p>
        </p:txBody>
      </p:sp>
      <p:sp>
        <p:nvSpPr>
          <p:cNvPr id="11" name="Rounded Rectangle 10"/>
          <p:cNvSpPr/>
          <p:nvPr/>
        </p:nvSpPr>
        <p:spPr>
          <a:xfrm>
            <a:off x="731520" y="2340863"/>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68680" y="2414015"/>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מציינים את המושג בלי להציג אותו - ציון בלבד לא מספיק.</a:t>
            </a:r>
          </a:p>
        </p:txBody>
      </p:sp>
      <p:sp>
        <p:nvSpPr>
          <p:cNvPr id="13" name="Rounded Rectangle 12"/>
          <p:cNvSpPr/>
          <p:nvPr/>
        </p:nvSpPr>
        <p:spPr>
          <a:xfrm>
            <a:off x="731520" y="3346703"/>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3419856"/>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שוכחים לקשר את ההסבר לקטע עצמו - חובה ציטוט או התייחסות ישירה לקטע.</a:t>
            </a:r>
          </a:p>
        </p:txBody>
      </p:sp>
      <p:sp>
        <p:nvSpPr>
          <p:cNvPr id="15" name="Rounded Rectangle 14"/>
          <p:cNvSpPr/>
          <p:nvPr/>
        </p:nvSpPr>
        <p:spPr>
          <a:xfrm>
            <a:off x="731520" y="4352544"/>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68680" y="4425696"/>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כותבים תשובה כללית בלי המושגים המקצועיים מהמחוון.</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סרטון להבנה</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15 מתוך 16</a:t>
            </a:r>
          </a:p>
        </p:txBody>
      </p:sp>
      <p:sp>
        <p:nvSpPr>
          <p:cNvPr id="9" name="Rounded Rectangle 8"/>
          <p:cNvSpPr/>
          <p:nvPr/>
        </p:nvSpPr>
        <p:spPr>
          <a:xfrm>
            <a:off x="731520" y="1188720"/>
            <a:ext cx="10725912" cy="29260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261872"/>
            <a:ext cx="10451592" cy="277977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לצפייה</a:t>
            </a:r>
          </a:p>
          <a:p>
            <a:pPr rtl="1" algn="r">
              <a:spcAft>
                <a:spcPts val="500"/>
              </a:spcAft>
            </a:pPr>
            <a:r>
              <a:rPr sz="1800" b="0">
                <a:solidFill>
                  <a:srgbClr val="212430"/>
                </a:solidFill>
                <a:latin typeface="Noto Sans Hebrew"/>
                <a:cs typeface="Noto Sans Hebrew"/>
              </a:rPr>
              <a:t>צפו בסרטון "האיזון בין הכרעת הרוב ושמירה על זכויות המיעוט" - גם בעמוד הנושא, בלשונית "סרטון".</a:t>
            </a:r>
          </a:p>
          <a:p>
            <a:pPr rtl="1" algn="r">
              <a:spcAft>
                <a:spcPts val="500"/>
              </a:spcAft>
            </a:pPr>
            <a:r>
              <a:rPr sz="1800" b="0">
                <a:solidFill>
                  <a:srgbClr val="212430"/>
                </a:solidFill>
                <a:latin typeface="Noto Sans Hebrew"/>
                <a:cs typeface="Noto Sans Hebrew"/>
              </a:rPr>
              <a:t>https://www.youtube.com/watch?v=RBkEoPHjkxc</a:t>
            </a:r>
          </a:p>
          <a:p>
            <a:pPr rtl="1" algn="r">
              <a:spcAft>
                <a:spcPts val="500"/>
              </a:spcAft>
            </a:pPr>
            <a:r>
              <a:rPr sz="1800" b="0">
                <a:solidFill>
                  <a:srgbClr val="212430"/>
                </a:solidFill>
                <a:latin typeface="Noto Sans Hebrew"/>
                <a:cs typeface="Noto Sans Hebrew"/>
              </a:rPr>
              <a:t>הסרטון הוא קישור חיצוני (YouTube) ולא נבדק מול תוכן השאלון או מחוון משרד החינוך.</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סיכום</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16 מתוך 16</a:t>
            </a:r>
          </a:p>
        </p:txBody>
      </p:sp>
      <p:sp>
        <p:nvSpPr>
          <p:cNvPr id="9" name="Rounded Rectangle 8"/>
          <p:cNvSpPr/>
          <p:nvPr/>
        </p:nvSpPr>
        <p:spPr>
          <a:xfrm>
            <a:off x="731520" y="1371600"/>
            <a:ext cx="10725912" cy="31089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444752"/>
            <a:ext cx="10451592" cy="2962656"/>
          </a:xfrm>
          <a:prstGeom prst="rect">
            <a:avLst/>
          </a:prstGeom>
          <a:noFill/>
        </p:spPr>
        <p:txBody>
          <a:bodyPr wrap="square" lIns="45720" rIns="45720" tIns="27432" bIns="27432" anchor="ctr">
            <a:spAutoFit/>
          </a:bodyPr>
          <a:lstStyle/>
          <a:p>
            <a:pPr rtl="1" algn="r">
              <a:spcAft>
                <a:spcPts val="500"/>
              </a:spcAft>
            </a:pPr>
            <a:r>
              <a:rPr sz="2200" b="0">
                <a:solidFill>
                  <a:srgbClr val="212430"/>
                </a:solidFill>
                <a:latin typeface="Noto Sans Hebrew"/>
                <a:cs typeface="Noto Sans Hebrew"/>
              </a:rPr>
              <a:t>עברו שוב על נושאי המצגת, תרגלו במשחקים, ונסו את שאלת הבגרות בעמוד הנושא.</a:t>
            </a:r>
          </a:p>
          <a:p>
            <a:pPr rtl="1" algn="r">
              <a:spcAft>
                <a:spcPts val="500"/>
              </a:spcAft>
            </a:pPr>
            <a:r>
              <a:rPr sz="2200" b="0">
                <a:solidFill>
                  <a:srgbClr val="212430"/>
                </a:solidFill>
                <a:latin typeface="Noto Sans Hebrew"/>
                <a:cs typeface="Noto Sans Hebrew"/>
              </a:rPr>
              <a:t>בהצלחה!</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
  <cp:revision>1</cp:revision>
  <dcterms:created xsi:type="dcterms:W3CDTF">2013-01-27T09:14:16Z</dcterms:created>
  <dcterms:modified xsi:type="dcterms:W3CDTF">2013-01-27T09:15:58Z</dcterms:modified>
  <cp:category/>
</cp:coreProperties>
</file>