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jp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Lst>
  <p:sldSz cx="12192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 Id="rId19" Type="http://schemas.openxmlformats.org/officeDocument/2006/relationships/slide" Target="slides/slide13.xml"/><Relationship Id="rId20" Type="http://schemas.openxmlformats.org/officeDocument/2006/relationships/slide" Target="slides/slide14.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image" Target="../media/image2.jpg"/><Relationship Id="rId4" Type="http://schemas.openxmlformats.org/officeDocument/2006/relationships/hyperlink" Target="https://commons.wikimedia.org/wiki/File:Bagrut_in_Arab_Schools.jpg" TargetMode="Externa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502920" y="457200"/>
            <a:ext cx="11183112" cy="5943600"/>
          </a:xfrm>
          <a:prstGeom prst="rect">
            <a:avLst/>
          </a:prstGeom>
          <a:noFill/>
          <a:ln w="31750">
            <a:solidFill>
              <a:srgbClr val="C58B2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097280" y="1554480"/>
            <a:ext cx="9966960" cy="2011680"/>
          </a:xfrm>
          <a:prstGeom prst="rect">
            <a:avLst/>
          </a:prstGeom>
          <a:noFill/>
        </p:spPr>
        <p:txBody>
          <a:bodyPr wrap="square" lIns="45720" rIns="45720" tIns="27432" bIns="27432" anchor="ctr">
            <a:spAutoFit/>
          </a:bodyPr>
          <a:lstStyle/>
          <a:p>
            <a:pPr algn="ctr" rtl="1"/>
            <a:r>
              <a:rPr sz="3600" b="1">
                <a:solidFill>
                  <a:srgbClr val="1D3A5F"/>
                </a:solidFill>
                <a:latin typeface="Noto Serif Hebrew"/>
                <a:cs typeface="Noto Serif Hebrew"/>
              </a:rPr>
              <a:t>זכויות קבוצתיות</a:t>
            </a:r>
          </a:p>
        </p:txBody>
      </p:sp>
      <p:sp>
        <p:nvSpPr>
          <p:cNvPr id="5" name="Rectangle 4"/>
          <p:cNvSpPr/>
          <p:nvPr/>
        </p:nvSpPr>
        <p:spPr>
          <a:xfrm>
            <a:off x="4754880" y="3703320"/>
            <a:ext cx="2651760" cy="45720"/>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1097280" y="3931920"/>
            <a:ext cx="9966960" cy="457200"/>
          </a:xfrm>
          <a:prstGeom prst="rect">
            <a:avLst/>
          </a:prstGeom>
          <a:noFill/>
        </p:spPr>
        <p:txBody>
          <a:bodyPr wrap="square" lIns="45720" rIns="45720" tIns="27432" bIns="27432" anchor="t">
            <a:spAutoFit/>
          </a:bodyPr>
          <a:lstStyle/>
          <a:p>
            <a:pPr algn="ctr" rtl="1"/>
            <a:r>
              <a:rPr sz="2000" b="1">
                <a:solidFill>
                  <a:srgbClr val="7A2E3A"/>
                </a:solidFill>
                <a:latin typeface="Noto Sans Hebrew"/>
                <a:cs typeface="Noto Sans Hebrew"/>
              </a:rPr>
              <a:t>אזרחות | שאלון 34281</a:t>
            </a:r>
          </a:p>
        </p:txBody>
      </p:sp>
      <p:sp>
        <p:nvSpPr>
          <p:cNvPr id="7" name="Rounded Rectangle 6"/>
          <p:cNvSpPr/>
          <p:nvPr/>
        </p:nvSpPr>
        <p:spPr>
          <a:xfrm>
            <a:off x="4297680" y="4937760"/>
            <a:ext cx="3566160" cy="502920"/>
          </a:xfrm>
          <a:prstGeom prst="roundRect">
            <a:avLst>
              <a:gd name="adj" fmla="val 50000"/>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297680" y="4937760"/>
            <a:ext cx="3566160" cy="502920"/>
          </a:xfrm>
          <a:prstGeom prst="rect">
            <a:avLst/>
          </a:prstGeom>
          <a:noFill/>
        </p:spPr>
        <p:txBody>
          <a:bodyPr wrap="square" lIns="45720" rIns="45720" tIns="27432" bIns="27432" anchor="ctr">
            <a:spAutoFit/>
          </a:bodyPr>
          <a:lstStyle/>
          <a:p>
            <a:pPr algn="ctr"/>
            <a:r>
              <a:rPr sz="1600" b="1">
                <a:solidFill>
                  <a:srgbClr val="FFFFFF"/>
                </a:solidFill>
                <a:latin typeface="Noto Sans Hebrew"/>
                <a:cs typeface="Noto Sans Hebrew"/>
              </a:rPr>
              <a:t>מצגת לימוד לבגרות</a:t>
            </a:r>
          </a:p>
        </p:txBody>
      </p:sp>
      <p:sp>
        <p:nvSpPr>
          <p:cNvPr id="9" name="TextBox 8"/>
          <p:cNvSpPr txBox="1"/>
          <p:nvPr/>
        </p:nvSpPr>
        <p:spPr>
          <a:xfrm>
            <a:off x="4873752" y="5989320"/>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1 מתוך 14</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800" b="1">
                <a:solidFill>
                  <a:srgbClr val="1D3A5F"/>
                </a:solidFill>
                <a:latin typeface="Noto Serif Hebrew"/>
                <a:cs typeface="Noto Serif Hebrew"/>
              </a:rPr>
              <a:t>מפת הנושא</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2 מתוך 14</a:t>
            </a:r>
          </a:p>
        </p:txBody>
      </p:sp>
      <p:sp>
        <p:nvSpPr>
          <p:cNvPr id="9" name="Rounded Rectangle 8"/>
          <p:cNvSpPr/>
          <p:nvPr/>
        </p:nvSpPr>
        <p:spPr>
          <a:xfrm>
            <a:off x="6217920" y="1097280"/>
            <a:ext cx="5212080" cy="1051560"/>
          </a:xfrm>
          <a:prstGeom prst="roundRect">
            <a:avLst>
              <a:gd name="adj" fmla="val 4000"/>
            </a:avLst>
          </a:prstGeom>
          <a:solidFill>
            <a:srgbClr val="FFFFFF"/>
          </a:solidFill>
          <a:ln w="15875">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6355080" y="1170432"/>
            <a:ext cx="4937760" cy="905255"/>
          </a:xfrm>
          <a:prstGeom prst="rect">
            <a:avLst/>
          </a:prstGeom>
          <a:noFill/>
        </p:spPr>
        <p:txBody>
          <a:bodyPr wrap="square" lIns="45720" rIns="45720" tIns="27432" bIns="27432" anchor="t">
            <a:spAutoFit/>
          </a:bodyPr>
          <a:lstStyle/>
          <a:p>
            <a:pPr rtl="1" algn="r">
              <a:spcAft>
                <a:spcPts val="400"/>
              </a:spcAft>
            </a:pPr>
            <a:r>
              <a:rPr sz="2300" b="1">
                <a:solidFill>
                  <a:srgbClr val="1D3A5F"/>
                </a:solidFill>
                <a:latin typeface="Noto Serif Hebrew"/>
                <a:cs typeface="Noto Serif Hebrew"/>
              </a:rPr>
              <a:t>יחידה 1</a:t>
            </a:r>
          </a:p>
          <a:p>
            <a:pPr rtl="1" algn="r">
              <a:spcAft>
                <a:spcPts val="500"/>
              </a:spcAft>
            </a:pPr>
            <a:r>
              <a:rPr sz="2200" b="0">
                <a:solidFill>
                  <a:srgbClr val="212430"/>
                </a:solidFill>
                <a:latin typeface="Noto Sans Hebrew"/>
                <a:cs typeface="Noto Sans Hebrew"/>
              </a:rPr>
              <a:t>זכויות קבוצתיות</a:t>
            </a:r>
          </a:p>
        </p:txBody>
      </p:sp>
      <p:sp>
        <p:nvSpPr>
          <p:cNvPr id="11" name="Rectangle 10"/>
          <p:cNvSpPr/>
          <p:nvPr/>
        </p:nvSpPr>
        <p:spPr>
          <a:xfrm>
            <a:off x="11320272" y="1188720"/>
            <a:ext cx="64008" cy="868680"/>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ounded Rectangle 11"/>
          <p:cNvSpPr/>
          <p:nvPr/>
        </p:nvSpPr>
        <p:spPr>
          <a:xfrm>
            <a:off x="731520" y="1097280"/>
            <a:ext cx="5212080" cy="1051560"/>
          </a:xfrm>
          <a:prstGeom prst="roundRect">
            <a:avLst>
              <a:gd name="adj" fmla="val 4000"/>
            </a:avLst>
          </a:prstGeom>
          <a:solidFill>
            <a:srgbClr val="FFFFFF"/>
          </a:solidFill>
          <a:ln w="15875">
            <a:solidFill>
              <a:srgbClr val="7A2E3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868680" y="1170432"/>
            <a:ext cx="4937760" cy="905255"/>
          </a:xfrm>
          <a:prstGeom prst="rect">
            <a:avLst/>
          </a:prstGeom>
          <a:noFill/>
        </p:spPr>
        <p:txBody>
          <a:bodyPr wrap="square" lIns="45720" rIns="45720" tIns="27432" bIns="27432" anchor="t">
            <a:spAutoFit/>
          </a:bodyPr>
          <a:lstStyle/>
          <a:p>
            <a:pPr rtl="1" algn="r">
              <a:spcAft>
                <a:spcPts val="400"/>
              </a:spcAft>
            </a:pPr>
            <a:r>
              <a:rPr sz="2300" b="1">
                <a:solidFill>
                  <a:srgbClr val="7A2E3A"/>
                </a:solidFill>
                <a:latin typeface="Noto Serif Hebrew"/>
                <a:cs typeface="Noto Serif Hebrew"/>
              </a:rPr>
              <a:t>יחידה 2</a:t>
            </a:r>
          </a:p>
          <a:p>
            <a:pPr rtl="1" algn="r">
              <a:spcAft>
                <a:spcPts val="500"/>
              </a:spcAft>
            </a:pPr>
            <a:r>
              <a:rPr sz="2200" b="0">
                <a:solidFill>
                  <a:srgbClr val="212430"/>
                </a:solidFill>
                <a:latin typeface="Noto Sans Hebrew"/>
                <a:cs typeface="Noto Sans Hebrew"/>
              </a:rPr>
              <a:t>זכויות קבוצתיות-תרבותיות</a:t>
            </a:r>
          </a:p>
        </p:txBody>
      </p:sp>
      <p:sp>
        <p:nvSpPr>
          <p:cNvPr id="14" name="Rectangle 13"/>
          <p:cNvSpPr/>
          <p:nvPr/>
        </p:nvSpPr>
        <p:spPr>
          <a:xfrm>
            <a:off x="5833872" y="1188720"/>
            <a:ext cx="64008" cy="868680"/>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Rounded Rectangle 14"/>
          <p:cNvSpPr/>
          <p:nvPr/>
        </p:nvSpPr>
        <p:spPr>
          <a:xfrm>
            <a:off x="6217920" y="2331720"/>
            <a:ext cx="5212080" cy="1051560"/>
          </a:xfrm>
          <a:prstGeom prst="roundRect">
            <a:avLst>
              <a:gd name="adj" fmla="val 4000"/>
            </a:avLst>
          </a:prstGeom>
          <a:solidFill>
            <a:srgbClr val="FFFFFF"/>
          </a:solidFill>
          <a:ln w="15875">
            <a:solidFill>
              <a:srgbClr val="C58B2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6355080" y="2404872"/>
            <a:ext cx="4937760" cy="905255"/>
          </a:xfrm>
          <a:prstGeom prst="rect">
            <a:avLst/>
          </a:prstGeom>
          <a:noFill/>
        </p:spPr>
        <p:txBody>
          <a:bodyPr wrap="square" lIns="45720" rIns="45720" tIns="27432" bIns="27432" anchor="t">
            <a:spAutoFit/>
          </a:bodyPr>
          <a:lstStyle/>
          <a:p>
            <a:pPr rtl="1" algn="r">
              <a:spcAft>
                <a:spcPts val="400"/>
              </a:spcAft>
            </a:pPr>
            <a:r>
              <a:rPr sz="2300" b="1">
                <a:solidFill>
                  <a:srgbClr val="C58B2B"/>
                </a:solidFill>
                <a:latin typeface="Noto Serif Hebrew"/>
                <a:cs typeface="Noto Serif Hebrew"/>
              </a:rPr>
              <a:t>יחידה 3</a:t>
            </a:r>
          </a:p>
          <a:p>
            <a:pPr rtl="1" algn="r">
              <a:spcAft>
                <a:spcPts val="500"/>
              </a:spcAft>
            </a:pPr>
            <a:r>
              <a:rPr sz="2200" b="0">
                <a:solidFill>
                  <a:srgbClr val="212430"/>
                </a:solidFill>
                <a:latin typeface="Noto Sans Hebrew"/>
                <a:cs typeface="Noto Sans Hebrew"/>
              </a:rPr>
              <a:t>מהן זכויות קבוצתיות</a:t>
            </a:r>
          </a:p>
        </p:txBody>
      </p:sp>
      <p:sp>
        <p:nvSpPr>
          <p:cNvPr id="17" name="Rectangle 16"/>
          <p:cNvSpPr/>
          <p:nvPr/>
        </p:nvSpPr>
        <p:spPr>
          <a:xfrm>
            <a:off x="11320272" y="2423160"/>
            <a:ext cx="64008" cy="868680"/>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Rounded Rectangle 17"/>
          <p:cNvSpPr/>
          <p:nvPr/>
        </p:nvSpPr>
        <p:spPr>
          <a:xfrm>
            <a:off x="731520" y="2331720"/>
            <a:ext cx="5212080" cy="1051560"/>
          </a:xfrm>
          <a:prstGeom prst="roundRect">
            <a:avLst>
              <a:gd name="adj" fmla="val 4000"/>
            </a:avLst>
          </a:prstGeom>
          <a:solidFill>
            <a:srgbClr val="FFFFFF"/>
          </a:solidFill>
          <a:ln w="15875">
            <a:solidFill>
              <a:srgbClr val="5A6B7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868680" y="2404872"/>
            <a:ext cx="4937760" cy="905255"/>
          </a:xfrm>
          <a:prstGeom prst="rect">
            <a:avLst/>
          </a:prstGeom>
          <a:noFill/>
        </p:spPr>
        <p:txBody>
          <a:bodyPr wrap="square" lIns="45720" rIns="45720" tIns="27432" bIns="27432" anchor="t">
            <a:spAutoFit/>
          </a:bodyPr>
          <a:lstStyle/>
          <a:p>
            <a:pPr rtl="1" algn="r">
              <a:spcAft>
                <a:spcPts val="400"/>
              </a:spcAft>
            </a:pPr>
            <a:r>
              <a:rPr sz="2300" b="1">
                <a:solidFill>
                  <a:srgbClr val="5A6B7A"/>
                </a:solidFill>
                <a:latin typeface="Noto Serif Hebrew"/>
                <a:cs typeface="Noto Serif Hebrew"/>
              </a:rPr>
              <a:t>יחידה 4</a:t>
            </a:r>
          </a:p>
          <a:p>
            <a:pPr rtl="1" algn="r">
              <a:spcAft>
                <a:spcPts val="500"/>
              </a:spcAft>
            </a:pPr>
            <a:r>
              <a:rPr sz="2200" b="0">
                <a:solidFill>
                  <a:srgbClr val="212430"/>
                </a:solidFill>
                <a:latin typeface="Noto Sans Hebrew"/>
                <a:cs typeface="Noto Sans Hebrew"/>
              </a:rPr>
              <a:t>סוגי זכויות קבוצתיות</a:t>
            </a:r>
          </a:p>
        </p:txBody>
      </p:sp>
      <p:sp>
        <p:nvSpPr>
          <p:cNvPr id="20" name="Rectangle 19"/>
          <p:cNvSpPr/>
          <p:nvPr/>
        </p:nvSpPr>
        <p:spPr>
          <a:xfrm>
            <a:off x="5833872" y="2423160"/>
            <a:ext cx="64008" cy="868680"/>
          </a:xfrm>
          <a:prstGeom prst="rect">
            <a:avLst/>
          </a:prstGeom>
          <a:solidFill>
            <a:srgbClr val="5A6B7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Rounded Rectangle 20"/>
          <p:cNvSpPr/>
          <p:nvPr/>
        </p:nvSpPr>
        <p:spPr>
          <a:xfrm>
            <a:off x="6217920" y="3566160"/>
            <a:ext cx="5212080" cy="1051560"/>
          </a:xfrm>
          <a:prstGeom prst="roundRect">
            <a:avLst>
              <a:gd name="adj" fmla="val 4000"/>
            </a:avLst>
          </a:prstGeom>
          <a:solidFill>
            <a:srgbClr val="FFFFFF"/>
          </a:solidFill>
          <a:ln w="15875">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TextBox 21"/>
          <p:cNvSpPr txBox="1"/>
          <p:nvPr/>
        </p:nvSpPr>
        <p:spPr>
          <a:xfrm>
            <a:off x="6355080" y="3639312"/>
            <a:ext cx="4937760" cy="905255"/>
          </a:xfrm>
          <a:prstGeom prst="rect">
            <a:avLst/>
          </a:prstGeom>
          <a:noFill/>
        </p:spPr>
        <p:txBody>
          <a:bodyPr wrap="square" lIns="45720" rIns="45720" tIns="27432" bIns="27432" anchor="t">
            <a:spAutoFit/>
          </a:bodyPr>
          <a:lstStyle/>
          <a:p>
            <a:pPr rtl="1" algn="r">
              <a:spcAft>
                <a:spcPts val="400"/>
              </a:spcAft>
            </a:pPr>
            <a:r>
              <a:rPr sz="2300" b="1">
                <a:solidFill>
                  <a:srgbClr val="1D3A5F"/>
                </a:solidFill>
                <a:latin typeface="Noto Serif Hebrew"/>
                <a:cs typeface="Noto Serif Hebrew"/>
              </a:rPr>
              <a:t>יחידה 5</a:t>
            </a:r>
          </a:p>
          <a:p>
            <a:pPr rtl="1" algn="r">
              <a:spcAft>
                <a:spcPts val="500"/>
              </a:spcAft>
            </a:pPr>
            <a:r>
              <a:rPr sz="2200" b="0">
                <a:solidFill>
                  <a:srgbClr val="212430"/>
                </a:solidFill>
                <a:latin typeface="Noto Sans Hebrew"/>
                <a:cs typeface="Noto Sans Hebrew"/>
              </a:rPr>
              <a:t>המתח עם זכויות הפרט</a:t>
            </a:r>
          </a:p>
        </p:txBody>
      </p:sp>
      <p:sp>
        <p:nvSpPr>
          <p:cNvPr id="23" name="Rectangle 22"/>
          <p:cNvSpPr/>
          <p:nvPr/>
        </p:nvSpPr>
        <p:spPr>
          <a:xfrm>
            <a:off x="11320272" y="3657600"/>
            <a:ext cx="64008" cy="868680"/>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4" name="Rounded Rectangle 23"/>
          <p:cNvSpPr/>
          <p:nvPr/>
        </p:nvSpPr>
        <p:spPr>
          <a:xfrm>
            <a:off x="731520" y="3566160"/>
            <a:ext cx="5212080" cy="1051560"/>
          </a:xfrm>
          <a:prstGeom prst="roundRect">
            <a:avLst>
              <a:gd name="adj" fmla="val 4000"/>
            </a:avLst>
          </a:prstGeom>
          <a:solidFill>
            <a:srgbClr val="FFFFFF"/>
          </a:solidFill>
          <a:ln w="15875">
            <a:solidFill>
              <a:srgbClr val="7A2E3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5" name="TextBox 24"/>
          <p:cNvSpPr txBox="1"/>
          <p:nvPr/>
        </p:nvSpPr>
        <p:spPr>
          <a:xfrm>
            <a:off x="868680" y="3639312"/>
            <a:ext cx="4937760" cy="905255"/>
          </a:xfrm>
          <a:prstGeom prst="rect">
            <a:avLst/>
          </a:prstGeom>
          <a:noFill/>
        </p:spPr>
        <p:txBody>
          <a:bodyPr wrap="square" lIns="45720" rIns="45720" tIns="27432" bIns="27432" anchor="t">
            <a:spAutoFit/>
          </a:bodyPr>
          <a:lstStyle/>
          <a:p>
            <a:pPr rtl="1" algn="r">
              <a:spcAft>
                <a:spcPts val="400"/>
              </a:spcAft>
            </a:pPr>
            <a:r>
              <a:rPr sz="2300" b="1">
                <a:solidFill>
                  <a:srgbClr val="7A2E3A"/>
                </a:solidFill>
                <a:latin typeface="Noto Serif Hebrew"/>
                <a:cs typeface="Noto Serif Hebrew"/>
              </a:rPr>
              <a:t>יחידה 6</a:t>
            </a:r>
          </a:p>
          <a:p>
            <a:pPr rtl="1" algn="r">
              <a:spcAft>
                <a:spcPts val="500"/>
              </a:spcAft>
            </a:pPr>
            <a:r>
              <a:rPr sz="2200" b="0">
                <a:solidFill>
                  <a:srgbClr val="212430"/>
                </a:solidFill>
                <a:latin typeface="Noto Sans Hebrew"/>
                <a:cs typeface="Noto Sans Hebrew"/>
              </a:rPr>
              <a:t>דוגמאות לזכויות קבוצתיות בישראל</a:t>
            </a:r>
          </a:p>
        </p:txBody>
      </p:sp>
      <p:sp>
        <p:nvSpPr>
          <p:cNvPr id="26" name="Rectangle 25"/>
          <p:cNvSpPr/>
          <p:nvPr/>
        </p:nvSpPr>
        <p:spPr>
          <a:xfrm>
            <a:off x="5833872" y="3657600"/>
            <a:ext cx="64008" cy="868680"/>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7" name="Rounded Rectangle 26"/>
          <p:cNvSpPr/>
          <p:nvPr/>
        </p:nvSpPr>
        <p:spPr>
          <a:xfrm>
            <a:off x="6217920" y="4800600"/>
            <a:ext cx="5212080" cy="1051560"/>
          </a:xfrm>
          <a:prstGeom prst="roundRect">
            <a:avLst>
              <a:gd name="adj" fmla="val 4000"/>
            </a:avLst>
          </a:prstGeom>
          <a:solidFill>
            <a:srgbClr val="FFFFFF"/>
          </a:solidFill>
          <a:ln w="15875">
            <a:solidFill>
              <a:srgbClr val="C58B2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8" name="TextBox 27"/>
          <p:cNvSpPr txBox="1"/>
          <p:nvPr/>
        </p:nvSpPr>
        <p:spPr>
          <a:xfrm>
            <a:off x="6355080" y="4873752"/>
            <a:ext cx="4937760" cy="905255"/>
          </a:xfrm>
          <a:prstGeom prst="rect">
            <a:avLst/>
          </a:prstGeom>
          <a:noFill/>
        </p:spPr>
        <p:txBody>
          <a:bodyPr wrap="square" lIns="45720" rIns="45720" tIns="27432" bIns="27432" anchor="t">
            <a:spAutoFit/>
          </a:bodyPr>
          <a:lstStyle/>
          <a:p>
            <a:pPr rtl="1" algn="r">
              <a:spcAft>
                <a:spcPts val="400"/>
              </a:spcAft>
            </a:pPr>
            <a:r>
              <a:rPr sz="2300" b="1">
                <a:solidFill>
                  <a:srgbClr val="C58B2B"/>
                </a:solidFill>
                <a:latin typeface="Noto Serif Hebrew"/>
                <a:cs typeface="Noto Serif Hebrew"/>
              </a:rPr>
              <a:t>יחידה 7</a:t>
            </a:r>
          </a:p>
          <a:p>
            <a:pPr rtl="1" algn="r">
              <a:spcAft>
                <a:spcPts val="500"/>
              </a:spcAft>
            </a:pPr>
            <a:r>
              <a:rPr sz="2200" b="0">
                <a:solidFill>
                  <a:srgbClr val="212430"/>
                </a:solidFill>
                <a:latin typeface="Noto Sans Hebrew"/>
                <a:cs typeface="Noto Sans Hebrew"/>
              </a:rPr>
              <a:t>ביקורת על זכויות קבוצתיות</a:t>
            </a:r>
          </a:p>
        </p:txBody>
      </p:sp>
      <p:sp>
        <p:nvSpPr>
          <p:cNvPr id="29" name="Rectangle 28"/>
          <p:cNvSpPr/>
          <p:nvPr/>
        </p:nvSpPr>
        <p:spPr>
          <a:xfrm>
            <a:off x="11320272" y="4892040"/>
            <a:ext cx="64008" cy="868680"/>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0" name="Rounded Rectangle 29"/>
          <p:cNvSpPr/>
          <p:nvPr/>
        </p:nvSpPr>
        <p:spPr>
          <a:xfrm>
            <a:off x="731520" y="4800600"/>
            <a:ext cx="5212080" cy="1051560"/>
          </a:xfrm>
          <a:prstGeom prst="roundRect">
            <a:avLst>
              <a:gd name="adj" fmla="val 4000"/>
            </a:avLst>
          </a:prstGeom>
          <a:solidFill>
            <a:srgbClr val="FFFFFF"/>
          </a:solidFill>
          <a:ln w="15875">
            <a:solidFill>
              <a:srgbClr val="5A6B7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1" name="TextBox 30"/>
          <p:cNvSpPr txBox="1"/>
          <p:nvPr/>
        </p:nvSpPr>
        <p:spPr>
          <a:xfrm>
            <a:off x="868680" y="4873752"/>
            <a:ext cx="4937760" cy="905255"/>
          </a:xfrm>
          <a:prstGeom prst="rect">
            <a:avLst/>
          </a:prstGeom>
          <a:noFill/>
        </p:spPr>
        <p:txBody>
          <a:bodyPr wrap="square" lIns="45720" rIns="45720" tIns="27432" bIns="27432" anchor="t">
            <a:spAutoFit/>
          </a:bodyPr>
          <a:lstStyle/>
          <a:p>
            <a:pPr rtl="1" algn="r">
              <a:spcAft>
                <a:spcPts val="400"/>
              </a:spcAft>
            </a:pPr>
            <a:r>
              <a:rPr sz="2300" b="1">
                <a:solidFill>
                  <a:srgbClr val="5A6B7A"/>
                </a:solidFill>
                <a:latin typeface="Noto Serif Hebrew"/>
                <a:cs typeface="Noto Serif Hebrew"/>
              </a:rPr>
              <a:t>יחידה 8</a:t>
            </a:r>
          </a:p>
          <a:p>
            <a:pPr rtl="1" algn="r">
              <a:spcAft>
                <a:spcPts val="500"/>
              </a:spcAft>
            </a:pPr>
            <a:r>
              <a:rPr sz="2200" b="0">
                <a:solidFill>
                  <a:srgbClr val="212430"/>
                </a:solidFill>
                <a:latin typeface="Noto Sans Hebrew"/>
                <a:cs typeface="Noto Sans Hebrew"/>
              </a:rPr>
              <a:t>זכויות קבוצתיות של המיעוט החרדי</a:t>
            </a:r>
          </a:p>
        </p:txBody>
      </p:sp>
      <p:sp>
        <p:nvSpPr>
          <p:cNvPr id="32" name="Rectangle 31"/>
          <p:cNvSpPr/>
          <p:nvPr/>
        </p:nvSpPr>
        <p:spPr>
          <a:xfrm>
            <a:off x="5833872" y="4892040"/>
            <a:ext cx="64008" cy="868680"/>
          </a:xfrm>
          <a:prstGeom prst="rect">
            <a:avLst/>
          </a:prstGeom>
          <a:solidFill>
            <a:srgbClr val="5A6B7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800" b="1">
                <a:solidFill>
                  <a:srgbClr val="1D3A5F"/>
                </a:solidFill>
                <a:latin typeface="Noto Serif Hebrew"/>
                <a:cs typeface="Noto Serif Hebrew"/>
              </a:rPr>
              <a:t>זכויות קבוצתיות</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3 מתוך 14</a:t>
            </a:r>
          </a:p>
        </p:txBody>
      </p:sp>
      <p:sp>
        <p:nvSpPr>
          <p:cNvPr id="9" name="Rounded Rectangle 8"/>
          <p:cNvSpPr/>
          <p:nvPr/>
        </p:nvSpPr>
        <p:spPr>
          <a:xfrm>
            <a:off x="6217920" y="1446784"/>
            <a:ext cx="5239512" cy="4055871"/>
          </a:xfrm>
          <a:prstGeom prst="roundRect">
            <a:avLst>
              <a:gd name="adj" fmla="val 3000"/>
            </a:avLst>
          </a:prstGeom>
          <a:solidFill>
            <a:srgbClr val="FFFFFF"/>
          </a:solidFill>
          <a:ln w="19050">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ounded Rectangle 9"/>
          <p:cNvSpPr/>
          <p:nvPr/>
        </p:nvSpPr>
        <p:spPr>
          <a:xfrm>
            <a:off x="6217920" y="1446784"/>
            <a:ext cx="5239512" cy="566928"/>
          </a:xfrm>
          <a:prstGeom prst="roundRect">
            <a:avLst>
              <a:gd name="adj" fmla="val 20000"/>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Oval 10"/>
          <p:cNvSpPr/>
          <p:nvPr/>
        </p:nvSpPr>
        <p:spPr>
          <a:xfrm>
            <a:off x="10927080" y="1510792"/>
            <a:ext cx="438912" cy="438912"/>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10927080" y="1510792"/>
            <a:ext cx="438912" cy="438912"/>
          </a:xfrm>
          <a:prstGeom prst="rect">
            <a:avLst/>
          </a:prstGeom>
          <a:noFill/>
        </p:spPr>
        <p:txBody>
          <a:bodyPr wrap="square" lIns="45720" rIns="45720" tIns="27432" bIns="27432" anchor="ctr">
            <a:spAutoFit/>
          </a:bodyPr>
          <a:lstStyle/>
          <a:p>
            <a:pPr algn="ctr"/>
            <a:r>
              <a:rPr sz="1600" b="1">
                <a:solidFill>
                  <a:srgbClr val="1D3A5F"/>
                </a:solidFill>
                <a:latin typeface="Noto Sans Hebrew"/>
                <a:cs typeface="Noto Sans Hebrew"/>
              </a:rPr>
              <a:t>1</a:t>
            </a:r>
          </a:p>
        </p:txBody>
      </p:sp>
      <p:sp>
        <p:nvSpPr>
          <p:cNvPr id="13" name="TextBox 12"/>
          <p:cNvSpPr txBox="1"/>
          <p:nvPr/>
        </p:nvSpPr>
        <p:spPr>
          <a:xfrm>
            <a:off x="6309359" y="1474216"/>
            <a:ext cx="4507992" cy="512064"/>
          </a:xfrm>
          <a:prstGeom prst="rect">
            <a:avLst/>
          </a:prstGeom>
          <a:noFill/>
        </p:spPr>
        <p:txBody>
          <a:bodyPr wrap="square" lIns="45720" rIns="45720" tIns="27432" bIns="27432" anchor="ctr">
            <a:spAutoFit/>
          </a:bodyPr>
          <a:lstStyle/>
          <a:p>
            <a:pPr rtl="1" algn="r"/>
            <a:r>
              <a:rPr sz="1800" b="1">
                <a:solidFill>
                  <a:srgbClr val="FFFFFF"/>
                </a:solidFill>
                <a:latin typeface="Noto Serif Hebrew"/>
                <a:cs typeface="Noto Serif Hebrew"/>
              </a:rPr>
              <a:t>זכויות קבוצתיות</a:t>
            </a:r>
          </a:p>
        </p:txBody>
      </p:sp>
      <p:sp>
        <p:nvSpPr>
          <p:cNvPr id="14" name="TextBox 13"/>
          <p:cNvSpPr txBox="1"/>
          <p:nvPr/>
        </p:nvSpPr>
        <p:spPr>
          <a:xfrm>
            <a:off x="6355080" y="2105152"/>
            <a:ext cx="4965192" cy="3306063"/>
          </a:xfrm>
          <a:prstGeom prst="rect">
            <a:avLst/>
          </a:prstGeom>
          <a:noFill/>
        </p:spPr>
        <p:txBody>
          <a:bodyPr wrap="square" lIns="45720" rIns="45720" tIns="27432" bIns="27432" anchor="t">
            <a:spAutoFit/>
          </a:bodyPr>
          <a:lstStyle/>
          <a:p>
            <a:pPr rtl="1" algn="r">
              <a:spcAft>
                <a:spcPts val="500"/>
              </a:spcAft>
            </a:pPr>
            <a:r>
              <a:rPr sz="2000" b="0">
                <a:solidFill>
                  <a:srgbClr val="212430"/>
                </a:solidFill>
                <a:latin typeface="Noto Sans Hebrew"/>
                <a:cs typeface="Noto Sans Hebrew"/>
              </a:rPr>
              <a:t>זכויות הניתנות לקבוצות אתניות-תרבותיות או מיעוטים לאומיים. באות לידי ביטוי בתחומים הבאים: שפה, חינוך, תרבות, ייצוג כקבוצה. מטרת הזכויות היא להסדיר בצורה מוסדית את זהותה הייחודית של הקבוצה במדינה. המדינה קובעת את היקף הענקתן ואת מידת התמיכה המוסדית בהן</a:t>
            </a:r>
          </a:p>
        </p:txBody>
      </p:sp>
      <p:sp>
        <p:nvSpPr>
          <p:cNvPr id="15" name="Rounded Rectangle 14"/>
          <p:cNvSpPr/>
          <p:nvPr/>
        </p:nvSpPr>
        <p:spPr>
          <a:xfrm>
            <a:off x="731520" y="1446784"/>
            <a:ext cx="5239512" cy="4055871"/>
          </a:xfrm>
          <a:prstGeom prst="roundRect">
            <a:avLst>
              <a:gd name="adj" fmla="val 3000"/>
            </a:avLst>
          </a:prstGeom>
          <a:solidFill>
            <a:srgbClr val="FFFFFF"/>
          </a:solidFill>
          <a:ln w="19050">
            <a:solidFill>
              <a:srgbClr val="7A2E3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Rounded Rectangle 15"/>
          <p:cNvSpPr/>
          <p:nvPr/>
        </p:nvSpPr>
        <p:spPr>
          <a:xfrm>
            <a:off x="731520" y="1446784"/>
            <a:ext cx="5239512" cy="566928"/>
          </a:xfrm>
          <a:prstGeom prst="roundRect">
            <a:avLst>
              <a:gd name="adj" fmla="val 20000"/>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Oval 16"/>
          <p:cNvSpPr/>
          <p:nvPr/>
        </p:nvSpPr>
        <p:spPr>
          <a:xfrm>
            <a:off x="5440680" y="1510792"/>
            <a:ext cx="438912" cy="438912"/>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5440680" y="1510792"/>
            <a:ext cx="438912" cy="438912"/>
          </a:xfrm>
          <a:prstGeom prst="rect">
            <a:avLst/>
          </a:prstGeom>
          <a:noFill/>
        </p:spPr>
        <p:txBody>
          <a:bodyPr wrap="square" lIns="45720" rIns="45720" tIns="27432" bIns="27432" anchor="ctr">
            <a:spAutoFit/>
          </a:bodyPr>
          <a:lstStyle/>
          <a:p>
            <a:pPr algn="ctr"/>
            <a:r>
              <a:rPr sz="1600" b="1">
                <a:solidFill>
                  <a:srgbClr val="7A2E3A"/>
                </a:solidFill>
                <a:latin typeface="Noto Sans Hebrew"/>
                <a:cs typeface="Noto Sans Hebrew"/>
              </a:rPr>
              <a:t>2</a:t>
            </a:r>
          </a:p>
        </p:txBody>
      </p:sp>
      <p:sp>
        <p:nvSpPr>
          <p:cNvPr id="19" name="TextBox 18"/>
          <p:cNvSpPr txBox="1"/>
          <p:nvPr/>
        </p:nvSpPr>
        <p:spPr>
          <a:xfrm>
            <a:off x="822960" y="1474216"/>
            <a:ext cx="4507992" cy="512064"/>
          </a:xfrm>
          <a:prstGeom prst="rect">
            <a:avLst/>
          </a:prstGeom>
          <a:noFill/>
        </p:spPr>
        <p:txBody>
          <a:bodyPr wrap="square" lIns="45720" rIns="45720" tIns="27432" bIns="27432" anchor="ctr">
            <a:spAutoFit/>
          </a:bodyPr>
          <a:lstStyle/>
          <a:p>
            <a:pPr rtl="1" algn="r"/>
            <a:r>
              <a:rPr sz="1800" b="1">
                <a:solidFill>
                  <a:srgbClr val="FFFFFF"/>
                </a:solidFill>
                <a:latin typeface="Noto Serif Hebrew"/>
                <a:cs typeface="Noto Serif Hebrew"/>
              </a:rPr>
              <a:t>זכויות קבוצתיות-תרבותיות</a:t>
            </a:r>
          </a:p>
        </p:txBody>
      </p:sp>
      <p:sp>
        <p:nvSpPr>
          <p:cNvPr id="20" name="TextBox 19"/>
          <p:cNvSpPr txBox="1"/>
          <p:nvPr/>
        </p:nvSpPr>
        <p:spPr>
          <a:xfrm>
            <a:off x="868680" y="2105152"/>
            <a:ext cx="4965192" cy="3306063"/>
          </a:xfrm>
          <a:prstGeom prst="rect">
            <a:avLst/>
          </a:prstGeom>
          <a:noFill/>
        </p:spPr>
        <p:txBody>
          <a:bodyPr wrap="square" lIns="45720" rIns="45720" tIns="27432" bIns="27432" anchor="t">
            <a:spAutoFit/>
          </a:bodyPr>
          <a:lstStyle/>
          <a:p>
            <a:pPr rtl="1" algn="r">
              <a:spcAft>
                <a:spcPts val="500"/>
              </a:spcAft>
            </a:pPr>
            <a:r>
              <a:rPr sz="2000" b="0">
                <a:solidFill>
                  <a:srgbClr val="212430"/>
                </a:solidFill>
                <a:latin typeface="Noto Sans Hebrew"/>
                <a:cs typeface="Noto Sans Hebrew"/>
              </a:rPr>
              <a:t>זכויות קיבוציות הניתנות על ידי המדינה לקבוצות אתניות-תרבותיות ומטרתן היא להסדיר בצורה מוסדית את זהותה הייחודית של הקבוצה במדינה. המדינה קובעת את היקף הענקת הזכויות ומידת התמיכה המוסדית בהן. הזכויות הקבוצתיות הן הזכות לשפה (למשל שילוט במרחב הציבורי), חינוך, תרבות וייצוג פוליטי</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800" b="1">
                <a:solidFill>
                  <a:srgbClr val="1D3A5F"/>
                </a:solidFill>
                <a:latin typeface="Noto Serif Hebrew"/>
                <a:cs typeface="Noto Serif Hebrew"/>
              </a:rPr>
              <a:t>זכויות קבוצתיות - המשך</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4 מתוך 14</a:t>
            </a:r>
          </a:p>
        </p:txBody>
      </p:sp>
      <p:sp>
        <p:nvSpPr>
          <p:cNvPr id="9" name="Rounded Rectangle 8"/>
          <p:cNvSpPr/>
          <p:nvPr/>
        </p:nvSpPr>
        <p:spPr>
          <a:xfrm>
            <a:off x="6217920" y="1193546"/>
            <a:ext cx="5239512" cy="4562347"/>
          </a:xfrm>
          <a:prstGeom prst="roundRect">
            <a:avLst>
              <a:gd name="adj" fmla="val 3000"/>
            </a:avLst>
          </a:prstGeom>
          <a:solidFill>
            <a:srgbClr val="FFFFFF"/>
          </a:solidFill>
          <a:ln w="19050">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ounded Rectangle 9"/>
          <p:cNvSpPr/>
          <p:nvPr/>
        </p:nvSpPr>
        <p:spPr>
          <a:xfrm>
            <a:off x="6217920" y="1193546"/>
            <a:ext cx="5239512" cy="566928"/>
          </a:xfrm>
          <a:prstGeom prst="roundRect">
            <a:avLst>
              <a:gd name="adj" fmla="val 20000"/>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Oval 10"/>
          <p:cNvSpPr/>
          <p:nvPr/>
        </p:nvSpPr>
        <p:spPr>
          <a:xfrm>
            <a:off x="10927080" y="1257554"/>
            <a:ext cx="438912" cy="438912"/>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10927080" y="1257554"/>
            <a:ext cx="438912" cy="438912"/>
          </a:xfrm>
          <a:prstGeom prst="rect">
            <a:avLst/>
          </a:prstGeom>
          <a:noFill/>
        </p:spPr>
        <p:txBody>
          <a:bodyPr wrap="square" lIns="45720" rIns="45720" tIns="27432" bIns="27432" anchor="ctr">
            <a:spAutoFit/>
          </a:bodyPr>
          <a:lstStyle/>
          <a:p>
            <a:pPr algn="ctr"/>
            <a:r>
              <a:rPr sz="1600" b="1">
                <a:solidFill>
                  <a:srgbClr val="1D3A5F"/>
                </a:solidFill>
                <a:latin typeface="Noto Sans Hebrew"/>
                <a:cs typeface="Noto Sans Hebrew"/>
              </a:rPr>
              <a:t>1</a:t>
            </a:r>
          </a:p>
        </p:txBody>
      </p:sp>
      <p:sp>
        <p:nvSpPr>
          <p:cNvPr id="13" name="TextBox 12"/>
          <p:cNvSpPr txBox="1"/>
          <p:nvPr/>
        </p:nvSpPr>
        <p:spPr>
          <a:xfrm>
            <a:off x="6309359" y="1220978"/>
            <a:ext cx="4507992" cy="512064"/>
          </a:xfrm>
          <a:prstGeom prst="rect">
            <a:avLst/>
          </a:prstGeom>
          <a:noFill/>
        </p:spPr>
        <p:txBody>
          <a:bodyPr wrap="square" lIns="45720" rIns="45720" tIns="27432" bIns="27432" anchor="ctr">
            <a:spAutoFit/>
          </a:bodyPr>
          <a:lstStyle/>
          <a:p>
            <a:pPr rtl="1" algn="r"/>
            <a:r>
              <a:rPr sz="1800" b="1">
                <a:solidFill>
                  <a:srgbClr val="FFFFFF"/>
                </a:solidFill>
                <a:latin typeface="Noto Serif Hebrew"/>
                <a:cs typeface="Noto Serif Hebrew"/>
              </a:rPr>
              <a:t>מהן זכויות קבוצתיות</a:t>
            </a:r>
          </a:p>
        </p:txBody>
      </p:sp>
      <p:sp>
        <p:nvSpPr>
          <p:cNvPr id="14" name="TextBox 13"/>
          <p:cNvSpPr txBox="1"/>
          <p:nvPr/>
        </p:nvSpPr>
        <p:spPr>
          <a:xfrm>
            <a:off x="6355080" y="1851914"/>
            <a:ext cx="4965192" cy="3812539"/>
          </a:xfrm>
          <a:prstGeom prst="rect">
            <a:avLst/>
          </a:prstGeom>
          <a:noFill/>
        </p:spPr>
        <p:txBody>
          <a:bodyPr wrap="square" lIns="45720" rIns="45720" tIns="27432" bIns="27432" anchor="t">
            <a:spAutoFit/>
          </a:bodyPr>
          <a:lstStyle/>
          <a:p>
            <a:pPr rtl="1" algn="r">
              <a:spcAft>
                <a:spcPts val="500"/>
              </a:spcAft>
            </a:pPr>
            <a:r>
              <a:rPr sz="2600" b="0">
                <a:solidFill>
                  <a:srgbClr val="212430"/>
                </a:solidFill>
                <a:latin typeface="Noto Sans Hebrew"/>
                <a:cs typeface="Noto Sans Hebrew"/>
              </a:rPr>
              <a:t>זכויות המוקנות לקבוצה כקבוצה, ולא רק לפרטים המרכיבים אותה.</a:t>
            </a:r>
          </a:p>
          <a:p>
            <a:pPr rtl="1" algn="r">
              <a:spcAft>
                <a:spcPts val="500"/>
              </a:spcAft>
            </a:pPr>
            <a:r>
              <a:rPr sz="2600" b="0">
                <a:solidFill>
                  <a:srgbClr val="212430"/>
                </a:solidFill>
                <a:latin typeface="Noto Sans Hebrew"/>
                <a:cs typeface="Noto Sans Hebrew"/>
              </a:rPr>
              <a:t>נועדו לשמר את ייחודה של קבוצה בעלת שפה, דת או תרבות נבדלת (למשל המיעוט הערבי בישראל).</a:t>
            </a:r>
          </a:p>
        </p:txBody>
      </p:sp>
      <p:sp>
        <p:nvSpPr>
          <p:cNvPr id="15" name="Rounded Rectangle 14"/>
          <p:cNvSpPr/>
          <p:nvPr/>
        </p:nvSpPr>
        <p:spPr>
          <a:xfrm>
            <a:off x="731520" y="1193546"/>
            <a:ext cx="5239512" cy="4562347"/>
          </a:xfrm>
          <a:prstGeom prst="roundRect">
            <a:avLst>
              <a:gd name="adj" fmla="val 3000"/>
            </a:avLst>
          </a:prstGeom>
          <a:solidFill>
            <a:srgbClr val="FFFFFF"/>
          </a:solidFill>
          <a:ln w="19050">
            <a:solidFill>
              <a:srgbClr val="7A2E3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Rounded Rectangle 15"/>
          <p:cNvSpPr/>
          <p:nvPr/>
        </p:nvSpPr>
        <p:spPr>
          <a:xfrm>
            <a:off x="731520" y="1193546"/>
            <a:ext cx="5239512" cy="566928"/>
          </a:xfrm>
          <a:prstGeom prst="roundRect">
            <a:avLst>
              <a:gd name="adj" fmla="val 20000"/>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Oval 16"/>
          <p:cNvSpPr/>
          <p:nvPr/>
        </p:nvSpPr>
        <p:spPr>
          <a:xfrm>
            <a:off x="5440680" y="1257554"/>
            <a:ext cx="438912" cy="438912"/>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5440680" y="1257554"/>
            <a:ext cx="438912" cy="438912"/>
          </a:xfrm>
          <a:prstGeom prst="rect">
            <a:avLst/>
          </a:prstGeom>
          <a:noFill/>
        </p:spPr>
        <p:txBody>
          <a:bodyPr wrap="square" lIns="45720" rIns="45720" tIns="27432" bIns="27432" anchor="ctr">
            <a:spAutoFit/>
          </a:bodyPr>
          <a:lstStyle/>
          <a:p>
            <a:pPr algn="ctr"/>
            <a:r>
              <a:rPr sz="1600" b="1">
                <a:solidFill>
                  <a:srgbClr val="7A2E3A"/>
                </a:solidFill>
                <a:latin typeface="Noto Sans Hebrew"/>
                <a:cs typeface="Noto Sans Hebrew"/>
              </a:rPr>
              <a:t>2</a:t>
            </a:r>
          </a:p>
        </p:txBody>
      </p:sp>
      <p:sp>
        <p:nvSpPr>
          <p:cNvPr id="19" name="TextBox 18"/>
          <p:cNvSpPr txBox="1"/>
          <p:nvPr/>
        </p:nvSpPr>
        <p:spPr>
          <a:xfrm>
            <a:off x="822960" y="1220978"/>
            <a:ext cx="4507992" cy="512064"/>
          </a:xfrm>
          <a:prstGeom prst="rect">
            <a:avLst/>
          </a:prstGeom>
          <a:noFill/>
        </p:spPr>
        <p:txBody>
          <a:bodyPr wrap="square" lIns="45720" rIns="45720" tIns="27432" bIns="27432" anchor="ctr">
            <a:spAutoFit/>
          </a:bodyPr>
          <a:lstStyle/>
          <a:p>
            <a:pPr rtl="1" algn="r"/>
            <a:r>
              <a:rPr sz="1800" b="1">
                <a:solidFill>
                  <a:srgbClr val="FFFFFF"/>
                </a:solidFill>
                <a:latin typeface="Noto Serif Hebrew"/>
                <a:cs typeface="Noto Serif Hebrew"/>
              </a:rPr>
              <a:t>סוגי זכויות קבוצתיות</a:t>
            </a:r>
          </a:p>
        </p:txBody>
      </p:sp>
      <p:sp>
        <p:nvSpPr>
          <p:cNvPr id="20" name="TextBox 19"/>
          <p:cNvSpPr txBox="1"/>
          <p:nvPr/>
        </p:nvSpPr>
        <p:spPr>
          <a:xfrm>
            <a:off x="868680" y="1851914"/>
            <a:ext cx="4965192" cy="3812539"/>
          </a:xfrm>
          <a:prstGeom prst="rect">
            <a:avLst/>
          </a:prstGeom>
          <a:noFill/>
        </p:spPr>
        <p:txBody>
          <a:bodyPr wrap="square" lIns="45720" rIns="45720" tIns="27432" bIns="27432" anchor="t">
            <a:spAutoFit/>
          </a:bodyPr>
          <a:lstStyle/>
          <a:p>
            <a:pPr rtl="1" algn="r">
              <a:spcAft>
                <a:spcPts val="500"/>
              </a:spcAft>
            </a:pPr>
            <a:r>
              <a:rPr sz="2600" b="0">
                <a:solidFill>
                  <a:srgbClr val="212430"/>
                </a:solidFill>
                <a:latin typeface="Noto Sans Hebrew"/>
                <a:cs typeface="Noto Sans Hebrew"/>
              </a:rPr>
              <a:t>זכויות תרבותיות: שימור שפה, מסורת, מערכת חינוך נפרדת.</a:t>
            </a:r>
          </a:p>
          <a:p>
            <a:pPr rtl="1" algn="r">
              <a:spcAft>
                <a:spcPts val="500"/>
              </a:spcAft>
            </a:pPr>
            <a:r>
              <a:rPr sz="2600" b="0">
                <a:solidFill>
                  <a:srgbClr val="212430"/>
                </a:solidFill>
                <a:latin typeface="Noto Sans Hebrew"/>
                <a:cs typeface="Noto Sans Hebrew"/>
              </a:rPr>
              <a:t>זכויות דתיות: מעמד אישי (נישואין וגירושין) על פי דת הקבוצה, בתי דין דתיים.</a:t>
            </a:r>
          </a:p>
          <a:p>
            <a:pPr rtl="1" algn="r">
              <a:spcAft>
                <a:spcPts val="500"/>
              </a:spcAft>
            </a:pPr>
            <a:r>
              <a:rPr sz="2600" b="0">
                <a:solidFill>
                  <a:srgbClr val="212430"/>
                </a:solidFill>
                <a:latin typeface="Noto Sans Hebrew"/>
                <a:cs typeface="Noto Sans Hebrew"/>
              </a:rPr>
              <a:t>זכויות פוליטיות: ייצוג מובטח או מועדף במוסדות השלטון.</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800" b="1">
                <a:solidFill>
                  <a:srgbClr val="1D3A5F"/>
                </a:solidFill>
                <a:latin typeface="Noto Serif Hebrew"/>
                <a:cs typeface="Noto Serif Hebrew"/>
              </a:rPr>
              <a:t>זכויות קבוצתיות - המשך</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5 מתוך 14</a:t>
            </a:r>
          </a:p>
        </p:txBody>
      </p:sp>
      <p:sp>
        <p:nvSpPr>
          <p:cNvPr id="9" name="Rounded Rectangle 8"/>
          <p:cNvSpPr/>
          <p:nvPr/>
        </p:nvSpPr>
        <p:spPr>
          <a:xfrm>
            <a:off x="6217920" y="1427987"/>
            <a:ext cx="5239512" cy="4093464"/>
          </a:xfrm>
          <a:prstGeom prst="roundRect">
            <a:avLst>
              <a:gd name="adj" fmla="val 3000"/>
            </a:avLst>
          </a:prstGeom>
          <a:solidFill>
            <a:srgbClr val="FFFFFF"/>
          </a:solidFill>
          <a:ln w="19050">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ounded Rectangle 9"/>
          <p:cNvSpPr/>
          <p:nvPr/>
        </p:nvSpPr>
        <p:spPr>
          <a:xfrm>
            <a:off x="6217920" y="1427987"/>
            <a:ext cx="5239512" cy="566928"/>
          </a:xfrm>
          <a:prstGeom prst="roundRect">
            <a:avLst>
              <a:gd name="adj" fmla="val 20000"/>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Oval 10"/>
          <p:cNvSpPr/>
          <p:nvPr/>
        </p:nvSpPr>
        <p:spPr>
          <a:xfrm>
            <a:off x="10927080" y="1491996"/>
            <a:ext cx="438912" cy="438912"/>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10927080" y="1491996"/>
            <a:ext cx="438912" cy="438912"/>
          </a:xfrm>
          <a:prstGeom prst="rect">
            <a:avLst/>
          </a:prstGeom>
          <a:noFill/>
        </p:spPr>
        <p:txBody>
          <a:bodyPr wrap="square" lIns="45720" rIns="45720" tIns="27432" bIns="27432" anchor="ctr">
            <a:spAutoFit/>
          </a:bodyPr>
          <a:lstStyle/>
          <a:p>
            <a:pPr algn="ctr"/>
            <a:r>
              <a:rPr sz="1600" b="1">
                <a:solidFill>
                  <a:srgbClr val="1D3A5F"/>
                </a:solidFill>
                <a:latin typeface="Noto Sans Hebrew"/>
                <a:cs typeface="Noto Sans Hebrew"/>
              </a:rPr>
              <a:t>1</a:t>
            </a:r>
          </a:p>
        </p:txBody>
      </p:sp>
      <p:sp>
        <p:nvSpPr>
          <p:cNvPr id="13" name="TextBox 12"/>
          <p:cNvSpPr txBox="1"/>
          <p:nvPr/>
        </p:nvSpPr>
        <p:spPr>
          <a:xfrm>
            <a:off x="6309359" y="1455420"/>
            <a:ext cx="4507992" cy="512064"/>
          </a:xfrm>
          <a:prstGeom prst="rect">
            <a:avLst/>
          </a:prstGeom>
          <a:noFill/>
        </p:spPr>
        <p:txBody>
          <a:bodyPr wrap="square" lIns="45720" rIns="45720" tIns="27432" bIns="27432" anchor="ctr">
            <a:spAutoFit/>
          </a:bodyPr>
          <a:lstStyle/>
          <a:p>
            <a:pPr rtl="1" algn="r"/>
            <a:r>
              <a:rPr sz="1800" b="1">
                <a:solidFill>
                  <a:srgbClr val="FFFFFF"/>
                </a:solidFill>
                <a:latin typeface="Noto Serif Hebrew"/>
                <a:cs typeface="Noto Serif Hebrew"/>
              </a:rPr>
              <a:t>המתח עם זכויות הפרט</a:t>
            </a:r>
          </a:p>
        </p:txBody>
      </p:sp>
      <p:sp>
        <p:nvSpPr>
          <p:cNvPr id="14" name="TextBox 13"/>
          <p:cNvSpPr txBox="1"/>
          <p:nvPr/>
        </p:nvSpPr>
        <p:spPr>
          <a:xfrm>
            <a:off x="6355080" y="2086356"/>
            <a:ext cx="4965192" cy="3343655"/>
          </a:xfrm>
          <a:prstGeom prst="rect">
            <a:avLst/>
          </a:prstGeom>
          <a:noFill/>
        </p:spPr>
        <p:txBody>
          <a:bodyPr wrap="square" lIns="45720" rIns="45720" tIns="27432" bIns="27432" anchor="t">
            <a:spAutoFit/>
          </a:bodyPr>
          <a:lstStyle/>
          <a:p>
            <a:pPr rtl="1" algn="r">
              <a:spcAft>
                <a:spcPts val="500"/>
              </a:spcAft>
            </a:pPr>
            <a:r>
              <a:rPr sz="2600" b="0">
                <a:solidFill>
                  <a:srgbClr val="212430"/>
                </a:solidFill>
                <a:latin typeface="Noto Sans Hebrew"/>
                <a:cs typeface="Noto Sans Hebrew"/>
              </a:rPr>
              <a:t>זכות קבוצתית עלולה לפגוע בפרט בתוך הקבוצה (למשל נשים בנישואין דתיים).</a:t>
            </a:r>
          </a:p>
          <a:p>
            <a:pPr rtl="1" algn="r">
              <a:spcAft>
                <a:spcPts val="500"/>
              </a:spcAft>
            </a:pPr>
            <a:r>
              <a:rPr sz="2600" b="0">
                <a:solidFill>
                  <a:srgbClr val="212430"/>
                </a:solidFill>
                <a:latin typeface="Noto Sans Hebrew"/>
                <a:cs typeface="Noto Sans Hebrew"/>
              </a:rPr>
              <a:t>הדמוקרטיה הליברלית מגבילה זכויות קבוצתיות כשהן פוגעות בזכויות היסוד של פרטים.</a:t>
            </a:r>
          </a:p>
        </p:txBody>
      </p:sp>
      <p:sp>
        <p:nvSpPr>
          <p:cNvPr id="15" name="Rounded Rectangle 14"/>
          <p:cNvSpPr/>
          <p:nvPr/>
        </p:nvSpPr>
        <p:spPr>
          <a:xfrm>
            <a:off x="731520" y="1427987"/>
            <a:ext cx="5239512" cy="4093464"/>
          </a:xfrm>
          <a:prstGeom prst="roundRect">
            <a:avLst>
              <a:gd name="adj" fmla="val 3000"/>
            </a:avLst>
          </a:prstGeom>
          <a:solidFill>
            <a:srgbClr val="FFFFFF"/>
          </a:solidFill>
          <a:ln w="19050">
            <a:solidFill>
              <a:srgbClr val="7A2E3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Rounded Rectangle 15"/>
          <p:cNvSpPr/>
          <p:nvPr/>
        </p:nvSpPr>
        <p:spPr>
          <a:xfrm>
            <a:off x="731520" y="1427987"/>
            <a:ext cx="5239512" cy="566928"/>
          </a:xfrm>
          <a:prstGeom prst="roundRect">
            <a:avLst>
              <a:gd name="adj" fmla="val 20000"/>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Oval 16"/>
          <p:cNvSpPr/>
          <p:nvPr/>
        </p:nvSpPr>
        <p:spPr>
          <a:xfrm>
            <a:off x="5440680" y="1491996"/>
            <a:ext cx="438912" cy="438912"/>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5440680" y="1491996"/>
            <a:ext cx="438912" cy="438912"/>
          </a:xfrm>
          <a:prstGeom prst="rect">
            <a:avLst/>
          </a:prstGeom>
          <a:noFill/>
        </p:spPr>
        <p:txBody>
          <a:bodyPr wrap="square" lIns="45720" rIns="45720" tIns="27432" bIns="27432" anchor="ctr">
            <a:spAutoFit/>
          </a:bodyPr>
          <a:lstStyle/>
          <a:p>
            <a:pPr algn="ctr"/>
            <a:r>
              <a:rPr sz="1600" b="1">
                <a:solidFill>
                  <a:srgbClr val="7A2E3A"/>
                </a:solidFill>
                <a:latin typeface="Noto Sans Hebrew"/>
                <a:cs typeface="Noto Sans Hebrew"/>
              </a:rPr>
              <a:t>2</a:t>
            </a:r>
          </a:p>
        </p:txBody>
      </p:sp>
      <p:sp>
        <p:nvSpPr>
          <p:cNvPr id="19" name="TextBox 18"/>
          <p:cNvSpPr txBox="1"/>
          <p:nvPr/>
        </p:nvSpPr>
        <p:spPr>
          <a:xfrm>
            <a:off x="822960" y="1455420"/>
            <a:ext cx="4507992" cy="512064"/>
          </a:xfrm>
          <a:prstGeom prst="rect">
            <a:avLst/>
          </a:prstGeom>
          <a:noFill/>
        </p:spPr>
        <p:txBody>
          <a:bodyPr wrap="square" lIns="45720" rIns="45720" tIns="27432" bIns="27432" anchor="ctr">
            <a:spAutoFit/>
          </a:bodyPr>
          <a:lstStyle/>
          <a:p>
            <a:pPr rtl="1" algn="r"/>
            <a:r>
              <a:rPr sz="1800" b="1">
                <a:solidFill>
                  <a:srgbClr val="FFFFFF"/>
                </a:solidFill>
                <a:latin typeface="Noto Serif Hebrew"/>
                <a:cs typeface="Noto Serif Hebrew"/>
              </a:rPr>
              <a:t>דוגמאות לזכויות קבוצתיות בישראל</a:t>
            </a:r>
          </a:p>
        </p:txBody>
      </p:sp>
      <p:sp>
        <p:nvSpPr>
          <p:cNvPr id="20" name="TextBox 19"/>
          <p:cNvSpPr txBox="1"/>
          <p:nvPr/>
        </p:nvSpPr>
        <p:spPr>
          <a:xfrm>
            <a:off x="868680" y="2086356"/>
            <a:ext cx="4965192" cy="3343655"/>
          </a:xfrm>
          <a:prstGeom prst="rect">
            <a:avLst/>
          </a:prstGeom>
          <a:noFill/>
        </p:spPr>
        <p:txBody>
          <a:bodyPr wrap="square" lIns="45720" rIns="45720" tIns="27432" bIns="27432" anchor="t">
            <a:spAutoFit/>
          </a:bodyPr>
          <a:lstStyle/>
          <a:p>
            <a:pPr rtl="1" algn="r">
              <a:spcAft>
                <a:spcPts val="500"/>
              </a:spcAft>
            </a:pPr>
            <a:r>
              <a:rPr sz="2600" b="0">
                <a:solidFill>
                  <a:srgbClr val="212430"/>
                </a:solidFill>
                <a:latin typeface="Noto Sans Hebrew"/>
                <a:cs typeface="Noto Sans Hebrew"/>
              </a:rPr>
              <a:t>מערכת החינוך הערבית: לימוד בערבית עם תוכן תרבותי ערבי.</a:t>
            </a:r>
          </a:p>
          <a:p>
            <a:pPr rtl="1" algn="r">
              <a:spcAft>
                <a:spcPts val="500"/>
              </a:spcAft>
            </a:pPr>
            <a:r>
              <a:rPr sz="2600" b="0">
                <a:solidFill>
                  <a:srgbClr val="212430"/>
                </a:solidFill>
                <a:latin typeface="Noto Sans Hebrew"/>
                <a:cs typeface="Noto Sans Hebrew"/>
              </a:rPr>
              <a:t>בתי הדין הדתיים: שיפוט בענייני מעמד אישי לפי דת הקבוצה.</a:t>
            </a:r>
          </a:p>
          <a:p>
            <a:pPr rtl="1" algn="r">
              <a:spcAft>
                <a:spcPts val="500"/>
              </a:spcAft>
            </a:pPr>
            <a:r>
              <a:rPr sz="2600" b="0">
                <a:solidFill>
                  <a:srgbClr val="212430"/>
                </a:solidFill>
                <a:latin typeface="Noto Sans Hebrew"/>
                <a:cs typeface="Noto Sans Hebrew"/>
              </a:rPr>
              <a:t>שפה: מעמד מיוחד לערבית בחיי הציבור.</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800" b="1">
                <a:solidFill>
                  <a:srgbClr val="1D3A5F"/>
                </a:solidFill>
                <a:latin typeface="Noto Serif Hebrew"/>
                <a:cs typeface="Noto Serif Hebrew"/>
              </a:rPr>
              <a:t>זכויות קבוצתיות - המשך</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6 מתוך 14</a:t>
            </a:r>
          </a:p>
        </p:txBody>
      </p:sp>
      <p:sp>
        <p:nvSpPr>
          <p:cNvPr id="9" name="Rounded Rectangle 8"/>
          <p:cNvSpPr/>
          <p:nvPr/>
        </p:nvSpPr>
        <p:spPr>
          <a:xfrm>
            <a:off x="6217920" y="1427987"/>
            <a:ext cx="5239512" cy="4093464"/>
          </a:xfrm>
          <a:prstGeom prst="roundRect">
            <a:avLst>
              <a:gd name="adj" fmla="val 3000"/>
            </a:avLst>
          </a:prstGeom>
          <a:solidFill>
            <a:srgbClr val="FFFFFF"/>
          </a:solidFill>
          <a:ln w="19050">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ounded Rectangle 9"/>
          <p:cNvSpPr/>
          <p:nvPr/>
        </p:nvSpPr>
        <p:spPr>
          <a:xfrm>
            <a:off x="6217920" y="1427987"/>
            <a:ext cx="5239512" cy="566928"/>
          </a:xfrm>
          <a:prstGeom prst="roundRect">
            <a:avLst>
              <a:gd name="adj" fmla="val 20000"/>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Oval 10"/>
          <p:cNvSpPr/>
          <p:nvPr/>
        </p:nvSpPr>
        <p:spPr>
          <a:xfrm>
            <a:off x="10927080" y="1491996"/>
            <a:ext cx="438912" cy="438912"/>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10927080" y="1491996"/>
            <a:ext cx="438912" cy="438912"/>
          </a:xfrm>
          <a:prstGeom prst="rect">
            <a:avLst/>
          </a:prstGeom>
          <a:noFill/>
        </p:spPr>
        <p:txBody>
          <a:bodyPr wrap="square" lIns="45720" rIns="45720" tIns="27432" bIns="27432" anchor="ctr">
            <a:spAutoFit/>
          </a:bodyPr>
          <a:lstStyle/>
          <a:p>
            <a:pPr algn="ctr"/>
            <a:r>
              <a:rPr sz="1600" b="1">
                <a:solidFill>
                  <a:srgbClr val="1D3A5F"/>
                </a:solidFill>
                <a:latin typeface="Noto Sans Hebrew"/>
                <a:cs typeface="Noto Sans Hebrew"/>
              </a:rPr>
              <a:t>1</a:t>
            </a:r>
          </a:p>
        </p:txBody>
      </p:sp>
      <p:sp>
        <p:nvSpPr>
          <p:cNvPr id="13" name="TextBox 12"/>
          <p:cNvSpPr txBox="1"/>
          <p:nvPr/>
        </p:nvSpPr>
        <p:spPr>
          <a:xfrm>
            <a:off x="6309359" y="1455420"/>
            <a:ext cx="4507992" cy="512064"/>
          </a:xfrm>
          <a:prstGeom prst="rect">
            <a:avLst/>
          </a:prstGeom>
          <a:noFill/>
        </p:spPr>
        <p:txBody>
          <a:bodyPr wrap="square" lIns="45720" rIns="45720" tIns="27432" bIns="27432" anchor="ctr">
            <a:spAutoFit/>
          </a:bodyPr>
          <a:lstStyle/>
          <a:p>
            <a:pPr rtl="1" algn="r"/>
            <a:r>
              <a:rPr sz="1800" b="1">
                <a:solidFill>
                  <a:srgbClr val="FFFFFF"/>
                </a:solidFill>
                <a:latin typeface="Noto Serif Hebrew"/>
                <a:cs typeface="Noto Serif Hebrew"/>
              </a:rPr>
              <a:t>ביקורת על זכויות קבוצתיות</a:t>
            </a:r>
          </a:p>
        </p:txBody>
      </p:sp>
      <p:sp>
        <p:nvSpPr>
          <p:cNvPr id="14" name="TextBox 13"/>
          <p:cNvSpPr txBox="1"/>
          <p:nvPr/>
        </p:nvSpPr>
        <p:spPr>
          <a:xfrm>
            <a:off x="6355080" y="2086356"/>
            <a:ext cx="4965192" cy="3343655"/>
          </a:xfrm>
          <a:prstGeom prst="rect">
            <a:avLst/>
          </a:prstGeom>
          <a:noFill/>
        </p:spPr>
        <p:txBody>
          <a:bodyPr wrap="square" lIns="45720" rIns="45720" tIns="27432" bIns="27432" anchor="t">
            <a:spAutoFit/>
          </a:bodyPr>
          <a:lstStyle/>
          <a:p>
            <a:pPr rtl="1" algn="r">
              <a:spcAft>
                <a:spcPts val="500"/>
              </a:spcAft>
            </a:pPr>
            <a:r>
              <a:rPr sz="2600" b="0">
                <a:solidFill>
                  <a:srgbClr val="212430"/>
                </a:solidFill>
                <a:latin typeface="Noto Sans Hebrew"/>
                <a:cs typeface="Noto Sans Hebrew"/>
              </a:rPr>
              <a:t>טענות בעד: שימור פלורליזם, הגנה על מיעוטים, הכרה בזהות קבוצתית.</a:t>
            </a:r>
          </a:p>
          <a:p>
            <a:pPr rtl="1" algn="r">
              <a:spcAft>
                <a:spcPts val="500"/>
              </a:spcAft>
            </a:pPr>
            <a:r>
              <a:rPr sz="2600" b="0">
                <a:solidFill>
                  <a:srgbClr val="212430"/>
                </a:solidFill>
                <a:latin typeface="Noto Sans Hebrew"/>
                <a:cs typeface="Noto Sans Hebrew"/>
              </a:rPr>
              <a:t>טענות נגד: עלולות לפגוע בשוויון, בפרטים בתוך הקבוצה ובאחדות הלאומית.</a:t>
            </a:r>
          </a:p>
        </p:txBody>
      </p:sp>
      <p:sp>
        <p:nvSpPr>
          <p:cNvPr id="15" name="Rounded Rectangle 14"/>
          <p:cNvSpPr/>
          <p:nvPr/>
        </p:nvSpPr>
        <p:spPr>
          <a:xfrm>
            <a:off x="731520" y="1427987"/>
            <a:ext cx="5239512" cy="4093464"/>
          </a:xfrm>
          <a:prstGeom prst="roundRect">
            <a:avLst>
              <a:gd name="adj" fmla="val 3000"/>
            </a:avLst>
          </a:prstGeom>
          <a:solidFill>
            <a:srgbClr val="FFFFFF"/>
          </a:solidFill>
          <a:ln w="19050">
            <a:solidFill>
              <a:srgbClr val="7A2E3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Rounded Rectangle 15"/>
          <p:cNvSpPr/>
          <p:nvPr/>
        </p:nvSpPr>
        <p:spPr>
          <a:xfrm>
            <a:off x="731520" y="1427987"/>
            <a:ext cx="5239512" cy="566928"/>
          </a:xfrm>
          <a:prstGeom prst="roundRect">
            <a:avLst>
              <a:gd name="adj" fmla="val 20000"/>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Oval 16"/>
          <p:cNvSpPr/>
          <p:nvPr/>
        </p:nvSpPr>
        <p:spPr>
          <a:xfrm>
            <a:off x="5440680" y="1491996"/>
            <a:ext cx="438912" cy="438912"/>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5440680" y="1491996"/>
            <a:ext cx="438912" cy="438912"/>
          </a:xfrm>
          <a:prstGeom prst="rect">
            <a:avLst/>
          </a:prstGeom>
          <a:noFill/>
        </p:spPr>
        <p:txBody>
          <a:bodyPr wrap="square" lIns="45720" rIns="45720" tIns="27432" bIns="27432" anchor="ctr">
            <a:spAutoFit/>
          </a:bodyPr>
          <a:lstStyle/>
          <a:p>
            <a:pPr algn="ctr"/>
            <a:r>
              <a:rPr sz="1600" b="1">
                <a:solidFill>
                  <a:srgbClr val="7A2E3A"/>
                </a:solidFill>
                <a:latin typeface="Noto Sans Hebrew"/>
                <a:cs typeface="Noto Sans Hebrew"/>
              </a:rPr>
              <a:t>2</a:t>
            </a:r>
          </a:p>
        </p:txBody>
      </p:sp>
      <p:sp>
        <p:nvSpPr>
          <p:cNvPr id="19" name="TextBox 18"/>
          <p:cNvSpPr txBox="1"/>
          <p:nvPr/>
        </p:nvSpPr>
        <p:spPr>
          <a:xfrm>
            <a:off x="822960" y="1455420"/>
            <a:ext cx="4507992" cy="512064"/>
          </a:xfrm>
          <a:prstGeom prst="rect">
            <a:avLst/>
          </a:prstGeom>
          <a:noFill/>
        </p:spPr>
        <p:txBody>
          <a:bodyPr wrap="square" lIns="45720" rIns="45720" tIns="27432" bIns="27432" anchor="ctr">
            <a:spAutoFit/>
          </a:bodyPr>
          <a:lstStyle/>
          <a:p>
            <a:pPr rtl="1" algn="r"/>
            <a:r>
              <a:rPr sz="1800" b="1">
                <a:solidFill>
                  <a:srgbClr val="FFFFFF"/>
                </a:solidFill>
                <a:latin typeface="Noto Serif Hebrew"/>
                <a:cs typeface="Noto Serif Hebrew"/>
              </a:rPr>
              <a:t>זכויות קבוצתיות של המיעוט החרדי</a:t>
            </a:r>
          </a:p>
        </p:txBody>
      </p:sp>
      <p:sp>
        <p:nvSpPr>
          <p:cNvPr id="20" name="TextBox 19"/>
          <p:cNvSpPr txBox="1"/>
          <p:nvPr/>
        </p:nvSpPr>
        <p:spPr>
          <a:xfrm>
            <a:off x="868680" y="2086356"/>
            <a:ext cx="4965192" cy="3343655"/>
          </a:xfrm>
          <a:prstGeom prst="rect">
            <a:avLst/>
          </a:prstGeom>
          <a:noFill/>
        </p:spPr>
        <p:txBody>
          <a:bodyPr wrap="square" lIns="45720" rIns="45720" tIns="27432" bIns="27432" anchor="t">
            <a:spAutoFit/>
          </a:bodyPr>
          <a:lstStyle/>
          <a:p>
            <a:pPr rtl="1" algn="r">
              <a:spcAft>
                <a:spcPts val="500"/>
              </a:spcAft>
            </a:pPr>
            <a:r>
              <a:rPr sz="2600" b="0">
                <a:solidFill>
                  <a:srgbClr val="212430"/>
                </a:solidFill>
                <a:latin typeface="Noto Sans Hebrew"/>
                <a:cs typeface="Noto Sans Hebrew"/>
              </a:rPr>
              <a:t>אוטונומיה חינוכית: רשתות חינוך חרדיות נפרדות.</a:t>
            </a:r>
          </a:p>
          <a:p>
            <a:pPr rtl="1" algn="r">
              <a:spcAft>
                <a:spcPts val="500"/>
              </a:spcAft>
            </a:pPr>
            <a:r>
              <a:rPr sz="2600" b="0">
                <a:solidFill>
                  <a:srgbClr val="212430"/>
                </a:solidFill>
                <a:latin typeface="Noto Sans Hebrew"/>
                <a:cs typeface="Noto Sans Hebrew"/>
              </a:rPr>
              <a:t>פטור מגיוס (בעבר): הכרה בחשיבות לימוד תורה כערך קבוצתי.</a:t>
            </a:r>
          </a:p>
          <a:p>
            <a:pPr rtl="1" algn="r">
              <a:spcAft>
                <a:spcPts val="500"/>
              </a:spcAft>
            </a:pPr>
            <a:r>
              <a:rPr sz="2600" b="0">
                <a:solidFill>
                  <a:srgbClr val="212430"/>
                </a:solidFill>
                <a:latin typeface="Noto Sans Hebrew"/>
                <a:cs typeface="Noto Sans Hebrew"/>
              </a:rPr>
              <a:t>שמירה על אורח חיים דתי בחיי הציבור החרדי.</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800" b="1">
                <a:solidFill>
                  <a:srgbClr val="1D3A5F"/>
                </a:solidFill>
                <a:latin typeface="Noto Serif Hebrew"/>
                <a:cs typeface="Noto Serif Hebrew"/>
              </a:rPr>
              <a:t>זכויות קבוצתיות - המשך</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7 מתוך 14</a:t>
            </a:r>
          </a:p>
        </p:txBody>
      </p:sp>
      <p:sp>
        <p:nvSpPr>
          <p:cNvPr id="9" name="Rounded Rectangle 8"/>
          <p:cNvSpPr/>
          <p:nvPr/>
        </p:nvSpPr>
        <p:spPr>
          <a:xfrm>
            <a:off x="6217920" y="1247648"/>
            <a:ext cx="5239512" cy="4454143"/>
          </a:xfrm>
          <a:prstGeom prst="roundRect">
            <a:avLst>
              <a:gd name="adj" fmla="val 3000"/>
            </a:avLst>
          </a:prstGeom>
          <a:solidFill>
            <a:srgbClr val="FFFFFF"/>
          </a:solidFill>
          <a:ln w="19050">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ounded Rectangle 9"/>
          <p:cNvSpPr/>
          <p:nvPr/>
        </p:nvSpPr>
        <p:spPr>
          <a:xfrm>
            <a:off x="6217920" y="1247648"/>
            <a:ext cx="5239512" cy="566928"/>
          </a:xfrm>
          <a:prstGeom prst="roundRect">
            <a:avLst>
              <a:gd name="adj" fmla="val 20000"/>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Oval 10"/>
          <p:cNvSpPr/>
          <p:nvPr/>
        </p:nvSpPr>
        <p:spPr>
          <a:xfrm>
            <a:off x="10927080" y="1311656"/>
            <a:ext cx="438912" cy="438912"/>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10927080" y="1311656"/>
            <a:ext cx="438912" cy="438912"/>
          </a:xfrm>
          <a:prstGeom prst="rect">
            <a:avLst/>
          </a:prstGeom>
          <a:noFill/>
        </p:spPr>
        <p:txBody>
          <a:bodyPr wrap="square" lIns="45720" rIns="45720" tIns="27432" bIns="27432" anchor="ctr">
            <a:spAutoFit/>
          </a:bodyPr>
          <a:lstStyle/>
          <a:p>
            <a:pPr algn="ctr"/>
            <a:r>
              <a:rPr sz="1600" b="1">
                <a:solidFill>
                  <a:srgbClr val="1D3A5F"/>
                </a:solidFill>
                <a:latin typeface="Noto Sans Hebrew"/>
                <a:cs typeface="Noto Sans Hebrew"/>
              </a:rPr>
              <a:t>1</a:t>
            </a:r>
          </a:p>
        </p:txBody>
      </p:sp>
      <p:sp>
        <p:nvSpPr>
          <p:cNvPr id="13" name="TextBox 12"/>
          <p:cNvSpPr txBox="1"/>
          <p:nvPr/>
        </p:nvSpPr>
        <p:spPr>
          <a:xfrm>
            <a:off x="6309359" y="1275080"/>
            <a:ext cx="4507992" cy="512064"/>
          </a:xfrm>
          <a:prstGeom prst="rect">
            <a:avLst/>
          </a:prstGeom>
          <a:noFill/>
        </p:spPr>
        <p:txBody>
          <a:bodyPr wrap="square" lIns="45720" rIns="45720" tIns="27432" bIns="27432" anchor="ctr">
            <a:spAutoFit/>
          </a:bodyPr>
          <a:lstStyle/>
          <a:p>
            <a:pPr rtl="1" algn="r"/>
            <a:r>
              <a:rPr sz="1800" b="1">
                <a:solidFill>
                  <a:srgbClr val="FFFFFF"/>
                </a:solidFill>
                <a:latin typeface="Noto Serif Hebrew"/>
                <a:cs typeface="Noto Serif Hebrew"/>
              </a:rPr>
              <a:t>הפלורליזם בישראל</a:t>
            </a:r>
          </a:p>
        </p:txBody>
      </p:sp>
      <p:sp>
        <p:nvSpPr>
          <p:cNvPr id="14" name="TextBox 13"/>
          <p:cNvSpPr txBox="1"/>
          <p:nvPr/>
        </p:nvSpPr>
        <p:spPr>
          <a:xfrm>
            <a:off x="6355080" y="1906016"/>
            <a:ext cx="4965192" cy="3704335"/>
          </a:xfrm>
          <a:prstGeom prst="rect">
            <a:avLst/>
          </a:prstGeom>
          <a:noFill/>
        </p:spPr>
        <p:txBody>
          <a:bodyPr wrap="square" lIns="45720" rIns="45720" tIns="27432" bIns="27432" anchor="t">
            <a:spAutoFit/>
          </a:bodyPr>
          <a:lstStyle/>
          <a:p>
            <a:pPr rtl="1" algn="r">
              <a:spcAft>
                <a:spcPts val="500"/>
              </a:spcAft>
            </a:pPr>
            <a:r>
              <a:rPr sz="2200" b="0">
                <a:solidFill>
                  <a:srgbClr val="212430"/>
                </a:solidFill>
                <a:latin typeface="Noto Sans Hebrew"/>
                <a:cs typeface="Noto Sans Hebrew"/>
              </a:rPr>
              <a:t>ישראל היא חברה רב-תרבותית: יהודים, ערבים, דרוזים, חרדים, אתיופים ועוד.</a:t>
            </a:r>
          </a:p>
          <a:p>
            <a:pPr rtl="1" algn="r">
              <a:spcAft>
                <a:spcPts val="500"/>
              </a:spcAft>
            </a:pPr>
            <a:r>
              <a:rPr sz="2200" b="0">
                <a:solidFill>
                  <a:srgbClr val="212430"/>
                </a:solidFill>
                <a:latin typeface="Noto Sans Hebrew"/>
                <a:cs typeface="Noto Sans Hebrew"/>
              </a:rPr>
              <a:t>זכויות קבוצתיות מכירות בפלורליזם ומאפשרות לכל קבוצה לשמר את זהותה.</a:t>
            </a:r>
          </a:p>
          <a:p>
            <a:pPr rtl="1" algn="r">
              <a:spcAft>
                <a:spcPts val="500"/>
              </a:spcAft>
            </a:pPr>
            <a:r>
              <a:rPr sz="2200" b="0">
                <a:solidFill>
                  <a:srgbClr val="212430"/>
                </a:solidFill>
                <a:latin typeface="Noto Sans Hebrew"/>
                <a:cs typeface="Noto Sans Hebrew"/>
              </a:rPr>
              <a:t>האתגר: למצוא איזון בין זכות הקבוצה לזכויות הפרט ובין הקבוצות השונות.</a:t>
            </a:r>
          </a:p>
        </p:txBody>
      </p:sp>
      <p:sp>
        <p:nvSpPr>
          <p:cNvPr id="15" name="Rounded Rectangle 14"/>
          <p:cNvSpPr/>
          <p:nvPr/>
        </p:nvSpPr>
        <p:spPr>
          <a:xfrm>
            <a:off x="731520" y="1247648"/>
            <a:ext cx="5239512" cy="4454143"/>
          </a:xfrm>
          <a:prstGeom prst="roundRect">
            <a:avLst>
              <a:gd name="adj" fmla="val 3000"/>
            </a:avLst>
          </a:prstGeom>
          <a:solidFill>
            <a:srgbClr val="FFFFFF"/>
          </a:solidFill>
          <a:ln w="19050">
            <a:solidFill>
              <a:srgbClr val="7A2E3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Rounded Rectangle 15"/>
          <p:cNvSpPr/>
          <p:nvPr/>
        </p:nvSpPr>
        <p:spPr>
          <a:xfrm>
            <a:off x="731520" y="1247648"/>
            <a:ext cx="5239512" cy="566928"/>
          </a:xfrm>
          <a:prstGeom prst="roundRect">
            <a:avLst>
              <a:gd name="adj" fmla="val 20000"/>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Oval 16"/>
          <p:cNvSpPr/>
          <p:nvPr/>
        </p:nvSpPr>
        <p:spPr>
          <a:xfrm>
            <a:off x="5440680" y="1311656"/>
            <a:ext cx="438912" cy="438912"/>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5440680" y="1311656"/>
            <a:ext cx="438912" cy="438912"/>
          </a:xfrm>
          <a:prstGeom prst="rect">
            <a:avLst/>
          </a:prstGeom>
          <a:noFill/>
        </p:spPr>
        <p:txBody>
          <a:bodyPr wrap="square" lIns="45720" rIns="45720" tIns="27432" bIns="27432" anchor="ctr">
            <a:spAutoFit/>
          </a:bodyPr>
          <a:lstStyle/>
          <a:p>
            <a:pPr algn="ctr"/>
            <a:r>
              <a:rPr sz="1600" b="1">
                <a:solidFill>
                  <a:srgbClr val="7A2E3A"/>
                </a:solidFill>
                <a:latin typeface="Noto Sans Hebrew"/>
                <a:cs typeface="Noto Sans Hebrew"/>
              </a:rPr>
              <a:t>2</a:t>
            </a:r>
          </a:p>
        </p:txBody>
      </p:sp>
      <p:sp>
        <p:nvSpPr>
          <p:cNvPr id="19" name="TextBox 18"/>
          <p:cNvSpPr txBox="1"/>
          <p:nvPr/>
        </p:nvSpPr>
        <p:spPr>
          <a:xfrm>
            <a:off x="822960" y="1275080"/>
            <a:ext cx="4507992" cy="512064"/>
          </a:xfrm>
          <a:prstGeom prst="rect">
            <a:avLst/>
          </a:prstGeom>
          <a:noFill/>
        </p:spPr>
        <p:txBody>
          <a:bodyPr wrap="square" lIns="45720" rIns="45720" tIns="27432" bIns="27432" anchor="ctr">
            <a:spAutoFit/>
          </a:bodyPr>
          <a:lstStyle/>
          <a:p>
            <a:pPr rtl="1" algn="r"/>
            <a:r>
              <a:rPr sz="1800" b="1">
                <a:solidFill>
                  <a:srgbClr val="FFFFFF"/>
                </a:solidFill>
                <a:latin typeface="Noto Serif Hebrew"/>
                <a:cs typeface="Noto Serif Hebrew"/>
              </a:rPr>
              <a:t>מושגי מפתח לחזרה</a:t>
            </a:r>
          </a:p>
        </p:txBody>
      </p:sp>
      <p:sp>
        <p:nvSpPr>
          <p:cNvPr id="20" name="TextBox 19"/>
          <p:cNvSpPr txBox="1"/>
          <p:nvPr/>
        </p:nvSpPr>
        <p:spPr>
          <a:xfrm>
            <a:off x="868680" y="1906016"/>
            <a:ext cx="4965192" cy="3704335"/>
          </a:xfrm>
          <a:prstGeom prst="rect">
            <a:avLst/>
          </a:prstGeom>
          <a:noFill/>
        </p:spPr>
        <p:txBody>
          <a:bodyPr wrap="square" lIns="45720" rIns="45720" tIns="27432" bIns="27432" anchor="t">
            <a:spAutoFit/>
          </a:bodyPr>
          <a:lstStyle/>
          <a:p>
            <a:pPr rtl="1" algn="r">
              <a:spcAft>
                <a:spcPts val="500"/>
              </a:spcAft>
            </a:pPr>
            <a:r>
              <a:rPr sz="2200" b="0">
                <a:solidFill>
                  <a:srgbClr val="212430"/>
                </a:solidFill>
                <a:latin typeface="Noto Sans Hebrew"/>
                <a:cs typeface="Noto Sans Hebrew"/>
              </a:rPr>
              <a:t>זכויות קבוצתיות</a:t>
            </a:r>
          </a:p>
          <a:p>
            <a:pPr rtl="1" algn="r">
              <a:spcAft>
                <a:spcPts val="500"/>
              </a:spcAft>
            </a:pPr>
            <a:r>
              <a:rPr sz="2200" b="0">
                <a:solidFill>
                  <a:srgbClr val="212430"/>
                </a:solidFill>
                <a:latin typeface="Noto Sans Hebrew"/>
                <a:cs typeface="Noto Sans Hebrew"/>
              </a:rPr>
              <a:t>זכויות קבוצתיות-תרבותיות</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800" b="1">
                <a:solidFill>
                  <a:srgbClr val="1D3A5F"/>
                </a:solidFill>
                <a:latin typeface="Noto Serif Hebrew"/>
                <a:cs typeface="Noto Serif Hebrew"/>
              </a:rPr>
              <a:t>בחינות בגרות בערבית, 2019</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8 מתוך 14</a:t>
            </a:r>
          </a:p>
        </p:txBody>
      </p:sp>
      <p:sp>
        <p:nvSpPr>
          <p:cNvPr id="9" name="Rounded Rectangle 8"/>
          <p:cNvSpPr/>
          <p:nvPr/>
        </p:nvSpPr>
        <p:spPr>
          <a:xfrm>
            <a:off x="731520" y="1005840"/>
            <a:ext cx="5943600" cy="4800600"/>
          </a:xfrm>
          <a:prstGeom prst="roundRect">
            <a:avLst>
              <a:gd name="adj" fmla="val 2000"/>
            </a:avLst>
          </a:prstGeom>
          <a:solidFill>
            <a:srgbClr val="FFFFFF"/>
          </a:solidFill>
          <a:ln w="19050">
            <a:solidFill>
              <a:srgbClr val="C58B2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10" name="Picture 9" descr="image126.jpg"/>
          <p:cNvPicPr>
            <a:picLocks noChangeAspect="1"/>
          </p:cNvPicPr>
          <p:nvPr/>
        </p:nvPicPr>
        <p:blipFill>
          <a:blip r:embed="rId3"/>
          <a:stretch>
            <a:fillRect/>
          </a:stretch>
        </p:blipFill>
        <p:spPr>
          <a:xfrm>
            <a:off x="731520" y="1177290"/>
            <a:ext cx="5943600" cy="4457700"/>
          </a:xfrm>
          <a:prstGeom prst="rect">
            <a:avLst/>
          </a:prstGeom>
        </p:spPr>
      </p:pic>
      <p:sp>
        <p:nvSpPr>
          <p:cNvPr id="11" name="Rounded Rectangle 10"/>
          <p:cNvSpPr/>
          <p:nvPr/>
        </p:nvSpPr>
        <p:spPr>
          <a:xfrm>
            <a:off x="6903720" y="1005840"/>
            <a:ext cx="4553712" cy="4800600"/>
          </a:xfrm>
          <a:prstGeom prst="roundRect">
            <a:avLst>
              <a:gd name="adj" fmla="val 4000"/>
            </a:avLst>
          </a:prstGeom>
          <a:solidFill>
            <a:srgbClr val="FFFFFF"/>
          </a:solidFill>
          <a:ln w="15875">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7040880" y="1078992"/>
            <a:ext cx="4279392" cy="4654296"/>
          </a:xfrm>
          <a:prstGeom prst="rect">
            <a:avLst/>
          </a:prstGeom>
          <a:noFill/>
        </p:spPr>
        <p:txBody>
          <a:bodyPr wrap="square" lIns="45720" rIns="45720" tIns="27432" bIns="27432" anchor="t">
            <a:spAutoFit/>
          </a:bodyPr>
          <a:lstStyle/>
          <a:p>
            <a:pPr rtl="1" algn="r">
              <a:spcAft>
                <a:spcPts val="400"/>
              </a:spcAft>
            </a:pPr>
            <a:r>
              <a:rPr sz="1900" b="1">
                <a:solidFill>
                  <a:srgbClr val="7A2E3A"/>
                </a:solidFill>
                <a:latin typeface="Noto Serif Hebrew"/>
                <a:cs typeface="Noto Serif Hebrew"/>
              </a:rPr>
              <a:t>מה רואים?</a:t>
            </a:r>
          </a:p>
          <a:p>
            <a:pPr rtl="1" algn="r">
              <a:spcAft>
                <a:spcPts val="500"/>
              </a:spcAft>
            </a:pPr>
            <a:r>
              <a:rPr sz="1800" b="0">
                <a:solidFill>
                  <a:srgbClr val="212430"/>
                </a:solidFill>
                <a:latin typeface="Noto Sans Hebrew"/>
                <a:cs typeface="Noto Sans Hebrew"/>
              </a:rPr>
              <a:t>צילום צבע: שני נוסחי בחינה מונחים זה לצד זה; ניתן לקרוא 'מדינת ישראל, משרד החינוך', 'מדעי המחשב', 'ערבית - ספרות א, לבתי ספר ערביים', ומועדי בחינה משנים 2018-2019. לפי תיאור הצלם, נוסחי בחינות בגרות במגזר הערבי. המצגת מונה את מערכת החינוך הערבית - לימוד בערבית עם תוכן תרבותי ערבי - כדוגמה לזכות קבוצתית בישראל.</a:t>
            </a:r>
          </a:p>
        </p:txBody>
      </p:sp>
      <p:sp>
        <p:nvSpPr>
          <p:cNvPr id="13" name="TextBox 12"/>
          <p:cNvSpPr txBox="1"/>
          <p:nvPr/>
        </p:nvSpPr>
        <p:spPr>
          <a:xfrm>
            <a:off x="731520" y="5870448"/>
            <a:ext cx="10725912" cy="365760"/>
          </a:xfrm>
          <a:prstGeom prst="rect">
            <a:avLst/>
          </a:prstGeom>
          <a:noFill/>
        </p:spPr>
        <p:txBody>
          <a:bodyPr wrap="square" lIns="45720" rIns="45720" tIns="27432" bIns="27432" anchor="t">
            <a:spAutoFit/>
          </a:bodyPr>
          <a:lstStyle/>
          <a:p>
            <a:pPr rtl="1" algn="r"/>
            <a:r>
              <a:rPr sz="1200" b="1">
                <a:solidFill>
                  <a:srgbClr val="1D3A5F"/>
                </a:solidFill>
                <a:latin typeface="Noto Sans Hebrew"/>
                <a:cs typeface="Noto Sans Hebrew"/>
              </a:rPr>
              <a:t>קרדיט: צילום: Samirdaoud1, 2019, רישיון CC BY-SA 4.0. מקור: ויקישיתוף  |  </a:t>
            </a:r>
            <a:r>
              <a:rPr sz="1200" b="1">
                <a:solidFill>
                  <a:srgbClr val="1D3A5F"/>
                </a:solidFill>
                <a:latin typeface="Noto Sans Hebrew"/>
                <a:cs typeface="Noto Sans Hebrew"/>
                <a:hlinkClick r:id="rId4"/>
              </a:rPr>
              <a:t>קובץ המקור</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800" b="1">
                <a:solidFill>
                  <a:srgbClr val="1D3A5F"/>
                </a:solidFill>
                <a:latin typeface="Noto Serif Hebrew"/>
                <a:cs typeface="Noto Serif Hebrew"/>
              </a:rPr>
              <a:t>השאלה המקורית מהשאלון | שאלון 34281 | קיץ תשע"ט</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9 מתוך 14</a:t>
            </a:r>
          </a:p>
        </p:txBody>
      </p:sp>
      <p:sp>
        <p:nvSpPr>
          <p:cNvPr id="9" name="Rounded Rectangle 8"/>
          <p:cNvSpPr/>
          <p:nvPr/>
        </p:nvSpPr>
        <p:spPr>
          <a:xfrm>
            <a:off x="731520" y="1051560"/>
            <a:ext cx="10725912" cy="4454144"/>
          </a:xfrm>
          <a:prstGeom prst="roundRect">
            <a:avLst>
              <a:gd name="adj" fmla="val 4000"/>
            </a:avLst>
          </a:prstGeom>
          <a:solidFill>
            <a:srgbClr val="FFFFFF"/>
          </a:solidFill>
          <a:ln w="15875">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868680" y="1124712"/>
            <a:ext cx="10451592" cy="4307840"/>
          </a:xfrm>
          <a:prstGeom prst="rect">
            <a:avLst/>
          </a:prstGeom>
          <a:noFill/>
        </p:spPr>
        <p:txBody>
          <a:bodyPr wrap="square" lIns="45720" rIns="45720" tIns="27432" bIns="27432" anchor="t">
            <a:spAutoFit/>
          </a:bodyPr>
          <a:lstStyle/>
          <a:p>
            <a:pPr rtl="1" algn="r">
              <a:spcAft>
                <a:spcPts val="400"/>
              </a:spcAft>
            </a:pPr>
            <a:r>
              <a:rPr sz="1700" b="1">
                <a:solidFill>
                  <a:srgbClr val="7A2E3A"/>
                </a:solidFill>
                <a:latin typeface="Noto Serif Hebrew"/>
                <a:cs typeface="Noto Serif Hebrew"/>
              </a:rPr>
              <a:t>השאלה המקורית</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במדינת ישראל לכל עדה דתית יש בתי דין משלה, המתנהלים על פי דיני הדת הייחודית לה. לאחרונה</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החליט משרד המשפטים לפתוח בית דין שַׁ ְר ִעי )בית דין המתנהל על פי ההלכה המוסלמית( ביישוב סכנין</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בצפון הארץ, כדי שגם תושבים מוסלמים מהצפון ייהנו משירותי בתי הדין הדתיים באזור מגוריהם, כמו שאר</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אזרחי המדינה.</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בטקס חנוכת בית הדין אמר דובר משרד המשפטים כי הקמת בית הדין בסכנין מבטאת את המחויבות של</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 מדינת ישראל היהודית לשרת בממלכתיו ּ ת ובשוויוניות את כל אזרחי המדינה על פי צורכיהם הדתיים.</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 ציין והצג את אחת העמדות )"חלומות"( בנוגע לזהות הלאומית הרצויה של מדינת ישראל, שבאה לידי</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ביטוי בדברי דובר משרד המשפטים.</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הסבר כיצד עמדה זו באה לידי ביטוי בקטע</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400" b="1">
                <a:solidFill>
                  <a:srgbClr val="1D3A5F"/>
                </a:solidFill>
                <a:latin typeface="Noto Serif Hebrew"/>
                <a:cs typeface="Noto Serif Hebrew"/>
              </a:rPr>
              <a:t>מחוון מוצע (אוסף לא רשמי) | שאלון 34281 | קיץ תשע"ט</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10 מתוך 14</a:t>
            </a:r>
          </a:p>
        </p:txBody>
      </p:sp>
      <p:sp>
        <p:nvSpPr>
          <p:cNvPr id="9" name="Rounded Rectangle 8"/>
          <p:cNvSpPr/>
          <p:nvPr/>
        </p:nvSpPr>
        <p:spPr>
          <a:xfrm>
            <a:off x="731520" y="1051560"/>
            <a:ext cx="10725912" cy="3525520"/>
          </a:xfrm>
          <a:prstGeom prst="roundRect">
            <a:avLst>
              <a:gd name="adj" fmla="val 4000"/>
            </a:avLst>
          </a:prstGeom>
          <a:solidFill>
            <a:srgbClr val="FFFFFF"/>
          </a:solidFill>
          <a:ln w="15875">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868680" y="1124712"/>
            <a:ext cx="10451592" cy="3379216"/>
          </a:xfrm>
          <a:prstGeom prst="rect">
            <a:avLst/>
          </a:prstGeom>
          <a:noFill/>
        </p:spPr>
        <p:txBody>
          <a:bodyPr wrap="square" lIns="45720" rIns="45720" tIns="27432" bIns="27432" anchor="t">
            <a:spAutoFit/>
          </a:bodyPr>
          <a:lstStyle/>
          <a:p>
            <a:pPr rtl="1" algn="r">
              <a:spcAft>
                <a:spcPts val="400"/>
              </a:spcAft>
            </a:pPr>
            <a:r>
              <a:rPr sz="1700" b="1">
                <a:solidFill>
                  <a:srgbClr val="7A2E3A"/>
                </a:solidFill>
                <a:latin typeface="Noto Serif Hebrew"/>
                <a:cs typeface="Noto Serif Hebrew"/>
              </a:rPr>
              <a:t>תשובות מוצעות</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ציין: העמדה בעניין הזהות הלאומית של מדינת ישראל שבאה לידי ביטוי בדברי השר היא: מדינת לאום יהודית של כל אזרחיה. הצג: העמדה בעניין הזהות הלאומית של מדינת לאום יהודית של כל אזרחיה היא הגישה השלטת בישראל. לפי גישה זו מדינת ישראל היא מדינת לאום של העם היהודי המזוהה עם היהודים בארץ ובתפוצות אך גם מחויבת לשוויון זכויות לאזרחיה הלא היהודים. ביסוס : "...הקמת בית הדין בסכנין מבטאת את המחויבות של מדינת ישראל היהודית לשרת בממלכתיות ובשוויוניות את כל אזרחי המדינה על פי צורכיהם הדתיים."</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הסבר: העמדה בעניין הזהות הלאומית של מדינת ישראל כמדינת לאום יהודית של כל אזרחיה באה לידי ביטוי היטב בדבריו של דובר משרד המשפטים. הדובר אמר שמדינת ישראל היא מדינה יהודית, אולם היא מחויבת לנהוג בממלכתיות ובשוויוניות כלפי התושבים המוסלמים. הדבר בא לידי ביטוי בהקמת בית דין שרעי אשר ישרת את האזרחים המוסלמים ויאפשר קיום צורכיהם הדתיים</a:t>
            </a:r>
          </a:p>
        </p:txBody>
      </p:sp>
      <p:sp>
        <p:nvSpPr>
          <p:cNvPr id="11" name="TextBox 10"/>
          <p:cNvSpPr txBox="1"/>
          <p:nvPr/>
        </p:nvSpPr>
        <p:spPr>
          <a:xfrm>
            <a:off x="731520" y="5989320"/>
            <a:ext cx="10725912" cy="274320"/>
          </a:xfrm>
          <a:prstGeom prst="rect">
            <a:avLst/>
          </a:prstGeom>
          <a:noFill/>
        </p:spPr>
        <p:txBody>
          <a:bodyPr wrap="square" lIns="45720" rIns="45720" tIns="27432" bIns="27432" anchor="t">
            <a:spAutoFit/>
          </a:bodyPr>
          <a:lstStyle/>
          <a:p>
            <a:pPr rtl="1" algn="r"/>
            <a:r>
              <a:rPr sz="1100" b="0">
                <a:solidFill>
                  <a:srgbClr val="5A6B7A"/>
                </a:solidFill>
                <a:latin typeface="Noto Sans Hebrew"/>
                <a:cs typeface="Noto Sans Hebrew"/>
              </a:rPr>
              <a:t>התשובות מאוסף לא רשמי ולא אומתו מול מחוון משרד החינוך.</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800" b="1">
                <a:solidFill>
                  <a:srgbClr val="1D3A5F"/>
                </a:solidFill>
                <a:latin typeface="Noto Serif Hebrew"/>
                <a:cs typeface="Noto Serif Hebrew"/>
              </a:rPr>
              <a:t>מה שואלים על זה בבגרות</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11 מתוך 14</a:t>
            </a:r>
          </a:p>
        </p:txBody>
      </p:sp>
      <p:sp>
        <p:nvSpPr>
          <p:cNvPr id="9" name="Rounded Rectangle 8"/>
          <p:cNvSpPr/>
          <p:nvPr/>
        </p:nvSpPr>
        <p:spPr>
          <a:xfrm>
            <a:off x="731520" y="1051560"/>
            <a:ext cx="6675120" cy="4937760"/>
          </a:xfrm>
          <a:prstGeom prst="roundRect">
            <a:avLst>
              <a:gd name="adj" fmla="val 4000"/>
            </a:avLst>
          </a:prstGeom>
          <a:solidFill>
            <a:srgbClr val="FFFFFF"/>
          </a:solidFill>
          <a:ln w="15875">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868680" y="1124712"/>
            <a:ext cx="6400800" cy="4791456"/>
          </a:xfrm>
          <a:prstGeom prst="rect">
            <a:avLst/>
          </a:prstGeom>
          <a:noFill/>
        </p:spPr>
        <p:txBody>
          <a:bodyPr wrap="square" lIns="45720" rIns="45720" tIns="27432" bIns="27432" anchor="ctr">
            <a:spAutoFit/>
          </a:bodyPr>
          <a:lstStyle/>
          <a:p>
            <a:pPr rtl="1" algn="r">
              <a:spcAft>
                <a:spcPts val="500"/>
              </a:spcAft>
            </a:pPr>
            <a:r>
              <a:rPr sz="1900" b="1">
                <a:solidFill>
                  <a:srgbClr val="C58B2B"/>
                </a:solidFill>
                <a:latin typeface="Noto Sans Hebrew"/>
                <a:cs typeface="Noto Sans Hebrew"/>
              </a:rPr>
              <a:t>● </a:t>
            </a:r>
            <a:r>
              <a:rPr sz="1900" b="0">
                <a:solidFill>
                  <a:srgbClr val="212430"/>
                </a:solidFill>
                <a:latin typeface="Noto Sans Hebrew"/>
                <a:cs typeface="Noto Sans Hebrew"/>
              </a:rPr>
              <a:t>ציון מושג + הצגתו (הגדרה מהלימוד, לא מהקטע)</a:t>
            </a:r>
          </a:p>
          <a:p>
            <a:pPr rtl="1" algn="r">
              <a:spcAft>
                <a:spcPts val="500"/>
              </a:spcAft>
            </a:pPr>
            <a:r>
              <a:rPr sz="1900" b="1">
                <a:solidFill>
                  <a:srgbClr val="C58B2B"/>
                </a:solidFill>
                <a:latin typeface="Noto Sans Hebrew"/>
                <a:cs typeface="Noto Sans Hebrew"/>
              </a:rPr>
              <a:t>● </a:t>
            </a:r>
            <a:r>
              <a:rPr sz="1900" b="0">
                <a:solidFill>
                  <a:srgbClr val="212430"/>
                </a:solidFill>
                <a:latin typeface="Noto Sans Hebrew"/>
                <a:cs typeface="Noto Sans Hebrew"/>
              </a:rPr>
              <a:t>הסבר תופעה או סיבות בעזרת החומר שלמדתם</a:t>
            </a:r>
          </a:p>
          <a:p>
            <a:pPr rtl="1" algn="r">
              <a:spcAft>
                <a:spcPts val="500"/>
              </a:spcAft>
            </a:pPr>
            <a:r>
              <a:rPr sz="1900" b="1">
                <a:solidFill>
                  <a:srgbClr val="C58B2B"/>
                </a:solidFill>
                <a:latin typeface="Noto Sans Hebrew"/>
                <a:cs typeface="Noto Sans Hebrew"/>
              </a:rPr>
              <a:t>● </a:t>
            </a:r>
            <a:r>
              <a:rPr sz="1900" b="0">
                <a:solidFill>
                  <a:srgbClr val="212430"/>
                </a:solidFill>
                <a:latin typeface="Noto Sans Hebrew"/>
                <a:cs typeface="Noto Sans Hebrew"/>
              </a:rPr>
              <a:t>נימוק עמדה באמצעות מושגים מקצועיים</a:t>
            </a:r>
          </a:p>
        </p:txBody>
      </p:sp>
      <p:sp>
        <p:nvSpPr>
          <p:cNvPr id="11" name="Rounded Rectangle 10"/>
          <p:cNvSpPr/>
          <p:nvPr/>
        </p:nvSpPr>
        <p:spPr>
          <a:xfrm>
            <a:off x="7635240" y="1051560"/>
            <a:ext cx="3822191" cy="4937760"/>
          </a:xfrm>
          <a:prstGeom prst="roundRect">
            <a:avLst>
              <a:gd name="adj" fmla="val 4000"/>
            </a:avLst>
          </a:prstGeom>
          <a:solidFill>
            <a:srgbClr val="7A2E3A"/>
          </a:solidFill>
          <a:ln w="19050">
            <a:solidFill>
              <a:srgbClr val="C58B2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7772400" y="1143000"/>
            <a:ext cx="3566160" cy="457200"/>
          </a:xfrm>
          <a:prstGeom prst="rect">
            <a:avLst/>
          </a:prstGeom>
          <a:noFill/>
        </p:spPr>
        <p:txBody>
          <a:bodyPr wrap="square" lIns="45720" rIns="45720" tIns="27432" bIns="27432" anchor="t">
            <a:spAutoFit/>
          </a:bodyPr>
          <a:lstStyle/>
          <a:p>
            <a:pPr rtl="1" algn="r"/>
            <a:r>
              <a:rPr sz="1800" b="1">
                <a:solidFill>
                  <a:srgbClr val="FFFFFF"/>
                </a:solidFill>
                <a:latin typeface="Noto Serif Hebrew"/>
                <a:cs typeface="Noto Serif Hebrew"/>
              </a:rPr>
              <a:t>נושאי המצגת</a:t>
            </a:r>
          </a:p>
        </p:txBody>
      </p:sp>
      <p:sp>
        <p:nvSpPr>
          <p:cNvPr id="13" name="TextBox 12"/>
          <p:cNvSpPr txBox="1"/>
          <p:nvPr/>
        </p:nvSpPr>
        <p:spPr>
          <a:xfrm>
            <a:off x="7772400" y="1645920"/>
            <a:ext cx="3566160" cy="4206240"/>
          </a:xfrm>
          <a:prstGeom prst="rect">
            <a:avLst/>
          </a:prstGeom>
          <a:noFill/>
        </p:spPr>
        <p:txBody>
          <a:bodyPr wrap="square" lIns="45720" rIns="45720" tIns="27432" bIns="27432" anchor="t">
            <a:spAutoFit/>
          </a:bodyPr>
          <a:lstStyle/>
          <a:p>
            <a:pPr rtl="1" algn="r">
              <a:spcAft>
                <a:spcPts val="400"/>
              </a:spcAft>
            </a:pPr>
            <a:r>
              <a:rPr sz="1400" b="1">
                <a:solidFill>
                  <a:srgbClr val="C58B2B"/>
                </a:solidFill>
                <a:latin typeface="Noto Sans Hebrew"/>
                <a:cs typeface="Noto Sans Hebrew"/>
              </a:rPr>
              <a:t>● </a:t>
            </a:r>
            <a:r>
              <a:rPr sz="1400" b="0">
                <a:solidFill>
                  <a:srgbClr val="FFFFFF"/>
                </a:solidFill>
                <a:latin typeface="Noto Sans Hebrew"/>
                <a:cs typeface="Noto Sans Hebrew"/>
              </a:rPr>
              <a:t>מהן זכויות קבוצתיות</a:t>
            </a:r>
          </a:p>
          <a:p>
            <a:pPr rtl="1" algn="r">
              <a:spcAft>
                <a:spcPts val="400"/>
              </a:spcAft>
            </a:pPr>
            <a:r>
              <a:rPr sz="1400" b="1">
                <a:solidFill>
                  <a:srgbClr val="C58B2B"/>
                </a:solidFill>
                <a:latin typeface="Noto Sans Hebrew"/>
                <a:cs typeface="Noto Sans Hebrew"/>
              </a:rPr>
              <a:t>● </a:t>
            </a:r>
            <a:r>
              <a:rPr sz="1400" b="0">
                <a:solidFill>
                  <a:srgbClr val="FFFFFF"/>
                </a:solidFill>
                <a:latin typeface="Noto Sans Hebrew"/>
                <a:cs typeface="Noto Sans Hebrew"/>
              </a:rPr>
              <a:t>סוגי זכויות קבוצתיות</a:t>
            </a:r>
          </a:p>
          <a:p>
            <a:pPr rtl="1" algn="r">
              <a:spcAft>
                <a:spcPts val="400"/>
              </a:spcAft>
            </a:pPr>
            <a:r>
              <a:rPr sz="1400" b="1">
                <a:solidFill>
                  <a:srgbClr val="C58B2B"/>
                </a:solidFill>
                <a:latin typeface="Noto Sans Hebrew"/>
                <a:cs typeface="Noto Sans Hebrew"/>
              </a:rPr>
              <a:t>● </a:t>
            </a:r>
            <a:r>
              <a:rPr sz="1400" b="0">
                <a:solidFill>
                  <a:srgbClr val="FFFFFF"/>
                </a:solidFill>
                <a:latin typeface="Noto Sans Hebrew"/>
                <a:cs typeface="Noto Sans Hebrew"/>
              </a:rPr>
              <a:t>המתח עם זכויות הפרט</a:t>
            </a:r>
          </a:p>
          <a:p>
            <a:pPr rtl="1" algn="r">
              <a:spcAft>
                <a:spcPts val="400"/>
              </a:spcAft>
            </a:pPr>
            <a:r>
              <a:rPr sz="1400" b="1">
                <a:solidFill>
                  <a:srgbClr val="C58B2B"/>
                </a:solidFill>
                <a:latin typeface="Noto Sans Hebrew"/>
                <a:cs typeface="Noto Sans Hebrew"/>
              </a:rPr>
              <a:t>● </a:t>
            </a:r>
            <a:r>
              <a:rPr sz="1400" b="0">
                <a:solidFill>
                  <a:srgbClr val="FFFFFF"/>
                </a:solidFill>
                <a:latin typeface="Noto Sans Hebrew"/>
                <a:cs typeface="Noto Sans Hebrew"/>
              </a:rPr>
              <a:t>דוגמאות לזכויות קבוצתיות בישראל</a:t>
            </a:r>
          </a:p>
          <a:p>
            <a:pPr rtl="1" algn="r">
              <a:spcAft>
                <a:spcPts val="400"/>
              </a:spcAft>
            </a:pPr>
            <a:r>
              <a:rPr sz="1400" b="1">
                <a:solidFill>
                  <a:srgbClr val="C58B2B"/>
                </a:solidFill>
                <a:latin typeface="Noto Sans Hebrew"/>
                <a:cs typeface="Noto Sans Hebrew"/>
              </a:rPr>
              <a:t>● </a:t>
            </a:r>
            <a:r>
              <a:rPr sz="1400" b="0">
                <a:solidFill>
                  <a:srgbClr val="FFFFFF"/>
                </a:solidFill>
                <a:latin typeface="Noto Sans Hebrew"/>
                <a:cs typeface="Noto Sans Hebrew"/>
              </a:rPr>
              <a:t>ביקורת על זכויות קבוצתיות</a:t>
            </a:r>
          </a:p>
          <a:p>
            <a:pPr rtl="1" algn="r">
              <a:spcAft>
                <a:spcPts val="400"/>
              </a:spcAft>
            </a:pPr>
            <a:r>
              <a:rPr sz="1400" b="1">
                <a:solidFill>
                  <a:srgbClr val="C58B2B"/>
                </a:solidFill>
                <a:latin typeface="Noto Sans Hebrew"/>
                <a:cs typeface="Noto Sans Hebrew"/>
              </a:rPr>
              <a:t>● </a:t>
            </a:r>
            <a:r>
              <a:rPr sz="1400" b="0">
                <a:solidFill>
                  <a:srgbClr val="FFFFFF"/>
                </a:solidFill>
                <a:latin typeface="Noto Sans Hebrew"/>
                <a:cs typeface="Noto Sans Hebrew"/>
              </a:rPr>
              <a:t>זכויות קבוצתיות של המיעוט החרדי</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800" b="1">
                <a:solidFill>
                  <a:srgbClr val="1D3A5F"/>
                </a:solidFill>
                <a:latin typeface="Noto Serif Hebrew"/>
                <a:cs typeface="Noto Serif Hebrew"/>
              </a:rPr>
              <a:t>טעויות נפוצות</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12 מתוך 14</a:t>
            </a:r>
          </a:p>
        </p:txBody>
      </p:sp>
      <p:sp>
        <p:nvSpPr>
          <p:cNvPr id="9" name="Rounded Rectangle 8"/>
          <p:cNvSpPr/>
          <p:nvPr/>
        </p:nvSpPr>
        <p:spPr>
          <a:xfrm>
            <a:off x="731520" y="1097280"/>
            <a:ext cx="10725912" cy="1060704"/>
          </a:xfrm>
          <a:prstGeom prst="roundRect">
            <a:avLst>
              <a:gd name="adj" fmla="val 4000"/>
            </a:avLst>
          </a:prstGeom>
          <a:solidFill>
            <a:srgbClr val="FFFFFF"/>
          </a:solidFill>
          <a:ln w="15875">
            <a:solidFill>
              <a:srgbClr val="7A2E3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868680" y="1170432"/>
            <a:ext cx="10451592" cy="914399"/>
          </a:xfrm>
          <a:prstGeom prst="rect">
            <a:avLst/>
          </a:prstGeom>
          <a:noFill/>
        </p:spPr>
        <p:txBody>
          <a:bodyPr wrap="square" lIns="45720" rIns="45720" tIns="27432" bIns="27432" anchor="ctr">
            <a:spAutoFit/>
          </a:bodyPr>
          <a:lstStyle/>
          <a:p>
            <a:pPr rtl="1" algn="r">
              <a:spcAft>
                <a:spcPts val="500"/>
              </a:spcAft>
            </a:pPr>
            <a:r>
              <a:rPr sz="1800" b="0">
                <a:solidFill>
                  <a:srgbClr val="212430"/>
                </a:solidFill>
                <a:latin typeface="Noto Sans Hebrew"/>
                <a:cs typeface="Noto Sans Hebrew"/>
              </a:rPr>
              <a:t>✗  כותבים את ההגדרה (הצג) מתוך הקטע במקום מהחומר שלמדתם - ההגדרה חייבת לבוא מהלימוד.</a:t>
            </a:r>
          </a:p>
        </p:txBody>
      </p:sp>
      <p:sp>
        <p:nvSpPr>
          <p:cNvPr id="11" name="Rounded Rectangle 10"/>
          <p:cNvSpPr/>
          <p:nvPr/>
        </p:nvSpPr>
        <p:spPr>
          <a:xfrm>
            <a:off x="731520" y="2340863"/>
            <a:ext cx="10725912" cy="822960"/>
          </a:xfrm>
          <a:prstGeom prst="roundRect">
            <a:avLst>
              <a:gd name="adj" fmla="val 4000"/>
            </a:avLst>
          </a:prstGeom>
          <a:solidFill>
            <a:srgbClr val="FFFFFF"/>
          </a:solidFill>
          <a:ln w="15875">
            <a:solidFill>
              <a:srgbClr val="7A2E3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868680" y="2414015"/>
            <a:ext cx="10451592" cy="676656"/>
          </a:xfrm>
          <a:prstGeom prst="rect">
            <a:avLst/>
          </a:prstGeom>
          <a:noFill/>
        </p:spPr>
        <p:txBody>
          <a:bodyPr wrap="square" lIns="45720" rIns="45720" tIns="27432" bIns="27432" anchor="ctr">
            <a:spAutoFit/>
          </a:bodyPr>
          <a:lstStyle/>
          <a:p>
            <a:pPr rtl="1" algn="r">
              <a:spcAft>
                <a:spcPts val="500"/>
              </a:spcAft>
            </a:pPr>
            <a:r>
              <a:rPr sz="1800" b="0">
                <a:solidFill>
                  <a:srgbClr val="212430"/>
                </a:solidFill>
                <a:latin typeface="Noto Sans Hebrew"/>
                <a:cs typeface="Noto Sans Hebrew"/>
              </a:rPr>
              <a:t>✗  מציינים את המושג בלי להציג אותו - ציון בלבד לא מספיק.</a:t>
            </a:r>
          </a:p>
        </p:txBody>
      </p:sp>
      <p:sp>
        <p:nvSpPr>
          <p:cNvPr id="13" name="Rounded Rectangle 12"/>
          <p:cNvSpPr/>
          <p:nvPr/>
        </p:nvSpPr>
        <p:spPr>
          <a:xfrm>
            <a:off x="731520" y="3346703"/>
            <a:ext cx="10725912" cy="822960"/>
          </a:xfrm>
          <a:prstGeom prst="roundRect">
            <a:avLst>
              <a:gd name="adj" fmla="val 4000"/>
            </a:avLst>
          </a:prstGeom>
          <a:solidFill>
            <a:srgbClr val="FFFFFF"/>
          </a:solidFill>
          <a:ln w="15875">
            <a:solidFill>
              <a:srgbClr val="7A2E3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868680" y="3419856"/>
            <a:ext cx="10451592" cy="676656"/>
          </a:xfrm>
          <a:prstGeom prst="rect">
            <a:avLst/>
          </a:prstGeom>
          <a:noFill/>
        </p:spPr>
        <p:txBody>
          <a:bodyPr wrap="square" lIns="45720" rIns="45720" tIns="27432" bIns="27432" anchor="ctr">
            <a:spAutoFit/>
          </a:bodyPr>
          <a:lstStyle/>
          <a:p>
            <a:pPr rtl="1" algn="r">
              <a:spcAft>
                <a:spcPts val="500"/>
              </a:spcAft>
            </a:pPr>
            <a:r>
              <a:rPr sz="1800" b="0">
                <a:solidFill>
                  <a:srgbClr val="212430"/>
                </a:solidFill>
                <a:latin typeface="Noto Sans Hebrew"/>
                <a:cs typeface="Noto Sans Hebrew"/>
              </a:rPr>
              <a:t>✗  שוכחים לקשר את ההסבר לקטע עצמו - חובה ציטוט או התייחסות ישירה לקטע.</a:t>
            </a:r>
          </a:p>
        </p:txBody>
      </p:sp>
      <p:sp>
        <p:nvSpPr>
          <p:cNvPr id="15" name="Rounded Rectangle 14"/>
          <p:cNvSpPr/>
          <p:nvPr/>
        </p:nvSpPr>
        <p:spPr>
          <a:xfrm>
            <a:off x="731520" y="4352544"/>
            <a:ext cx="10725912" cy="822960"/>
          </a:xfrm>
          <a:prstGeom prst="roundRect">
            <a:avLst>
              <a:gd name="adj" fmla="val 4000"/>
            </a:avLst>
          </a:prstGeom>
          <a:solidFill>
            <a:srgbClr val="FFFFFF"/>
          </a:solidFill>
          <a:ln w="15875">
            <a:solidFill>
              <a:srgbClr val="7A2E3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868680" y="4425696"/>
            <a:ext cx="10451592" cy="676656"/>
          </a:xfrm>
          <a:prstGeom prst="rect">
            <a:avLst/>
          </a:prstGeom>
          <a:noFill/>
        </p:spPr>
        <p:txBody>
          <a:bodyPr wrap="square" lIns="45720" rIns="45720" tIns="27432" bIns="27432" anchor="ctr">
            <a:spAutoFit/>
          </a:bodyPr>
          <a:lstStyle/>
          <a:p>
            <a:pPr rtl="1" algn="r">
              <a:spcAft>
                <a:spcPts val="500"/>
              </a:spcAft>
            </a:pPr>
            <a:r>
              <a:rPr sz="1800" b="0">
                <a:solidFill>
                  <a:srgbClr val="212430"/>
                </a:solidFill>
                <a:latin typeface="Noto Sans Hebrew"/>
                <a:cs typeface="Noto Sans Hebrew"/>
              </a:rPr>
              <a:t>✗  כותבים תשובה כללית בלי המושגים המקצועיים מהמחוון.</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800" b="1">
                <a:solidFill>
                  <a:srgbClr val="1D3A5F"/>
                </a:solidFill>
                <a:latin typeface="Noto Serif Hebrew"/>
                <a:cs typeface="Noto Serif Hebrew"/>
              </a:rPr>
              <a:t>סרטון להבנה</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13 מתוך 14</a:t>
            </a:r>
          </a:p>
        </p:txBody>
      </p:sp>
      <p:sp>
        <p:nvSpPr>
          <p:cNvPr id="9" name="Rounded Rectangle 8"/>
          <p:cNvSpPr/>
          <p:nvPr/>
        </p:nvSpPr>
        <p:spPr>
          <a:xfrm>
            <a:off x="731520" y="1188720"/>
            <a:ext cx="10725912" cy="2926080"/>
          </a:xfrm>
          <a:prstGeom prst="roundRect">
            <a:avLst>
              <a:gd name="adj" fmla="val 4000"/>
            </a:avLst>
          </a:prstGeom>
          <a:solidFill>
            <a:srgbClr val="FFFFFF"/>
          </a:solidFill>
          <a:ln w="15875">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868680" y="1261872"/>
            <a:ext cx="10451592" cy="2779776"/>
          </a:xfrm>
          <a:prstGeom prst="rect">
            <a:avLst/>
          </a:prstGeom>
          <a:noFill/>
        </p:spPr>
        <p:txBody>
          <a:bodyPr wrap="square" lIns="45720" rIns="45720" tIns="27432" bIns="27432" anchor="t">
            <a:spAutoFit/>
          </a:bodyPr>
          <a:lstStyle/>
          <a:p>
            <a:pPr rtl="1" algn="r">
              <a:spcAft>
                <a:spcPts val="400"/>
              </a:spcAft>
            </a:pPr>
            <a:r>
              <a:rPr sz="1900" b="1">
                <a:solidFill>
                  <a:srgbClr val="7A2E3A"/>
                </a:solidFill>
                <a:latin typeface="Noto Serif Hebrew"/>
                <a:cs typeface="Noto Serif Hebrew"/>
              </a:rPr>
              <a:t>לצפייה</a:t>
            </a:r>
          </a:p>
          <a:p>
            <a:pPr rtl="1" algn="r">
              <a:spcAft>
                <a:spcPts val="500"/>
              </a:spcAft>
            </a:pPr>
            <a:r>
              <a:rPr sz="1800" b="0">
                <a:solidFill>
                  <a:srgbClr val="212430"/>
                </a:solidFill>
                <a:latin typeface="Noto Sans Hebrew"/>
                <a:cs typeface="Noto Sans Hebrew"/>
              </a:rPr>
              <a:t>צפו בסרטון "המתרגלת | בגרות באזרחות | שיעור #14 | זכויות קבוצתיות" - גם בעמוד הנושא, בלשונית "סרטון".</a:t>
            </a:r>
          </a:p>
          <a:p>
            <a:pPr rtl="1" algn="r">
              <a:spcAft>
                <a:spcPts val="500"/>
              </a:spcAft>
            </a:pPr>
            <a:r>
              <a:rPr sz="1800" b="0">
                <a:solidFill>
                  <a:srgbClr val="212430"/>
                </a:solidFill>
                <a:latin typeface="Noto Sans Hebrew"/>
                <a:cs typeface="Noto Sans Hebrew"/>
              </a:rPr>
              <a:t>https://www.youtube.com/watch?v=NQUkrah3_lE</a:t>
            </a:r>
          </a:p>
          <a:p>
            <a:pPr rtl="1" algn="r">
              <a:spcAft>
                <a:spcPts val="500"/>
              </a:spcAft>
            </a:pPr>
            <a:r>
              <a:rPr sz="1800" b="0">
                <a:solidFill>
                  <a:srgbClr val="212430"/>
                </a:solidFill>
                <a:latin typeface="Noto Sans Hebrew"/>
                <a:cs typeface="Noto Sans Hebrew"/>
              </a:rPr>
              <a:t>הסרטון הוא קישור חיצוני (YouTube) ולא נבדק מול תוכן השאלון או מחוון משרד החינוך.</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800" b="1">
                <a:solidFill>
                  <a:srgbClr val="1D3A5F"/>
                </a:solidFill>
                <a:latin typeface="Noto Serif Hebrew"/>
                <a:cs typeface="Noto Serif Hebrew"/>
              </a:rPr>
              <a:t>סיכום</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14 מתוך 14</a:t>
            </a:r>
          </a:p>
        </p:txBody>
      </p:sp>
      <p:sp>
        <p:nvSpPr>
          <p:cNvPr id="9" name="Rounded Rectangle 8"/>
          <p:cNvSpPr/>
          <p:nvPr/>
        </p:nvSpPr>
        <p:spPr>
          <a:xfrm>
            <a:off x="731520" y="1371600"/>
            <a:ext cx="10725912" cy="3108960"/>
          </a:xfrm>
          <a:prstGeom prst="roundRect">
            <a:avLst>
              <a:gd name="adj" fmla="val 4000"/>
            </a:avLst>
          </a:prstGeom>
          <a:solidFill>
            <a:srgbClr val="FFFFFF"/>
          </a:solidFill>
          <a:ln w="15875">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868680" y="1444752"/>
            <a:ext cx="10451592" cy="2962656"/>
          </a:xfrm>
          <a:prstGeom prst="rect">
            <a:avLst/>
          </a:prstGeom>
          <a:noFill/>
        </p:spPr>
        <p:txBody>
          <a:bodyPr wrap="square" lIns="45720" rIns="45720" tIns="27432" bIns="27432" anchor="ctr">
            <a:spAutoFit/>
          </a:bodyPr>
          <a:lstStyle/>
          <a:p>
            <a:pPr rtl="1" algn="r">
              <a:spcAft>
                <a:spcPts val="500"/>
              </a:spcAft>
            </a:pPr>
            <a:r>
              <a:rPr sz="2200" b="0">
                <a:solidFill>
                  <a:srgbClr val="212430"/>
                </a:solidFill>
                <a:latin typeface="Noto Sans Hebrew"/>
                <a:cs typeface="Noto Sans Hebrew"/>
              </a:rPr>
              <a:t>עברו שוב על נושאי המצגת, תרגלו במשחקים, ונסו את שאלת הבגרות בעמוד הנושא.</a:t>
            </a:r>
          </a:p>
          <a:p>
            <a:pPr rtl="1" algn="r">
              <a:spcAft>
                <a:spcPts val="500"/>
              </a:spcAft>
            </a:pPr>
            <a:r>
              <a:rPr sz="2200" b="0">
                <a:solidFill>
                  <a:srgbClr val="212430"/>
                </a:solidFill>
                <a:latin typeface="Noto Sans Hebrew"/>
                <a:cs typeface="Noto Sans Hebrew"/>
              </a:rPr>
              <a:t>בהצלחה!</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
  <cp:revision>1</cp:revision>
  <dcterms:created xsi:type="dcterms:W3CDTF">2013-01-27T09:14:16Z</dcterms:created>
  <dcterms:modified xsi:type="dcterms:W3CDTF">2013-01-27T09:15:58Z</dcterms:modified>
  <cp:category/>
</cp:coreProperties>
</file>