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Separation_Barrier_at_Dawn_(7089802353).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ביטחון ודמוקרטיה</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16</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קיימים אמצעים להגבלת שלטון</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טענה</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מושג המנוגד לעמדתי</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מעצר מנהלי</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המתח בין ביטחון לדמוקרטיה</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מנגנוני איזון</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כלי הביטחון במדינה דמוקרטית</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דילמות מרכזיות</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ביטחון ודמוקרטיה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16</a:t>
            </a:r>
          </a:p>
        </p:txBody>
      </p:sp>
      <p:sp>
        <p:nvSpPr>
          <p:cNvPr id="9" name="Rounded Rectangle 8"/>
          <p:cNvSpPr/>
          <p:nvPr/>
        </p:nvSpPr>
        <p:spPr>
          <a:xfrm>
            <a:off x="8010144" y="1589278"/>
            <a:ext cx="3447288" cy="377088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589278"/>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78130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78130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61671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קיימים אמצעים להגבלת שלטון</a:t>
            </a:r>
          </a:p>
        </p:txBody>
      </p:sp>
      <p:sp>
        <p:nvSpPr>
          <p:cNvPr id="14" name="TextBox 13"/>
          <p:cNvSpPr txBox="1"/>
          <p:nvPr/>
        </p:nvSpPr>
        <p:spPr>
          <a:xfrm>
            <a:off x="8147304" y="2503678"/>
            <a:ext cx="3172968" cy="2765043"/>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תנאים לקיום בחירות דמוקרטיות, הפרדת רשויות, מנגנוני פיקוח וביקורת וחוקה</a:t>
            </a:r>
          </a:p>
        </p:txBody>
      </p:sp>
      <p:sp>
        <p:nvSpPr>
          <p:cNvPr id="15" name="Rounded Rectangle 14"/>
          <p:cNvSpPr/>
          <p:nvPr/>
        </p:nvSpPr>
        <p:spPr>
          <a:xfrm>
            <a:off x="4370832" y="1589278"/>
            <a:ext cx="3447288" cy="377088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589278"/>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65328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65328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61671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טענה</a:t>
            </a:r>
          </a:p>
        </p:txBody>
      </p:sp>
      <p:sp>
        <p:nvSpPr>
          <p:cNvPr id="20" name="TextBox 19"/>
          <p:cNvSpPr txBox="1"/>
          <p:nvPr/>
        </p:nvSpPr>
        <p:spPr>
          <a:xfrm>
            <a:off x="4507992" y="2247646"/>
            <a:ext cx="3172968" cy="302107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אני בעד הקלת התנאים לקבלת רישיון לשאת נשק</a:t>
            </a:r>
          </a:p>
        </p:txBody>
      </p:sp>
      <p:sp>
        <p:nvSpPr>
          <p:cNvPr id="21" name="Rounded Rectangle 20"/>
          <p:cNvSpPr/>
          <p:nvPr/>
        </p:nvSpPr>
        <p:spPr>
          <a:xfrm>
            <a:off x="731520" y="1589278"/>
            <a:ext cx="3447288" cy="377088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589278"/>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65328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65328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61671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 המנוגד לעמדתי</a:t>
            </a:r>
          </a:p>
        </p:txBody>
      </p:sp>
      <p:sp>
        <p:nvSpPr>
          <p:cNvPr id="26" name="TextBox 25"/>
          <p:cNvSpPr txBox="1"/>
          <p:nvPr/>
        </p:nvSpPr>
        <p:spPr>
          <a:xfrm>
            <a:off x="868680" y="2247646"/>
            <a:ext cx="3172968" cy="302107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הזכות לחיים ביטחון ושלמות הגוף</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ביטחון ודמוקרטיה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16</a:t>
            </a:r>
          </a:p>
        </p:txBody>
      </p:sp>
      <p:sp>
        <p:nvSpPr>
          <p:cNvPr id="9" name="Rounded Rectangle 8"/>
          <p:cNvSpPr/>
          <p:nvPr/>
        </p:nvSpPr>
        <p:spPr>
          <a:xfrm>
            <a:off x="6217920" y="1247648"/>
            <a:ext cx="5239512" cy="44541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מעצר מנהלי</a:t>
            </a:r>
          </a:p>
        </p:txBody>
      </p:sp>
      <p:sp>
        <p:nvSpPr>
          <p:cNvPr id="14" name="TextBox 13"/>
          <p:cNvSpPr txBox="1"/>
          <p:nvPr/>
        </p:nvSpPr>
        <p:spPr>
          <a:xfrm>
            <a:off x="63550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מעצר מניעתי מידי ללא הליך פלילי רגיל כנגד אדם גם בלי שהוא מואשם בביצוע עבירה כלשהי. מסמכותו של שר הביטחון להורות על מעצר מסוג זה. מטרתו למנוע פגיעה בביטחון הציבור או המדינה. זהו הליך משפטי הנתון לביקורת רבה בשל הפגיעה הקשה בזכויות ולכן חלות עליו הגבלות רבות</a:t>
            </a:r>
          </a:p>
        </p:txBody>
      </p:sp>
      <p:sp>
        <p:nvSpPr>
          <p:cNvPr id="15" name="Rounded Rectangle 14"/>
          <p:cNvSpPr/>
          <p:nvPr/>
        </p:nvSpPr>
        <p:spPr>
          <a:xfrm>
            <a:off x="731520" y="1247648"/>
            <a:ext cx="5239512" cy="44541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המתח בין ביטחון לדמוקרטיה</a:t>
            </a:r>
          </a:p>
        </p:txBody>
      </p:sp>
      <p:sp>
        <p:nvSpPr>
          <p:cNvPr id="20" name="TextBox 19"/>
          <p:cNvSpPr txBox="1"/>
          <p:nvPr/>
        </p:nvSpPr>
        <p:spPr>
          <a:xfrm>
            <a:off x="8686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מדינת ישראל פועלת במציאות ביטחונית מאתגרת הדורשת כלים מיוחדים.</a:t>
            </a:r>
          </a:p>
          <a:p>
            <a:pPr rtl="1" algn="r">
              <a:spcAft>
                <a:spcPts val="500"/>
              </a:spcAft>
            </a:pPr>
            <a:r>
              <a:rPr sz="2200" b="0">
                <a:solidFill>
                  <a:srgbClr val="212430"/>
                </a:solidFill>
                <a:latin typeface="Noto Sans Hebrew"/>
                <a:cs typeface="Noto Sans Hebrew"/>
              </a:rPr>
              <a:t>כלים ביטחוניים (מעצרים מנהליים, צנזורה, פגיעה בחירות התנועה) עלולים לפגוע בזכויות ובחירויות.</a:t>
            </a:r>
          </a:p>
          <a:p>
            <a:pPr rtl="1" algn="r">
              <a:spcAft>
                <a:spcPts val="500"/>
              </a:spcAft>
            </a:pPr>
            <a:r>
              <a:rPr sz="2200" b="0">
                <a:solidFill>
                  <a:srgbClr val="212430"/>
                </a:solidFill>
                <a:latin typeface="Noto Sans Hebrew"/>
                <a:cs typeface="Noto Sans Hebrew"/>
              </a:rPr>
              <a:t>האתגר: לשמור על ביטחון המדינה מבלי לפגוע בעקרונות הדמוקרטיים יתר על המידה.</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ביטחון ודמוקרטיה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16</a:t>
            </a:r>
          </a:p>
        </p:txBody>
      </p:sp>
      <p:sp>
        <p:nvSpPr>
          <p:cNvPr id="9" name="Rounded Rectangle 8"/>
          <p:cNvSpPr/>
          <p:nvPr/>
        </p:nvSpPr>
        <p:spPr>
          <a:xfrm>
            <a:off x="6217920" y="1446021"/>
            <a:ext cx="5239512" cy="405739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021"/>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03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מנגנוני איזון</a:t>
            </a:r>
          </a:p>
        </p:txBody>
      </p:sp>
      <p:sp>
        <p:nvSpPr>
          <p:cNvPr id="14" name="TextBox 13"/>
          <p:cNvSpPr txBox="1"/>
          <p:nvPr/>
        </p:nvSpPr>
        <p:spPr>
          <a:xfrm>
            <a:off x="63550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ביקורת שיפוטית על פעולות ביטחוניות: בג"ץ דן בעתירות גם בנושאי ביטחון.</a:t>
            </a:r>
          </a:p>
          <a:p>
            <a:pPr rtl="1" algn="r">
              <a:spcAft>
                <a:spcPts val="500"/>
              </a:spcAft>
            </a:pPr>
            <a:r>
              <a:rPr sz="2200" b="0">
                <a:solidFill>
                  <a:srgbClr val="212430"/>
                </a:solidFill>
                <a:latin typeface="Noto Sans Hebrew"/>
                <a:cs typeface="Noto Sans Hebrew"/>
              </a:rPr>
              <a:t>מידתיות: פגיעה בזכויות רק במידה הדרושה למטרה הביטחונית.</a:t>
            </a:r>
          </a:p>
          <a:p>
            <a:pPr rtl="1" algn="r">
              <a:spcAft>
                <a:spcPts val="500"/>
              </a:spcAft>
            </a:pPr>
            <a:r>
              <a:rPr sz="2200" b="0">
                <a:solidFill>
                  <a:srgbClr val="212430"/>
                </a:solidFill>
                <a:latin typeface="Noto Sans Hebrew"/>
                <a:cs typeface="Noto Sans Hebrew"/>
              </a:rPr>
              <a:t>פיקוח פרלמנטרי וציבורי על גופי הביטחון.</a:t>
            </a:r>
          </a:p>
        </p:txBody>
      </p:sp>
      <p:sp>
        <p:nvSpPr>
          <p:cNvPr id="15" name="Rounded Rectangle 14"/>
          <p:cNvSpPr/>
          <p:nvPr/>
        </p:nvSpPr>
        <p:spPr>
          <a:xfrm>
            <a:off x="731520" y="1446021"/>
            <a:ext cx="5239512" cy="405739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021"/>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03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כלי הביטחון במדינה דמוקרטית</a:t>
            </a:r>
          </a:p>
        </p:txBody>
      </p:sp>
      <p:sp>
        <p:nvSpPr>
          <p:cNvPr id="20" name="TextBox 19"/>
          <p:cNvSpPr txBox="1"/>
          <p:nvPr/>
        </p:nvSpPr>
        <p:spPr>
          <a:xfrm>
            <a:off x="8686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צבא וגופי ביטחון הכפופים לדרג המדיני: עקרון כפיפות הצבא לשלטון הנבחר.</a:t>
            </a:r>
          </a:p>
          <a:p>
            <a:pPr rtl="1" algn="r">
              <a:spcAft>
                <a:spcPts val="500"/>
              </a:spcAft>
            </a:pPr>
            <a:r>
              <a:rPr sz="2200" b="0">
                <a:solidFill>
                  <a:srgbClr val="212430"/>
                </a:solidFill>
                <a:latin typeface="Noto Sans Hebrew"/>
                <a:cs typeface="Noto Sans Hebrew"/>
              </a:rPr>
              <a:t>חקיקת חירום: תקנות שעת חירום המאפשרות פעולות חריגות בעת מצוקה.</a:t>
            </a:r>
          </a:p>
          <a:p>
            <a:pPr rtl="1" algn="r">
              <a:spcAft>
                <a:spcPts val="500"/>
              </a:spcAft>
            </a:pPr>
            <a:r>
              <a:rPr sz="2200" b="0">
                <a:solidFill>
                  <a:srgbClr val="212430"/>
                </a:solidFill>
                <a:latin typeface="Noto Sans Hebrew"/>
                <a:cs typeface="Noto Sans Hebrew"/>
              </a:rPr>
              <a:t>ביקורת: בג"ץ, מבקר המדינה, ועדות חקירה.</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ביטחון ודמוקרטיה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16</a:t>
            </a:r>
          </a:p>
        </p:txBody>
      </p:sp>
      <p:sp>
        <p:nvSpPr>
          <p:cNvPr id="9" name="Rounded Rectangle 8"/>
          <p:cNvSpPr/>
          <p:nvPr/>
        </p:nvSpPr>
        <p:spPr>
          <a:xfrm>
            <a:off x="6217920" y="1319784"/>
            <a:ext cx="5239512" cy="430987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19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83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דילמות מרכזיות</a:t>
            </a:r>
          </a:p>
        </p:txBody>
      </p:sp>
      <p:sp>
        <p:nvSpPr>
          <p:cNvPr id="14" name="TextBox 13"/>
          <p:cNvSpPr txBox="1"/>
          <p:nvPr/>
        </p:nvSpPr>
        <p:spPr>
          <a:xfrm>
            <a:off x="63550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מעצר מנהלי: מעצר ללא משפט מול זכות האדם לחירות ולהליך הוגן.</a:t>
            </a:r>
          </a:p>
          <a:p>
            <a:pPr rtl="1" algn="r">
              <a:spcAft>
                <a:spcPts val="500"/>
              </a:spcAft>
            </a:pPr>
            <a:r>
              <a:rPr sz="2400" b="0">
                <a:solidFill>
                  <a:srgbClr val="212430"/>
                </a:solidFill>
                <a:latin typeface="Noto Sans Hebrew"/>
                <a:cs typeface="Noto Sans Hebrew"/>
              </a:rPr>
              <a:t>צנזורה צבאית: ביטחון מול חירות הביטוי והעיתונות.</a:t>
            </a:r>
          </a:p>
          <a:p>
            <a:pPr rtl="1" algn="r">
              <a:spcAft>
                <a:spcPts val="500"/>
              </a:spcAft>
            </a:pPr>
            <a:r>
              <a:rPr sz="2400" b="0">
                <a:solidFill>
                  <a:srgbClr val="212430"/>
                </a:solidFill>
                <a:latin typeface="Noto Sans Hebrew"/>
                <a:cs typeface="Noto Sans Hebrew"/>
              </a:rPr>
              <a:t>פעולות ביטחוניות בשטחים: ביטחון מול זכויות האוכלוסייה האזרחית.</a:t>
            </a:r>
          </a:p>
        </p:txBody>
      </p:sp>
      <p:sp>
        <p:nvSpPr>
          <p:cNvPr id="15" name="Rounded Rectangle 14"/>
          <p:cNvSpPr/>
          <p:nvPr/>
        </p:nvSpPr>
        <p:spPr>
          <a:xfrm>
            <a:off x="731520" y="1319784"/>
            <a:ext cx="5239512" cy="430987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19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83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מלחמות ישראל והשפעתן על הדמוקרטיה</a:t>
            </a:r>
          </a:p>
        </p:txBody>
      </p:sp>
      <p:sp>
        <p:nvSpPr>
          <p:cNvPr id="20" name="TextBox 19"/>
          <p:cNvSpPr txBox="1"/>
          <p:nvPr/>
        </p:nvSpPr>
        <p:spPr>
          <a:xfrm>
            <a:off x="8686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מלחמות ומבצעים גרמו להפעלת כלים ביטחוניים חריגים.</a:t>
            </a:r>
          </a:p>
          <a:p>
            <a:pPr rtl="1" algn="r">
              <a:spcAft>
                <a:spcPts val="500"/>
              </a:spcAft>
            </a:pPr>
            <a:r>
              <a:rPr sz="2400" b="0">
                <a:solidFill>
                  <a:srgbClr val="212430"/>
                </a:solidFill>
                <a:latin typeface="Noto Sans Hebrew"/>
                <a:cs typeface="Noto Sans Hebrew"/>
              </a:rPr>
              <a:t>מצב החירום התמידי בישראל מאז 1948 מאפשר שימוש בתקנות חירום.</a:t>
            </a:r>
          </a:p>
          <a:p>
            <a:pPr rtl="1" algn="r">
              <a:spcAft>
                <a:spcPts val="500"/>
              </a:spcAft>
            </a:pPr>
            <a:r>
              <a:rPr sz="2400" b="0">
                <a:solidFill>
                  <a:srgbClr val="212430"/>
                </a:solidFill>
                <a:latin typeface="Noto Sans Hebrew"/>
                <a:cs typeface="Noto Sans Hebrew"/>
              </a:rPr>
              <a:t>בג"ץ פסל פעולות ביטחוניות כשהפגיעה בזכויות אזרח הייתה מופרזת.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ביטחון ודמוקרטיה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16</a:t>
            </a:r>
          </a:p>
        </p:txBody>
      </p:sp>
      <p:sp>
        <p:nvSpPr>
          <p:cNvPr id="9" name="Rounded Rectangle 8"/>
          <p:cNvSpPr/>
          <p:nvPr/>
        </p:nvSpPr>
        <p:spPr>
          <a:xfrm>
            <a:off x="6217920" y="1193546"/>
            <a:ext cx="5239512" cy="45623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9354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5755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שמירה על הדמוקרטיה בעת חירום</a:t>
            </a:r>
          </a:p>
        </p:txBody>
      </p:sp>
      <p:sp>
        <p:nvSpPr>
          <p:cNvPr id="14" name="TextBox 13"/>
          <p:cNvSpPr txBox="1"/>
          <p:nvPr/>
        </p:nvSpPr>
        <p:spPr>
          <a:xfrm>
            <a:off x="63550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גם בעת חירום: עקרון המידתיות מחייב פגיעה מינימלית בזכויות.</a:t>
            </a:r>
          </a:p>
          <a:p>
            <a:pPr rtl="1" algn="r">
              <a:spcAft>
                <a:spcPts val="500"/>
              </a:spcAft>
            </a:pPr>
            <a:r>
              <a:rPr sz="2600" b="0">
                <a:solidFill>
                  <a:srgbClr val="212430"/>
                </a:solidFill>
                <a:latin typeface="Noto Sans Hebrew"/>
                <a:cs typeface="Noto Sans Hebrew"/>
              </a:rPr>
              <a:t>הכנסת מפקחת על הארכת מצב החירום.</a:t>
            </a:r>
          </a:p>
          <a:p>
            <a:pPr rtl="1" algn="r">
              <a:spcAft>
                <a:spcPts val="500"/>
              </a:spcAft>
            </a:pPr>
            <a:r>
              <a:rPr sz="2600" b="0">
                <a:solidFill>
                  <a:srgbClr val="212430"/>
                </a:solidFill>
                <a:latin typeface="Noto Sans Hebrew"/>
                <a:cs typeface="Noto Sans Hebrew"/>
              </a:rPr>
              <a:t>חירויות בסיסיות לא ניתנות לביטול גם במלחמה.</a:t>
            </a:r>
          </a:p>
        </p:txBody>
      </p:sp>
      <p:sp>
        <p:nvSpPr>
          <p:cNvPr id="15" name="Rounded Rectangle 14"/>
          <p:cNvSpPr/>
          <p:nvPr/>
        </p:nvSpPr>
        <p:spPr>
          <a:xfrm>
            <a:off x="731520" y="1193546"/>
            <a:ext cx="5239512" cy="45623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9354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5755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קיימים אמצעים להגבלת שלטון</a:t>
            </a:r>
          </a:p>
          <a:p>
            <a:pPr rtl="1" algn="r">
              <a:spcAft>
                <a:spcPts val="500"/>
              </a:spcAft>
            </a:pPr>
            <a:r>
              <a:rPr sz="2600" b="0">
                <a:solidFill>
                  <a:srgbClr val="212430"/>
                </a:solidFill>
                <a:latin typeface="Noto Sans Hebrew"/>
                <a:cs typeface="Noto Sans Hebrew"/>
              </a:rPr>
              <a:t>טענה</a:t>
            </a:r>
          </a:p>
          <a:p>
            <a:pPr rtl="1" algn="r">
              <a:spcAft>
                <a:spcPts val="500"/>
              </a:spcAft>
            </a:pPr>
            <a:r>
              <a:rPr sz="2600" b="0">
                <a:solidFill>
                  <a:srgbClr val="212430"/>
                </a:solidFill>
                <a:latin typeface="Noto Sans Hebrew"/>
                <a:cs typeface="Noto Sans Hebrew"/>
              </a:rPr>
              <a:t>מושג המנוגד לעמדתי</a:t>
            </a:r>
          </a:p>
          <a:p>
            <a:pPr rtl="1" algn="r">
              <a:spcAft>
                <a:spcPts val="500"/>
              </a:spcAft>
            </a:pPr>
            <a:r>
              <a:rPr sz="2600" b="0">
                <a:solidFill>
                  <a:srgbClr val="212430"/>
                </a:solidFill>
                <a:latin typeface="Noto Sans Hebrew"/>
                <a:cs typeface="Noto Sans Hebrew"/>
              </a:rPr>
              <a:t>מעצר מנהלי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גדר ההפרדה בירושלים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16</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30.jpg"/>
          <p:cNvPicPr>
            <a:picLocks noChangeAspect="1"/>
          </p:cNvPicPr>
          <p:nvPr/>
        </p:nvPicPr>
        <p:blipFill>
          <a:blip r:embed="rId3"/>
          <a:stretch>
            <a:fillRect/>
          </a:stretch>
        </p:blipFill>
        <p:spPr>
          <a:xfrm>
            <a:off x="1899666" y="1005840"/>
            <a:ext cx="3607308"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קטע של גדר בטון גבוהה העוברת על מדרון, מעל ולצד בתי מגורים. לפי תיאור הצלם, גדר ההפרדה כפי שנראית מטיילת אבו תור בירושלים (2012). המצגת עוסקת במתח בין צורכי הביטחון לערכי הדמוקרטיה ובפעולות ביטחוניות מול זכויות האוכלוסייה האזרחית.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zeevveez, 2012, רישיון CC BY 2.0.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16</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כיצד תיראה החברה הישראלית ביום שאחרי המלחמה? זוהי שאלה מהותית הניצבת בפני כולנו, אך עדיין לא הקדשנו לה מחשבה של ממש. נכנסנו למלחמה מתוך פילוג וקיטוב ובצל אזהרות ממלחמת אחים. חמישה שבועות לאחר תחילת המלחמה שנכפתה על מדינת ישראל, העימות בנוגע להצבת מחיצה בעת תפילה בכיכר דיזנגוף נראה רחוק וזניח.</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כולנו מבינים כיום עד כמה המשותף בינינו רב על המפריד ועד כמה אזרחי ישראל מאוימים - חמאס לא מבחין בין ימין לשמאל, בין תומך ממשלה למתנגד לה; חיזבאללה מאיים על כל יהודי ועל כל ישראלי באשר הוא, ואיראן ושלוחיה רוצים להשמיד את היהודים על כל תושביה.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ביום שאחרי המלחמה, כאשר נחזור להתווכח, ואפילו אם נעשה זאת בלהט, נצטרך להפנים שגם אלה שלא מסכימים איתנו הם אחים ושותפים, ולא אויבים, ולכן יש להתנהג אליהם כאחים. זו תמצית הברית בינינו.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אנו נלחמים כתף אל כתף, רצים לממ"ד כתף אל כתף, מבקרים פצועים כתף אל כתף, מנחמים אבלים ומתנדבים יחדיו בחמ"לים האזרחיים ששומרים עלינו ומחזקים אותנו. נגן בלהט על דעותינו ונתנגד באותו הלהט לדעות האחרות - אבל בכבוד הדדי ובדרישה. כולנו כמהים לאחדות ומבינים שבתחברה חיה ותוססת נדע לחיות יחד ולהכיל השקפות שונות, אפילו מחלוקות עזות.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לדעתי, השאלה המתבקשת היא מה אפשר ללמוד מימי האבל והמלחמה וליישם גם בימי השלום, וכיצד לעשות זאת.</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16</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ביום שאחרי המלחמה נמשיך את הברית שחודשה בדם, בדמעות ובהכרה בקיומו של הטוב גם בקרב מי שחושב אחרת.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ביום שאחרי המלחמה חייבת לקום ממשלה המבוססת על קואליציה מגוונת - לא ממשלת אחדות אלא ממשלה מאחדת, קואליציה רחבה שחבריה נבחרו על ידי רוב האזרחים ומבטאים עמדות מגוונות בחברה הישראלית, נציגים של מפלגות שונות המחויבים לציבור כולו.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ביום שאחרי המלחמה יהיה הכרחי לגייס לשירות הציבורי את מיטב המוחות ואנשי המקצוע ולצמצם את המינויים הפוליטיים; ביום שאחרי המלחמה יהיה הכרחי להאציל יותר סמכויות על הרשויות המקומיות, משום שרובן הוכיחו את יכולותיהן וסייעו ישירות לאלה שנפגעו והתקשו. הרשויות מיטיבות להכיר את התושבים, את הצרכים ואת התנאים הדרושים למרקם המקומי.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חכמי ישראל אמרו על מחלוקות בית הלל ובית שמאי: "אלו ואלו דברי אלוקים חיים". דומני שהם התכוונו לאופן ניהול המחלוקת: שתי הקבוצות הכירו בלגיטימיות של עמדותיה של הקבוצה האחרת. הן התווכחו במשך שעות, ימים, חודשים ושנים - אך לא העלו על דעתן לפסול את זכותה של הקבוצה האחרת להביע את דעתה ולהיאבק עליה, ולא פסלו אותה בשל דבקותה בעמדתה.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זו צריכה להיות דרכנו, זו חובתנו בייחוד בעקבות התוצאות הקשות של מלחמת חרבות ברזל - מלחמת הברית.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16</a:t>
            </a:r>
          </a:p>
        </p:txBody>
      </p:sp>
      <p:sp>
        <p:nvSpPr>
          <p:cNvPr id="9" name="Rounded Rectangle 8"/>
          <p:cNvSpPr/>
          <p:nvPr/>
        </p:nvSpPr>
        <p:spPr>
          <a:xfrm>
            <a:off x="731520" y="1051560"/>
            <a:ext cx="10725912" cy="188569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73939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ע' לביא, "מלחמת הברית", ישראל היום, 16.11.23)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בשאלות 15–17 בחלק הראשון של כל שאלה (הצגת מושג) ענו על פי מה שלמדתם, ולא על פי הקטע. בחלק השני של השאלה ענו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 הציגו את הזכות לחיים ולביטחון. הסבירו כיצד זכות זו באה לידי ביטוי בקטע.</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16</a:t>
            </a:r>
          </a:p>
        </p:txBody>
      </p:sp>
      <p:sp>
        <p:nvSpPr>
          <p:cNvPr id="9" name="Rounded Rectangle 8"/>
          <p:cNvSpPr/>
          <p:nvPr/>
        </p:nvSpPr>
        <p:spPr>
          <a:xfrm>
            <a:off x="731520" y="1051560"/>
            <a:ext cx="10725912" cy="341985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27355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הזכות לחיים ביטחון ושלמות הגוף</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הזכות קובעת שכל אדם זכאי לחיות בביטחון ואסור לפגוע בגופו. המדינה אחראית להגן על חייו וביטחונו של האדם. המדינה עושה זאת על ידי כוחות הביטחון (צבא ומשטרה) ועל ידי החוק, המרתיע את האדם לפגוע בזולת. ישנם מצבים בהם ניתן לפגוע בביטחונו ובחייו של האדם, וזאת כאשר הוא מהווה סכנה לזולת או לעצמו.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בקטע רשום, שארגון החמאס, החיזבאללה וכן איראן, מעוניינים להשמיד את מדינת ישראל ואת תושביה. כלומר שהמדינה וכן האזרחים נמצאים בסכנה. ברוח זו, הזכות של אזרחי ישראל לחיים ולביטחון נמצאת בסכנה מתמשכת.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ציטוט: "חיזבאללה מאיים על כל יהודי ועל כל ישראלי באשר הוא..."</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16</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הבאת דוגמאות מתאימות מהחומר שלמדתם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קיימים אמצעים להגבלת שלטון</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מושג המנוגד לעמדתי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המתח בין ביטחון לדמוקרטיה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כלי הביטחון במדינה דמוקרטית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מלחמות ישראל והשפעתן על הדמוקרטיה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שמירה על הדמוקרטיה בעת חירום</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16</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16</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"הכנס השנתי לביטחון לאומי ודמוקרטיה" - גם בעמוד הנושא, בלשונית "סרטון".</a:t>
            </a:r>
          </a:p>
          <a:p>
            <a:pPr rtl="1" algn="r">
              <a:spcAft>
                <a:spcPts val="500"/>
              </a:spcAft>
            </a:pPr>
            <a:r>
              <a:rPr sz="1800" b="0">
                <a:solidFill>
                  <a:srgbClr val="212430"/>
                </a:solidFill>
                <a:latin typeface="Noto Sans Hebrew"/>
                <a:cs typeface="Noto Sans Hebrew"/>
              </a:rPr>
              <a:t>https://www.youtube.com/watch?v=BmfHdbbjilw</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16</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