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 Id="rId4" Type="http://schemas.openxmlformats.org/officeDocument/2006/relationships/hyperlink" Target="https://commons.wikimedia.org/wiki/File:Knesset_Building_(South_Side).JPG"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502920" y="457200"/>
            <a:ext cx="11183112" cy="5943600"/>
          </a:xfrm>
          <a:prstGeom prst="rect">
            <a:avLst/>
          </a:prstGeom>
          <a:no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097280" y="1554480"/>
            <a:ext cx="9966960" cy="2011680"/>
          </a:xfrm>
          <a:prstGeom prst="rect">
            <a:avLst/>
          </a:prstGeom>
          <a:noFill/>
        </p:spPr>
        <p:txBody>
          <a:bodyPr wrap="square" lIns="45720" rIns="45720" tIns="27432" bIns="27432" anchor="ctr">
            <a:spAutoFit/>
          </a:bodyPr>
          <a:lstStyle/>
          <a:p>
            <a:pPr algn="ctr" rtl="1"/>
            <a:r>
              <a:rPr sz="3600" b="1">
                <a:solidFill>
                  <a:srgbClr val="1D3A5F"/>
                </a:solidFill>
                <a:latin typeface="Noto Serif Hebrew"/>
                <a:cs typeface="Noto Serif Hebrew"/>
              </a:rPr>
              <a:t>עמדות שונות בנוגע לאופייה של מדינת ישראל- אופי וזהות דתיים, לאומיים ואזרחיים</a:t>
            </a:r>
          </a:p>
        </p:txBody>
      </p:sp>
      <p:sp>
        <p:nvSpPr>
          <p:cNvPr id="5" name="Rectangle 4"/>
          <p:cNvSpPr/>
          <p:nvPr/>
        </p:nvSpPr>
        <p:spPr>
          <a:xfrm>
            <a:off x="4754880" y="3703320"/>
            <a:ext cx="2651760" cy="4572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97280" y="393192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אזרחות | שאלון 34281</a:t>
            </a:r>
          </a:p>
        </p:txBody>
      </p:sp>
      <p:sp>
        <p:nvSpPr>
          <p:cNvPr id="7" name="Rounded Rectangle 6"/>
          <p:cNvSpPr/>
          <p:nvPr/>
        </p:nvSpPr>
        <p:spPr>
          <a:xfrm>
            <a:off x="4297680" y="4937760"/>
            <a:ext cx="3566160" cy="502920"/>
          </a:xfrm>
          <a:prstGeom prst="roundRect">
            <a:avLst>
              <a:gd name="adj" fmla="val 5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297680" y="4937760"/>
            <a:ext cx="3566160" cy="502920"/>
          </a:xfrm>
          <a:prstGeom prst="rect">
            <a:avLst/>
          </a:prstGeom>
          <a:noFill/>
        </p:spPr>
        <p:txBody>
          <a:bodyPr wrap="square" lIns="45720" rIns="45720" tIns="27432" bIns="27432" anchor="ctr">
            <a:spAutoFit/>
          </a:bodyPr>
          <a:lstStyle/>
          <a:p>
            <a:pPr algn="ctr"/>
            <a:r>
              <a:rPr sz="1600" b="1">
                <a:solidFill>
                  <a:srgbClr val="FFFFFF"/>
                </a:solidFill>
                <a:latin typeface="Noto Sans Hebrew"/>
                <a:cs typeface="Noto Sans Hebrew"/>
              </a:rPr>
              <a:t>מצגת לימוד לבגרות</a:t>
            </a:r>
          </a:p>
        </p:txBody>
      </p:sp>
      <p:sp>
        <p:nvSpPr>
          <p:cNvPr id="9" name="TextBox 8"/>
          <p:cNvSpPr txBox="1"/>
          <p:nvPr/>
        </p:nvSpPr>
        <p:spPr>
          <a:xfrm>
            <a:off x="4873752" y="5989320"/>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 מתוך 14</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מפת הנושא</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 מתוך 14</a:t>
            </a:r>
          </a:p>
        </p:txBody>
      </p:sp>
      <p:sp>
        <p:nvSpPr>
          <p:cNvPr id="9" name="Rounded Rectangle 8"/>
          <p:cNvSpPr/>
          <p:nvPr/>
        </p:nvSpPr>
        <p:spPr>
          <a:xfrm>
            <a:off x="6217920" y="1097280"/>
            <a:ext cx="5212080" cy="10515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55080" y="117043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1D3A5F"/>
                </a:solidFill>
                <a:latin typeface="Noto Serif Hebrew"/>
                <a:cs typeface="Noto Serif Hebrew"/>
              </a:rPr>
              <a:t>יחידה 1</a:t>
            </a:r>
          </a:p>
          <a:p>
            <a:pPr rtl="1" algn="r">
              <a:spcAft>
                <a:spcPts val="500"/>
              </a:spcAft>
            </a:pPr>
            <a:r>
              <a:rPr sz="2200" b="0">
                <a:solidFill>
                  <a:srgbClr val="212430"/>
                </a:solidFill>
                <a:latin typeface="Noto Sans Hebrew"/>
                <a:cs typeface="Noto Sans Hebrew"/>
              </a:rPr>
              <a:t>התפיסה הדמוקרטית רפובליקנית</a:t>
            </a:r>
          </a:p>
        </p:txBody>
      </p:sp>
      <p:sp>
        <p:nvSpPr>
          <p:cNvPr id="11" name="Rectangle 10"/>
          <p:cNvSpPr/>
          <p:nvPr/>
        </p:nvSpPr>
        <p:spPr>
          <a:xfrm>
            <a:off x="11320272" y="1188720"/>
            <a:ext cx="64008" cy="86868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731520" y="1097280"/>
            <a:ext cx="5212080" cy="10515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68680" y="1170432"/>
            <a:ext cx="4937760" cy="905255"/>
          </a:xfrm>
          <a:prstGeom prst="rect">
            <a:avLst/>
          </a:prstGeom>
          <a:noFill/>
        </p:spPr>
        <p:txBody>
          <a:bodyPr wrap="square" lIns="45720" rIns="45720" tIns="27432" bIns="27432" anchor="t">
            <a:spAutoFit/>
          </a:bodyPr>
          <a:lstStyle/>
          <a:p>
            <a:pPr rtl="1" algn="r">
              <a:spcAft>
                <a:spcPts val="400"/>
              </a:spcAft>
            </a:pPr>
            <a:r>
              <a:rPr sz="2000" b="1">
                <a:solidFill>
                  <a:srgbClr val="7A2E3A"/>
                </a:solidFill>
                <a:latin typeface="Noto Serif Hebrew"/>
                <a:cs typeface="Noto Serif Hebrew"/>
              </a:rPr>
              <a:t>יחידה 2</a:t>
            </a:r>
          </a:p>
          <a:p>
            <a:pPr rtl="1" algn="r">
              <a:spcAft>
                <a:spcPts val="500"/>
              </a:spcAft>
            </a:pPr>
            <a:r>
              <a:rPr sz="1900" b="0">
                <a:solidFill>
                  <a:srgbClr val="212430"/>
                </a:solidFill>
                <a:latin typeface="Noto Sans Hebrew"/>
                <a:cs typeface="Noto Sans Hebrew"/>
              </a:rPr>
              <a:t>שלושה היבטים לעמדות על אופי המדינה (לפי מדריך המורה הרשמי, אוגוסט 2019)</a:t>
            </a:r>
          </a:p>
        </p:txBody>
      </p:sp>
      <p:sp>
        <p:nvSpPr>
          <p:cNvPr id="14" name="Rectangle 13"/>
          <p:cNvSpPr/>
          <p:nvPr/>
        </p:nvSpPr>
        <p:spPr>
          <a:xfrm>
            <a:off x="5833872" y="1188720"/>
            <a:ext cx="64008" cy="86868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6217920" y="2331720"/>
            <a:ext cx="5212080" cy="1051560"/>
          </a:xfrm>
          <a:prstGeom prst="roundRect">
            <a:avLst>
              <a:gd name="adj" fmla="val 4000"/>
            </a:avLst>
          </a:prstGeom>
          <a:solidFill>
            <a:srgbClr val="FFFFFF"/>
          </a:solidFill>
          <a:ln w="15875">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355080" y="240487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C58B2B"/>
                </a:solidFill>
                <a:latin typeface="Noto Serif Hebrew"/>
                <a:cs typeface="Noto Serif Hebrew"/>
              </a:rPr>
              <a:t>יחידה 3</a:t>
            </a:r>
          </a:p>
          <a:p>
            <a:pPr rtl="1" algn="r">
              <a:spcAft>
                <a:spcPts val="500"/>
              </a:spcAft>
            </a:pPr>
            <a:r>
              <a:rPr sz="2200" b="0">
                <a:solidFill>
                  <a:srgbClr val="212430"/>
                </a:solidFill>
                <a:latin typeface="Noto Sans Hebrew"/>
                <a:cs typeface="Noto Sans Hebrew"/>
              </a:rPr>
              <a:t>עמדות לפי ההיבט הלאומי</a:t>
            </a:r>
          </a:p>
        </p:txBody>
      </p:sp>
      <p:sp>
        <p:nvSpPr>
          <p:cNvPr id="17" name="Rectangle 16"/>
          <p:cNvSpPr/>
          <p:nvPr/>
        </p:nvSpPr>
        <p:spPr>
          <a:xfrm>
            <a:off x="11320272" y="2423160"/>
            <a:ext cx="64008" cy="86868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731520" y="2331720"/>
            <a:ext cx="5212080" cy="1051560"/>
          </a:xfrm>
          <a:prstGeom prst="roundRect">
            <a:avLst>
              <a:gd name="adj" fmla="val 4000"/>
            </a:avLst>
          </a:prstGeom>
          <a:solidFill>
            <a:srgbClr val="FFFFFF"/>
          </a:solidFill>
          <a:ln w="15875">
            <a:solidFill>
              <a:srgbClr val="5A6B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68680" y="240487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5A6B7A"/>
                </a:solidFill>
                <a:latin typeface="Noto Serif Hebrew"/>
                <a:cs typeface="Noto Serif Hebrew"/>
              </a:rPr>
              <a:t>יחידה 4</a:t>
            </a:r>
          </a:p>
          <a:p>
            <a:pPr rtl="1" algn="r">
              <a:spcAft>
                <a:spcPts val="500"/>
              </a:spcAft>
            </a:pPr>
            <a:r>
              <a:rPr sz="2200" b="0">
                <a:solidFill>
                  <a:srgbClr val="212430"/>
                </a:solidFill>
                <a:latin typeface="Noto Sans Hebrew"/>
                <a:cs typeface="Noto Sans Hebrew"/>
              </a:rPr>
              <a:t>עמדות לפי ההיבט הדתי</a:t>
            </a:r>
          </a:p>
        </p:txBody>
      </p:sp>
      <p:sp>
        <p:nvSpPr>
          <p:cNvPr id="20" name="Rectangle 19"/>
          <p:cNvSpPr/>
          <p:nvPr/>
        </p:nvSpPr>
        <p:spPr>
          <a:xfrm>
            <a:off x="5833872" y="2423160"/>
            <a:ext cx="64008" cy="868680"/>
          </a:xfrm>
          <a:prstGeom prst="rect">
            <a:avLst/>
          </a:prstGeom>
          <a:solidFill>
            <a:srgbClr val="5A6B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ounded Rectangle 20"/>
          <p:cNvSpPr/>
          <p:nvPr/>
        </p:nvSpPr>
        <p:spPr>
          <a:xfrm>
            <a:off x="6217920" y="3566160"/>
            <a:ext cx="5212080" cy="10515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355080" y="363931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1D3A5F"/>
                </a:solidFill>
                <a:latin typeface="Noto Serif Hebrew"/>
                <a:cs typeface="Noto Serif Hebrew"/>
              </a:rPr>
              <a:t>יחידה 5</a:t>
            </a:r>
          </a:p>
          <a:p>
            <a:pPr rtl="1" algn="r">
              <a:spcAft>
                <a:spcPts val="500"/>
              </a:spcAft>
            </a:pPr>
            <a:r>
              <a:rPr sz="2200" b="0">
                <a:solidFill>
                  <a:srgbClr val="212430"/>
                </a:solidFill>
                <a:latin typeface="Noto Sans Hebrew"/>
                <a:cs typeface="Noto Sans Hebrew"/>
              </a:rPr>
              <a:t>עמדות לפי ההיבט האזרחי</a:t>
            </a:r>
          </a:p>
        </p:txBody>
      </p:sp>
      <p:sp>
        <p:nvSpPr>
          <p:cNvPr id="23" name="Rectangle 22"/>
          <p:cNvSpPr/>
          <p:nvPr/>
        </p:nvSpPr>
        <p:spPr>
          <a:xfrm>
            <a:off x="11320272" y="3657600"/>
            <a:ext cx="64008" cy="86868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ounded Rectangle 23"/>
          <p:cNvSpPr/>
          <p:nvPr/>
        </p:nvSpPr>
        <p:spPr>
          <a:xfrm>
            <a:off x="731520" y="3566160"/>
            <a:ext cx="5212080" cy="10515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68680" y="363931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7A2E3A"/>
                </a:solidFill>
                <a:latin typeface="Noto Serif Hebrew"/>
                <a:cs typeface="Noto Serif Hebrew"/>
              </a:rPr>
              <a:t>יחידה 6</a:t>
            </a:r>
          </a:p>
          <a:p>
            <a:pPr rtl="1" algn="r">
              <a:spcAft>
                <a:spcPts val="500"/>
              </a:spcAft>
            </a:pPr>
            <a:r>
              <a:rPr sz="2200" b="0">
                <a:solidFill>
                  <a:srgbClr val="212430"/>
                </a:solidFill>
                <a:latin typeface="Noto Sans Hebrew"/>
                <a:cs typeface="Noto Sans Hebrew"/>
              </a:rPr>
              <a:t>עיקרי המחלוקת</a:t>
            </a:r>
          </a:p>
        </p:txBody>
      </p:sp>
      <p:sp>
        <p:nvSpPr>
          <p:cNvPr id="26" name="Rectangle 25"/>
          <p:cNvSpPr/>
          <p:nvPr/>
        </p:nvSpPr>
        <p:spPr>
          <a:xfrm>
            <a:off x="5833872" y="3657600"/>
            <a:ext cx="64008" cy="86868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ounded Rectangle 26"/>
          <p:cNvSpPr/>
          <p:nvPr/>
        </p:nvSpPr>
        <p:spPr>
          <a:xfrm>
            <a:off x="6217920" y="4800600"/>
            <a:ext cx="5212080" cy="1051560"/>
          </a:xfrm>
          <a:prstGeom prst="roundRect">
            <a:avLst>
              <a:gd name="adj" fmla="val 4000"/>
            </a:avLst>
          </a:prstGeom>
          <a:solidFill>
            <a:srgbClr val="FFFFFF"/>
          </a:solidFill>
          <a:ln w="15875">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6355080" y="487375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C58B2B"/>
                </a:solidFill>
                <a:latin typeface="Noto Serif Hebrew"/>
                <a:cs typeface="Noto Serif Hebrew"/>
              </a:rPr>
              <a:t>יחידה 7</a:t>
            </a:r>
          </a:p>
          <a:p>
            <a:pPr rtl="1" algn="r">
              <a:spcAft>
                <a:spcPts val="500"/>
              </a:spcAft>
            </a:pPr>
            <a:r>
              <a:rPr sz="2200" b="0">
                <a:solidFill>
                  <a:srgbClr val="212430"/>
                </a:solidFill>
                <a:latin typeface="Noto Sans Hebrew"/>
                <a:cs typeface="Noto Sans Hebrew"/>
              </a:rPr>
              <a:t>יישום בחיי המדינה</a:t>
            </a:r>
          </a:p>
        </p:txBody>
      </p:sp>
      <p:sp>
        <p:nvSpPr>
          <p:cNvPr id="29" name="Rectangle 28"/>
          <p:cNvSpPr/>
          <p:nvPr/>
        </p:nvSpPr>
        <p:spPr>
          <a:xfrm>
            <a:off x="11320272" y="4892040"/>
            <a:ext cx="64008" cy="86868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ounded Rectangle 29"/>
          <p:cNvSpPr/>
          <p:nvPr/>
        </p:nvSpPr>
        <p:spPr>
          <a:xfrm>
            <a:off x="731520" y="4800600"/>
            <a:ext cx="5212080" cy="1051560"/>
          </a:xfrm>
          <a:prstGeom prst="roundRect">
            <a:avLst>
              <a:gd name="adj" fmla="val 4000"/>
            </a:avLst>
          </a:prstGeom>
          <a:solidFill>
            <a:srgbClr val="FFFFFF"/>
          </a:solidFill>
          <a:ln w="15875">
            <a:solidFill>
              <a:srgbClr val="5A6B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868680" y="487375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5A6B7A"/>
                </a:solidFill>
                <a:latin typeface="Noto Serif Hebrew"/>
                <a:cs typeface="Noto Serif Hebrew"/>
              </a:rPr>
              <a:t>יחידה 8</a:t>
            </a:r>
          </a:p>
          <a:p>
            <a:pPr rtl="1" algn="r">
              <a:spcAft>
                <a:spcPts val="500"/>
              </a:spcAft>
            </a:pPr>
            <a:r>
              <a:rPr sz="2200" b="0">
                <a:solidFill>
                  <a:srgbClr val="212430"/>
                </a:solidFill>
                <a:latin typeface="Noto Sans Hebrew"/>
                <a:cs typeface="Noto Sans Hebrew"/>
              </a:rPr>
              <a:t>הזהות הכפולה של מדינת ישראל</a:t>
            </a:r>
          </a:p>
        </p:txBody>
      </p:sp>
      <p:sp>
        <p:nvSpPr>
          <p:cNvPr id="32" name="Rectangle 31"/>
          <p:cNvSpPr/>
          <p:nvPr/>
        </p:nvSpPr>
        <p:spPr>
          <a:xfrm>
            <a:off x="5833872" y="4892040"/>
            <a:ext cx="64008" cy="868680"/>
          </a:xfrm>
          <a:prstGeom prst="rect">
            <a:avLst/>
          </a:prstGeom>
          <a:solidFill>
            <a:srgbClr val="5A6B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000" b="1">
                <a:solidFill>
                  <a:srgbClr val="1D3A5F"/>
                </a:solidFill>
                <a:latin typeface="Noto Serif Hebrew"/>
                <a:cs typeface="Noto Serif Hebrew"/>
              </a:rPr>
              <a:t>עמדות שונות בנוגע לאופייה של מדינת ישראל- אופי וזהות דתיים, לאומיים ואזרחיים</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 מתוך 14</a:t>
            </a:r>
          </a:p>
        </p:txBody>
      </p:sp>
      <p:sp>
        <p:nvSpPr>
          <p:cNvPr id="9" name="Rounded Rectangle 8"/>
          <p:cNvSpPr/>
          <p:nvPr/>
        </p:nvSpPr>
        <p:spPr>
          <a:xfrm>
            <a:off x="6217920" y="1299464"/>
            <a:ext cx="5239512" cy="4350511"/>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99464"/>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6347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63472"/>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326896"/>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התפיסה הדמוקרטית רפובליקנית</a:t>
            </a:r>
          </a:p>
        </p:txBody>
      </p:sp>
      <p:sp>
        <p:nvSpPr>
          <p:cNvPr id="14" name="TextBox 13"/>
          <p:cNvSpPr txBox="1"/>
          <p:nvPr/>
        </p:nvSpPr>
        <p:spPr>
          <a:xfrm>
            <a:off x="6355080" y="1957832"/>
            <a:ext cx="4965192" cy="3600703"/>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דמוקרטיה רפובליקנית רואה את הפרט הן כיחיד והן כחלק מקהילה לאומית או אזרחית. תפקיד המדינה אינו מתמצה בחופש הפרט והיא נועדה גם כדי לאפשר את טובת הכלל ומימוש ערכי הקהילה המשותפים הנקבעים בתהליך הדמוקרטי. בדמוקרטיה רפובליקנית נשמרות זכויות הפרט של כל האזרחים, גם אלו שאינם שייכים לקבוצת הרוב הלאומית</a:t>
            </a:r>
          </a:p>
        </p:txBody>
      </p:sp>
      <p:sp>
        <p:nvSpPr>
          <p:cNvPr id="15" name="Rounded Rectangle 14"/>
          <p:cNvSpPr/>
          <p:nvPr/>
        </p:nvSpPr>
        <p:spPr>
          <a:xfrm>
            <a:off x="731520" y="1299464"/>
            <a:ext cx="5239512" cy="4350511"/>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99464"/>
            <a:ext cx="5239512" cy="751840"/>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45592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455928"/>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326896"/>
            <a:ext cx="4507992" cy="696975"/>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שלושה היבטים לעמדות על אופי המדינה (לפי מדריך המורה הרשמי, אוגוסט 2019)</a:t>
            </a:r>
          </a:p>
        </p:txBody>
      </p:sp>
      <p:sp>
        <p:nvSpPr>
          <p:cNvPr id="20" name="TextBox 19"/>
          <p:cNvSpPr txBox="1"/>
          <p:nvPr/>
        </p:nvSpPr>
        <p:spPr>
          <a:xfrm>
            <a:off x="868680" y="2142744"/>
            <a:ext cx="4965192" cy="3415791"/>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ההיבט הלאומי: הזהות הלאומית שישראל אמורה לממש ולבטא בסמליה, מוסדותיה וחוקיה.</a:t>
            </a:r>
          </a:p>
          <a:p>
            <a:pPr rtl="1" algn="r">
              <a:spcAft>
                <a:spcPts val="500"/>
              </a:spcAft>
            </a:pPr>
            <a:r>
              <a:rPr sz="2000" b="0">
                <a:solidFill>
                  <a:srgbClr val="212430"/>
                </a:solidFill>
                <a:latin typeface="Noto Sans Hebrew"/>
                <a:cs typeface="Noto Sans Hebrew"/>
              </a:rPr>
              <a:t>ההיבט הדתי: מידת השילוב של הדת במדינה.</a:t>
            </a:r>
          </a:p>
          <a:p>
            <a:pPr rtl="1" algn="r">
              <a:spcAft>
                <a:spcPts val="500"/>
              </a:spcAft>
            </a:pPr>
            <a:r>
              <a:rPr sz="2000" b="0">
                <a:solidFill>
                  <a:srgbClr val="212430"/>
                </a:solidFill>
                <a:latin typeface="Noto Sans Hebrew"/>
                <a:cs typeface="Noto Sans Hebrew"/>
              </a:rPr>
              <a:t>ההיבט האזרחי: יחס המדינה לזהות האישית והקבוצתית של אזרחיה ואופיו של המרחב הציבורי.</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000" b="1">
                <a:solidFill>
                  <a:srgbClr val="1D3A5F"/>
                </a:solidFill>
                <a:latin typeface="Noto Serif Hebrew"/>
                <a:cs typeface="Noto Serif Hebrew"/>
              </a:rPr>
              <a:t>עמדות שונות בנוגע לאופייה של מדינת ישראל- אופי וזהות דתיים, לאומיים ואזרחיים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4 מתוך 14</a:t>
            </a:r>
          </a:p>
        </p:txBody>
      </p:sp>
      <p:sp>
        <p:nvSpPr>
          <p:cNvPr id="9" name="Rounded Rectangle 8"/>
          <p:cNvSpPr/>
          <p:nvPr/>
        </p:nvSpPr>
        <p:spPr>
          <a:xfrm>
            <a:off x="6217920" y="1247647"/>
            <a:ext cx="5239512" cy="4454144"/>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47647"/>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11655"/>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11655"/>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75079"/>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עמדות לפי ההיבט הלאומי</a:t>
            </a:r>
          </a:p>
        </p:txBody>
      </p:sp>
      <p:sp>
        <p:nvSpPr>
          <p:cNvPr id="14" name="TextBox 13"/>
          <p:cNvSpPr txBox="1"/>
          <p:nvPr/>
        </p:nvSpPr>
        <p:spPr>
          <a:xfrm>
            <a:off x="6355080" y="1906016"/>
            <a:ext cx="4965192" cy="3704336"/>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מדינת לאום אתנית-תרבותית.</a:t>
            </a:r>
          </a:p>
          <a:p>
            <a:pPr rtl="1" algn="r">
              <a:spcAft>
                <a:spcPts val="500"/>
              </a:spcAft>
            </a:pPr>
            <a:r>
              <a:rPr sz="2200" b="0">
                <a:solidFill>
                  <a:srgbClr val="212430"/>
                </a:solidFill>
                <a:latin typeface="Noto Sans Hebrew"/>
                <a:cs typeface="Noto Sans Hebrew"/>
              </a:rPr>
              <a:t>מדינה דו-לאומית: מדינה המזוהה במידה שווה עם הלאום היהודי והלאום הערבי.</a:t>
            </a:r>
          </a:p>
          <a:p>
            <a:pPr rtl="1" algn="r">
              <a:spcAft>
                <a:spcPts val="500"/>
              </a:spcAft>
            </a:pPr>
            <a:r>
              <a:rPr sz="2200" b="0">
                <a:solidFill>
                  <a:srgbClr val="212430"/>
                </a:solidFill>
                <a:latin typeface="Noto Sans Hebrew"/>
                <a:cs typeface="Noto Sans Hebrew"/>
              </a:rPr>
              <a:t>מדינת לאום אזרחית-מדינתית.</a:t>
            </a:r>
          </a:p>
        </p:txBody>
      </p:sp>
      <p:sp>
        <p:nvSpPr>
          <p:cNvPr id="15" name="Rounded Rectangle 14"/>
          <p:cNvSpPr/>
          <p:nvPr/>
        </p:nvSpPr>
        <p:spPr>
          <a:xfrm>
            <a:off x="731520" y="1247647"/>
            <a:ext cx="5239512" cy="4454144"/>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47647"/>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311655"/>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311655"/>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75079"/>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עמדות לפי ההיבט הדתי</a:t>
            </a:r>
          </a:p>
        </p:txBody>
      </p:sp>
      <p:sp>
        <p:nvSpPr>
          <p:cNvPr id="20" name="TextBox 19"/>
          <p:cNvSpPr txBox="1"/>
          <p:nvPr/>
        </p:nvSpPr>
        <p:spPr>
          <a:xfrm>
            <a:off x="868680" y="1906016"/>
            <a:ext cx="4965192" cy="3704336"/>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מסורתית (מורשתית)-תרבותית: ביטוי תרבותי-לאומי למורשת היהודית בחקיקה ובמרחב הציבורי, ללא מחויבות להלכה.</a:t>
            </a:r>
          </a:p>
          <a:p>
            <a:pPr rtl="1" algn="r">
              <a:spcAft>
                <a:spcPts val="500"/>
              </a:spcAft>
            </a:pPr>
            <a:r>
              <a:rPr sz="2200" b="0">
                <a:solidFill>
                  <a:srgbClr val="212430"/>
                </a:solidFill>
                <a:latin typeface="Noto Sans Hebrew"/>
                <a:cs typeface="Noto Sans Hebrew"/>
              </a:rPr>
              <a:t>משלבת חקיקה דתית-הלכתית בהיקף חלקי.</a:t>
            </a:r>
          </a:p>
          <a:p>
            <a:pPr rtl="1" algn="r">
              <a:spcAft>
                <a:spcPts val="500"/>
              </a:spcAft>
            </a:pPr>
            <a:r>
              <a:rPr sz="2200" b="0">
                <a:solidFill>
                  <a:srgbClr val="212430"/>
                </a:solidFill>
                <a:latin typeface="Noto Sans Hebrew"/>
                <a:cs typeface="Noto Sans Hebrew"/>
              </a:rPr>
              <a:t>מדינת הלכה: מקור הסמכות הוא ההלכה היהודית ולא ציבור האזרחים.</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000" b="1">
                <a:solidFill>
                  <a:srgbClr val="1D3A5F"/>
                </a:solidFill>
                <a:latin typeface="Noto Serif Hebrew"/>
                <a:cs typeface="Noto Serif Hebrew"/>
              </a:rPr>
              <a:t>עמדות שונות בנוגע לאופייה של מדינת ישראל- אופי וזהות דתיים, לאומיים ואזרחיים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5 מתוך 14</a:t>
            </a:r>
          </a:p>
        </p:txBody>
      </p:sp>
      <p:sp>
        <p:nvSpPr>
          <p:cNvPr id="9" name="Rounded Rectangle 8"/>
          <p:cNvSpPr/>
          <p:nvPr/>
        </p:nvSpPr>
        <p:spPr>
          <a:xfrm>
            <a:off x="6217920" y="1752599"/>
            <a:ext cx="5239512" cy="3444240"/>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752599"/>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816607"/>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816607"/>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780031"/>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עמדות לפי ההיבט האזרחי</a:t>
            </a:r>
          </a:p>
        </p:txBody>
      </p:sp>
      <p:sp>
        <p:nvSpPr>
          <p:cNvPr id="14" name="TextBox 13"/>
          <p:cNvSpPr txBox="1"/>
          <p:nvPr/>
        </p:nvSpPr>
        <p:spPr>
          <a:xfrm>
            <a:off x="6355080" y="2410967"/>
            <a:ext cx="4965192" cy="2694432"/>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התפיסות הדמוקרטיות (ליברלית-אינדיבידואלית, רפובליקנית, רב-תרבותית) כפי שנלמדו ביחידה "תפיסות דמוקרטיות ליברליות".</a:t>
            </a:r>
          </a:p>
        </p:txBody>
      </p:sp>
      <p:sp>
        <p:nvSpPr>
          <p:cNvPr id="15" name="Rounded Rectangle 14"/>
          <p:cNvSpPr/>
          <p:nvPr/>
        </p:nvSpPr>
        <p:spPr>
          <a:xfrm>
            <a:off x="731520" y="1752599"/>
            <a:ext cx="5239512" cy="3444240"/>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752599"/>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816607"/>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816607"/>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780031"/>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עיקרי המחלוקת</a:t>
            </a:r>
          </a:p>
        </p:txBody>
      </p:sp>
      <p:sp>
        <p:nvSpPr>
          <p:cNvPr id="20" name="TextBox 19"/>
          <p:cNvSpPr txBox="1"/>
          <p:nvPr/>
        </p:nvSpPr>
        <p:spPr>
          <a:xfrm>
            <a:off x="868680" y="2410967"/>
            <a:ext cx="4965192" cy="2694432"/>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מעמד ההלכה והמסורת בחיי המדינה: שבת, כשרות, נישואין, גיוס.</a:t>
            </a:r>
          </a:p>
          <a:p>
            <a:pPr rtl="1" algn="r">
              <a:spcAft>
                <a:spcPts val="500"/>
              </a:spcAft>
            </a:pPr>
            <a:r>
              <a:rPr sz="2400" b="0">
                <a:solidFill>
                  <a:srgbClr val="212430"/>
                </a:solidFill>
                <a:latin typeface="Noto Sans Hebrew"/>
                <a:cs typeface="Noto Sans Hebrew"/>
              </a:rPr>
              <a:t>חוק השבות ושאלת "מיהו יהודי".</a:t>
            </a:r>
          </a:p>
          <a:p>
            <a:pPr rtl="1" algn="r">
              <a:spcAft>
                <a:spcPts val="500"/>
              </a:spcAft>
            </a:pPr>
            <a:r>
              <a:rPr sz="2400" b="0">
                <a:solidFill>
                  <a:srgbClr val="212430"/>
                </a:solidFill>
                <a:latin typeface="Noto Sans Hebrew"/>
                <a:cs typeface="Noto Sans Hebrew"/>
              </a:rPr>
              <a:t>זהות המדינה: מדינת הלאום של העם היהודי או מדינת כל אזרחיה.</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000" b="1">
                <a:solidFill>
                  <a:srgbClr val="1D3A5F"/>
                </a:solidFill>
                <a:latin typeface="Noto Serif Hebrew"/>
                <a:cs typeface="Noto Serif Hebrew"/>
              </a:rPr>
              <a:t>עמדות שונות בנוגע לאופייה של מדינת ישראל- אופי וזהות דתיים, לאומיים ואזרחיים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6 מתוך 14</a:t>
            </a:r>
          </a:p>
        </p:txBody>
      </p:sp>
      <p:sp>
        <p:nvSpPr>
          <p:cNvPr id="9" name="Rounded Rectangle 8"/>
          <p:cNvSpPr/>
          <p:nvPr/>
        </p:nvSpPr>
        <p:spPr>
          <a:xfrm>
            <a:off x="6217920" y="1193546"/>
            <a:ext cx="5239512" cy="4562347"/>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193546"/>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25755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257554"/>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20978"/>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יישום בחיי המדינה</a:t>
            </a:r>
          </a:p>
        </p:txBody>
      </p:sp>
      <p:sp>
        <p:nvSpPr>
          <p:cNvPr id="14" name="TextBox 13"/>
          <p:cNvSpPr txBox="1"/>
          <p:nvPr/>
        </p:nvSpPr>
        <p:spPr>
          <a:xfrm>
            <a:off x="6355080" y="1851914"/>
            <a:ext cx="4965192" cy="3812539"/>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המציאות בישראל היא פשרה: מדינה יהודית ודמוקרטית, עם סטטוס-קוו בנושאי דת ומדינה.</a:t>
            </a:r>
          </a:p>
          <a:p>
            <a:pPr rtl="1" algn="r">
              <a:spcAft>
                <a:spcPts val="500"/>
              </a:spcAft>
            </a:pPr>
            <a:r>
              <a:rPr sz="2600" b="0">
                <a:solidFill>
                  <a:srgbClr val="212430"/>
                </a:solidFill>
                <a:latin typeface="Noto Sans Hebrew"/>
                <a:cs typeface="Noto Sans Hebrew"/>
              </a:rPr>
              <a:t>סטטוס-קוו: שבת, כשרות במוסדות ציבוריים, נישואין דתיים, גיוס חרדים.</a:t>
            </a:r>
          </a:p>
        </p:txBody>
      </p:sp>
      <p:sp>
        <p:nvSpPr>
          <p:cNvPr id="15" name="Rounded Rectangle 14"/>
          <p:cNvSpPr/>
          <p:nvPr/>
        </p:nvSpPr>
        <p:spPr>
          <a:xfrm>
            <a:off x="731520" y="1193546"/>
            <a:ext cx="5239512" cy="4562347"/>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193546"/>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25755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257554"/>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20978"/>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הזהות הכפולה של מדינת ישראל</a:t>
            </a:r>
          </a:p>
        </p:txBody>
      </p:sp>
      <p:sp>
        <p:nvSpPr>
          <p:cNvPr id="20" name="TextBox 19"/>
          <p:cNvSpPr txBox="1"/>
          <p:nvPr/>
        </p:nvSpPr>
        <p:spPr>
          <a:xfrm>
            <a:off x="868680" y="1851914"/>
            <a:ext cx="4965192" cy="3812539"/>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הכרזת העצמאות: מדינה יהודית ודמוקרטית כאחת.</a:t>
            </a:r>
          </a:p>
          <a:p>
            <a:pPr rtl="1" algn="r">
              <a:spcAft>
                <a:spcPts val="500"/>
              </a:spcAft>
            </a:pPr>
            <a:r>
              <a:rPr sz="2600" b="0">
                <a:solidFill>
                  <a:srgbClr val="212430"/>
                </a:solidFill>
                <a:latin typeface="Noto Sans Hebrew"/>
                <a:cs typeface="Noto Sans Hebrew"/>
              </a:rPr>
              <a:t>חוק יסוד כבוד האדם וחירותו: "מדינה יהודית ודמוקרטית" כערכי יסוד.</a:t>
            </a:r>
          </a:p>
          <a:p>
            <a:pPr rtl="1" algn="r">
              <a:spcAft>
                <a:spcPts val="500"/>
              </a:spcAft>
            </a:pPr>
            <a:r>
              <a:rPr sz="2600" b="0">
                <a:solidFill>
                  <a:srgbClr val="212430"/>
                </a:solidFill>
                <a:latin typeface="Noto Sans Hebrew"/>
                <a:cs typeface="Noto Sans Hebrew"/>
              </a:rPr>
              <a:t>חוק יסוד מדינת הלאום (2018): הדגשת הצד היהודי.</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000" b="1">
                <a:solidFill>
                  <a:srgbClr val="1D3A5F"/>
                </a:solidFill>
                <a:latin typeface="Noto Serif Hebrew"/>
                <a:cs typeface="Noto Serif Hebrew"/>
              </a:rPr>
              <a:t>עמדות שונות בנוגע לאופייה של מדינת ישראל- אופי וזהות דתיים, לאומיים ואזרחיים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7 מתוך 14</a:t>
            </a:r>
          </a:p>
        </p:txBody>
      </p:sp>
      <p:sp>
        <p:nvSpPr>
          <p:cNvPr id="9" name="Rounded Rectangle 8"/>
          <p:cNvSpPr/>
          <p:nvPr/>
        </p:nvSpPr>
        <p:spPr>
          <a:xfrm>
            <a:off x="8010144" y="1427987"/>
            <a:ext cx="3447288" cy="4093464"/>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010144" y="1427987"/>
            <a:ext cx="3447288"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49199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491996"/>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8101583" y="1455420"/>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המחלוקת הציבורית</a:t>
            </a:r>
          </a:p>
        </p:txBody>
      </p:sp>
      <p:sp>
        <p:nvSpPr>
          <p:cNvPr id="14" name="TextBox 13"/>
          <p:cNvSpPr txBox="1"/>
          <p:nvPr/>
        </p:nvSpPr>
        <p:spPr>
          <a:xfrm>
            <a:off x="8147304" y="2086356"/>
            <a:ext cx="3172968" cy="3343655"/>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חרדים: הלכה מעל הדמוקרטיה.</a:t>
            </a:r>
          </a:p>
          <a:p>
            <a:pPr rtl="1" algn="r">
              <a:spcAft>
                <a:spcPts val="500"/>
              </a:spcAft>
            </a:pPr>
            <a:r>
              <a:rPr sz="2600" b="0">
                <a:solidFill>
                  <a:srgbClr val="212430"/>
                </a:solidFill>
                <a:latin typeface="Noto Sans Hebrew"/>
                <a:cs typeface="Noto Sans Hebrew"/>
              </a:rPr>
              <a:t>חילונים: דמוקרטיה ליברלית מעל הדת.</a:t>
            </a:r>
          </a:p>
          <a:p>
            <a:pPr rtl="1" algn="r">
              <a:spcAft>
                <a:spcPts val="500"/>
              </a:spcAft>
            </a:pPr>
            <a:r>
              <a:rPr sz="2600" b="0">
                <a:solidFill>
                  <a:srgbClr val="212430"/>
                </a:solidFill>
                <a:latin typeface="Noto Sans Hebrew"/>
                <a:cs typeface="Noto Sans Hebrew"/>
              </a:rPr>
              <a:t>ערבים: מדינת כל אזרחיה.</a:t>
            </a:r>
          </a:p>
        </p:txBody>
      </p:sp>
      <p:sp>
        <p:nvSpPr>
          <p:cNvPr id="15" name="Rounded Rectangle 14"/>
          <p:cNvSpPr/>
          <p:nvPr/>
        </p:nvSpPr>
        <p:spPr>
          <a:xfrm>
            <a:off x="4370832" y="1427987"/>
            <a:ext cx="3447288" cy="4093464"/>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4370832" y="1427987"/>
            <a:ext cx="3447288" cy="822959"/>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7287768" y="1620011"/>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287768" y="1620011"/>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4462272" y="1455420"/>
            <a:ext cx="2715768" cy="768095"/>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המחלוקת הציבורית - המשך</a:t>
            </a:r>
          </a:p>
        </p:txBody>
      </p:sp>
      <p:sp>
        <p:nvSpPr>
          <p:cNvPr id="20" name="TextBox 19"/>
          <p:cNvSpPr txBox="1"/>
          <p:nvPr/>
        </p:nvSpPr>
        <p:spPr>
          <a:xfrm>
            <a:off x="4507992" y="2342388"/>
            <a:ext cx="3172968" cy="3087624"/>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הציונות הדתית: שילוב של תורה ומדינה.</a:t>
            </a:r>
          </a:p>
        </p:txBody>
      </p:sp>
      <p:sp>
        <p:nvSpPr>
          <p:cNvPr id="21" name="Rounded Rectangle 20"/>
          <p:cNvSpPr/>
          <p:nvPr/>
        </p:nvSpPr>
        <p:spPr>
          <a:xfrm>
            <a:off x="731520" y="1427987"/>
            <a:ext cx="3447288" cy="4093464"/>
          </a:xfrm>
          <a:prstGeom prst="roundRect">
            <a:avLst>
              <a:gd name="adj" fmla="val 3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731520" y="1427987"/>
            <a:ext cx="3447288" cy="566928"/>
          </a:xfrm>
          <a:prstGeom prst="roundRect">
            <a:avLst>
              <a:gd name="adj" fmla="val 20000"/>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3648456" y="149199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648456" y="1491996"/>
            <a:ext cx="438912" cy="438912"/>
          </a:xfrm>
          <a:prstGeom prst="rect">
            <a:avLst/>
          </a:prstGeom>
          <a:noFill/>
        </p:spPr>
        <p:txBody>
          <a:bodyPr wrap="square" lIns="45720" rIns="45720" tIns="27432" bIns="27432" anchor="ctr">
            <a:spAutoFit/>
          </a:bodyPr>
          <a:lstStyle/>
          <a:p>
            <a:pPr algn="ctr"/>
            <a:r>
              <a:rPr sz="1600" b="1">
                <a:solidFill>
                  <a:srgbClr val="C58B2B"/>
                </a:solidFill>
                <a:latin typeface="Noto Sans Hebrew"/>
                <a:cs typeface="Noto Sans Hebrew"/>
              </a:rPr>
              <a:t>3</a:t>
            </a:r>
          </a:p>
        </p:txBody>
      </p:sp>
      <p:sp>
        <p:nvSpPr>
          <p:cNvPr id="25" name="TextBox 24"/>
          <p:cNvSpPr txBox="1"/>
          <p:nvPr/>
        </p:nvSpPr>
        <p:spPr>
          <a:xfrm>
            <a:off x="822960" y="1455420"/>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מושגי מפתח לחזרה</a:t>
            </a:r>
          </a:p>
        </p:txBody>
      </p:sp>
      <p:sp>
        <p:nvSpPr>
          <p:cNvPr id="26" name="TextBox 25"/>
          <p:cNvSpPr txBox="1"/>
          <p:nvPr/>
        </p:nvSpPr>
        <p:spPr>
          <a:xfrm>
            <a:off x="868680" y="2086356"/>
            <a:ext cx="3172968" cy="3343655"/>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התפיסה הדמוקרטית רפובליקנית</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משכן הכנסת בירושלים</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8 מתוך 14</a:t>
            </a:r>
          </a:p>
        </p:txBody>
      </p:sp>
      <p:sp>
        <p:nvSpPr>
          <p:cNvPr id="9" name="Rounded Rectangle 8"/>
          <p:cNvSpPr/>
          <p:nvPr/>
        </p:nvSpPr>
        <p:spPr>
          <a:xfrm>
            <a:off x="731520" y="1005840"/>
            <a:ext cx="5943600" cy="4800600"/>
          </a:xfrm>
          <a:prstGeom prst="roundRect">
            <a:avLst>
              <a:gd name="adj" fmla="val 2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image129.jpg"/>
          <p:cNvPicPr>
            <a:picLocks noChangeAspect="1"/>
          </p:cNvPicPr>
          <p:nvPr/>
        </p:nvPicPr>
        <p:blipFill>
          <a:blip r:embed="rId3"/>
          <a:stretch>
            <a:fillRect/>
          </a:stretch>
        </p:blipFill>
        <p:spPr>
          <a:xfrm>
            <a:off x="731520" y="2146715"/>
            <a:ext cx="5943600" cy="2518849"/>
          </a:xfrm>
          <a:prstGeom prst="rect">
            <a:avLst/>
          </a:prstGeom>
        </p:spPr>
      </p:pic>
      <p:sp>
        <p:nvSpPr>
          <p:cNvPr id="11" name="Rounded Rectangle 10"/>
          <p:cNvSpPr/>
          <p:nvPr/>
        </p:nvSpPr>
        <p:spPr>
          <a:xfrm>
            <a:off x="6903720" y="1005840"/>
            <a:ext cx="4553712" cy="480060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040880" y="1078992"/>
            <a:ext cx="4279392" cy="465429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מה רואים?</a:t>
            </a:r>
          </a:p>
          <a:p>
            <a:pPr rtl="1" algn="r">
              <a:spcAft>
                <a:spcPts val="500"/>
              </a:spcAft>
            </a:pPr>
            <a:r>
              <a:rPr sz="1800" b="0">
                <a:solidFill>
                  <a:srgbClr val="212430"/>
                </a:solidFill>
                <a:latin typeface="Noto Sans Hebrew"/>
                <a:cs typeface="Noto Sans Hebrew"/>
              </a:rPr>
              <a:t>צילום צבע: בניין רחב בן כמה קומות עם חזית עמודים, מוקף עצים; על הגג מתנוסס דגל ישראל. לפי תיאור הצלם, משכן הכנסת ביום העצמאות (2007). המצגת מציגה עמדות דתיות, לאומיות ואזרחיות שונות בנוגע לאופי המדינה; הכנסת היא המוסד שבו מתקיים הדיון הפרלמנטרי וההכרעה הדמוקרטית בשאלות אופי המדינה.</a:t>
            </a:r>
          </a:p>
        </p:txBody>
      </p:sp>
      <p:sp>
        <p:nvSpPr>
          <p:cNvPr id="13" name="TextBox 12"/>
          <p:cNvSpPr txBox="1"/>
          <p:nvPr/>
        </p:nvSpPr>
        <p:spPr>
          <a:xfrm>
            <a:off x="731520" y="5870448"/>
            <a:ext cx="10725912" cy="365760"/>
          </a:xfrm>
          <a:prstGeom prst="rect">
            <a:avLst/>
          </a:prstGeom>
          <a:noFill/>
        </p:spPr>
        <p:txBody>
          <a:bodyPr wrap="square" lIns="45720" rIns="45720" tIns="27432" bIns="27432" anchor="t">
            <a:spAutoFit/>
          </a:bodyPr>
          <a:lstStyle/>
          <a:p>
            <a:pPr rtl="1" algn="r"/>
            <a:r>
              <a:rPr sz="1200" b="1">
                <a:solidFill>
                  <a:srgbClr val="1D3A5F"/>
                </a:solidFill>
                <a:latin typeface="Noto Sans Hebrew"/>
                <a:cs typeface="Noto Sans Hebrew"/>
              </a:rPr>
              <a:t>קרדיט: צילום: Beny Shlevich, 2007, רישיון CC BY-SA 3.0. מקור: ויקישיתוף  |  </a:t>
            </a:r>
            <a:r>
              <a:rPr sz="1200" b="1">
                <a:solidFill>
                  <a:srgbClr val="1D3A5F"/>
                </a:solidFill>
                <a:latin typeface="Noto Sans Hebrew"/>
                <a:cs typeface="Noto Sans Hebrew"/>
                <a:hlinkClick r:id="rId4"/>
              </a:rPr>
              <a:t>קובץ המקור</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השאלה המקורית מהשאלון | שאלון 34281 | קיץ תשע"ו</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9 מתוך 14</a:t>
            </a:r>
          </a:p>
        </p:txBody>
      </p:sp>
      <p:sp>
        <p:nvSpPr>
          <p:cNvPr id="9" name="Rounded Rectangle 8"/>
          <p:cNvSpPr/>
          <p:nvPr/>
        </p:nvSpPr>
        <p:spPr>
          <a:xfrm>
            <a:off x="731520" y="1051560"/>
            <a:ext cx="10725912" cy="10972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9509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5. הצג את התפיסה של הדמוקרטיה הרפובליקנית.</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34281 | קיץ תשע"ו</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10 מתוך 14</a:t>
            </a:r>
          </a:p>
        </p:txBody>
      </p:sp>
      <p:sp>
        <p:nvSpPr>
          <p:cNvPr id="9" name="Rounded Rectangle 8"/>
          <p:cNvSpPr/>
          <p:nvPr/>
        </p:nvSpPr>
        <p:spPr>
          <a:xfrm>
            <a:off x="731520" y="1051560"/>
            <a:ext cx="10725912" cy="1702816"/>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1556512"/>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התפיסה של הדמוקרטיה הרפובליקנית רואה את הפרט הן כיחיד והן כחלק מקהילה לאומית או אזרחית. על פי גישה זו, תפקיד המדינה אינו מתמצה בחופש הפרט, והמדינה נועדה גם כדי לאפשר את טובת הכלל ומימוש ערכי הקהילה המשותפים הנקבעים בתהליך הדמוקרטי. לצד הדאגה לכלל, בדמוקרטיה רפובליקנית נשמרות זכויות הפרט של כל האזרחים, גם אלו שאינם שייכים לקבוצת הרוב הלאומית.</a:t>
            </a:r>
          </a:p>
        </p:txBody>
      </p:sp>
      <p:sp>
        <p:nvSpPr>
          <p:cNvPr id="11" name="TextBox 10"/>
          <p:cNvSpPr txBox="1"/>
          <p:nvPr/>
        </p:nvSpPr>
        <p:spPr>
          <a:xfrm>
            <a:off x="731520" y="598932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מה שואלים על זה בבגרות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11 מתוך 14</a:t>
            </a:r>
          </a:p>
        </p:txBody>
      </p:sp>
      <p:sp>
        <p:nvSpPr>
          <p:cNvPr id="9" name="Rounded Rectangle 8"/>
          <p:cNvSpPr/>
          <p:nvPr/>
        </p:nvSpPr>
        <p:spPr>
          <a:xfrm>
            <a:off x="731520" y="1051560"/>
            <a:ext cx="6675120" cy="49377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6400800" cy="4791456"/>
          </a:xfrm>
          <a:prstGeom prst="rect">
            <a:avLst/>
          </a:prstGeom>
          <a:noFill/>
        </p:spPr>
        <p:txBody>
          <a:bodyPr wrap="square" lIns="45720" rIns="45720" tIns="27432" bIns="27432" anchor="ctr">
            <a:spAutoFit/>
          </a:bodyPr>
          <a:lstStyle/>
          <a:p/>
        </p:txBody>
      </p:sp>
      <p:sp>
        <p:nvSpPr>
          <p:cNvPr id="11" name="Rounded Rectangle 10"/>
          <p:cNvSpPr/>
          <p:nvPr/>
        </p:nvSpPr>
        <p:spPr>
          <a:xfrm>
            <a:off x="7635240" y="1051560"/>
            <a:ext cx="3822191" cy="4937760"/>
          </a:xfrm>
          <a:prstGeom prst="roundRect">
            <a:avLst>
              <a:gd name="adj" fmla="val 4000"/>
            </a:avLst>
          </a:prstGeom>
          <a:solidFill>
            <a:srgbClr val="7A2E3A"/>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772400" y="1143000"/>
            <a:ext cx="3566160" cy="457200"/>
          </a:xfrm>
          <a:prstGeom prst="rect">
            <a:avLst/>
          </a:prstGeom>
          <a:noFill/>
        </p:spPr>
        <p:txBody>
          <a:bodyPr wrap="square" lIns="45720" rIns="45720" tIns="27432" bIns="27432" anchor="t">
            <a:spAutoFit/>
          </a:bodyPr>
          <a:lstStyle/>
          <a:p>
            <a:pPr rtl="1" algn="r"/>
            <a:r>
              <a:rPr sz="1800" b="1">
                <a:solidFill>
                  <a:srgbClr val="FFFFFF"/>
                </a:solidFill>
                <a:latin typeface="Noto Serif Hebrew"/>
                <a:cs typeface="Noto Serif Hebrew"/>
              </a:rPr>
              <a:t>נושאי המצגת</a:t>
            </a:r>
          </a:p>
        </p:txBody>
      </p:sp>
      <p:sp>
        <p:nvSpPr>
          <p:cNvPr id="13" name="TextBox 12"/>
          <p:cNvSpPr txBox="1"/>
          <p:nvPr/>
        </p:nvSpPr>
        <p:spPr>
          <a:xfrm>
            <a:off x="7772400" y="1645920"/>
            <a:ext cx="3566160" cy="4206240"/>
          </a:xfrm>
          <a:prstGeom prst="rect">
            <a:avLst/>
          </a:prstGeom>
          <a:noFill/>
        </p:spPr>
        <p:txBody>
          <a:bodyPr wrap="square" lIns="45720" rIns="45720" tIns="27432" bIns="27432" anchor="t">
            <a:spAutoFit/>
          </a:bodyPr>
          <a:lstStyle/>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התפיסה הדמוקרטית רפובליקנית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עמדות לפי ההיבט הלאומי</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עמדות לפי ההיבט הדתי</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עמדות לפי ההיבט האזרחי</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יישום בחיי המדינה</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הזהות הכפולה של מדינת ישראל</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טעויות נפוצות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12 מתוך 14</a:t>
            </a:r>
          </a:p>
        </p:txBody>
      </p:sp>
      <p:sp>
        <p:nvSpPr>
          <p:cNvPr id="9" name="Rounded Rectangle 8"/>
          <p:cNvSpPr/>
          <p:nvPr/>
        </p:nvSpPr>
        <p:spPr>
          <a:xfrm>
            <a:off x="731520" y="1097280"/>
            <a:ext cx="10725912" cy="1060704"/>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70432"/>
            <a:ext cx="10451592" cy="914399"/>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את ההגדרה (הצג) מתוך הקטע במקום מהחומר שלמדתם - ההגדרה חייבת לבוא מהלימוד.</a:t>
            </a:r>
          </a:p>
        </p:txBody>
      </p:sp>
      <p:sp>
        <p:nvSpPr>
          <p:cNvPr id="11" name="Rounded Rectangle 10"/>
          <p:cNvSpPr/>
          <p:nvPr/>
        </p:nvSpPr>
        <p:spPr>
          <a:xfrm>
            <a:off x="731520" y="234086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2414015"/>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מציינים את המושג בלי להציג אותו - ציון בלבד לא מספיק.</a:t>
            </a:r>
          </a:p>
        </p:txBody>
      </p:sp>
      <p:sp>
        <p:nvSpPr>
          <p:cNvPr id="13" name="Rounded Rectangle 12"/>
          <p:cNvSpPr/>
          <p:nvPr/>
        </p:nvSpPr>
        <p:spPr>
          <a:xfrm>
            <a:off x="731520" y="334670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41985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שוכחים לקשר את ההסבר לקטע עצמו - חובה ציטוט או התייחסות ישירה לקטע.</a:t>
            </a:r>
          </a:p>
        </p:txBody>
      </p:sp>
      <p:sp>
        <p:nvSpPr>
          <p:cNvPr id="15" name="Rounded Rectangle 14"/>
          <p:cNvSpPr/>
          <p:nvPr/>
        </p:nvSpPr>
        <p:spPr>
          <a:xfrm>
            <a:off x="731520" y="4352544"/>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80" y="442569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תשובה כללית בלי המושגים המקצועיים מהמחוון.</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סרטון להבנה</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13 מתוך 14</a:t>
            </a:r>
          </a:p>
        </p:txBody>
      </p:sp>
      <p:sp>
        <p:nvSpPr>
          <p:cNvPr id="9" name="Rounded Rectangle 8"/>
          <p:cNvSpPr/>
          <p:nvPr/>
        </p:nvSpPr>
        <p:spPr>
          <a:xfrm>
            <a:off x="731520" y="1188720"/>
            <a:ext cx="10725912" cy="29260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261872"/>
            <a:ext cx="10451592" cy="277977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לצפייה</a:t>
            </a:r>
          </a:p>
          <a:p>
            <a:pPr rtl="1" algn="r">
              <a:spcAft>
                <a:spcPts val="500"/>
              </a:spcAft>
            </a:pPr>
            <a:r>
              <a:rPr sz="1800" b="0">
                <a:solidFill>
                  <a:srgbClr val="212430"/>
                </a:solidFill>
                <a:latin typeface="Noto Sans Hebrew"/>
                <a:cs typeface="Noto Sans Hebrew"/>
              </a:rPr>
              <a:t>צפו בסרטון "המתרגלת | בגרות באזרחות | שיעור #4 | עמדות שונות בנוגע לאופייה הרצוי של מדינת ישראל" - גם בעמוד הנושא, בלשונית "סרטון".</a:t>
            </a:r>
          </a:p>
          <a:p>
            <a:pPr rtl="1" algn="r">
              <a:spcAft>
                <a:spcPts val="500"/>
              </a:spcAft>
            </a:pPr>
            <a:r>
              <a:rPr sz="1800" b="0">
                <a:solidFill>
                  <a:srgbClr val="212430"/>
                </a:solidFill>
                <a:latin typeface="Noto Sans Hebrew"/>
                <a:cs typeface="Noto Sans Hebrew"/>
              </a:rPr>
              <a:t>https://www.youtube.com/watch?v=LzfeGc_qsDg</a:t>
            </a:r>
          </a:p>
          <a:p>
            <a:pPr rtl="1" algn="r">
              <a:spcAft>
                <a:spcPts val="500"/>
              </a:spcAft>
            </a:pPr>
            <a:r>
              <a:rPr sz="1800" b="0">
                <a:solidFill>
                  <a:srgbClr val="212430"/>
                </a:solidFill>
                <a:latin typeface="Noto Sans Hebrew"/>
                <a:cs typeface="Noto Sans Hebrew"/>
              </a:rPr>
              <a:t>הסרטון הוא קישור חיצוני (YouTube) ולא נבדק מול תוכן השאלון או מחוון משרד החינוך.</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סיכום</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14 מתוך 14</a:t>
            </a:r>
          </a:p>
        </p:txBody>
      </p:sp>
      <p:sp>
        <p:nvSpPr>
          <p:cNvPr id="9" name="Rounded Rectangle 8"/>
          <p:cNvSpPr/>
          <p:nvPr/>
        </p:nvSpPr>
        <p:spPr>
          <a:xfrm>
            <a:off x="731520" y="1371600"/>
            <a:ext cx="10725912" cy="31089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444752"/>
            <a:ext cx="10451592" cy="2962656"/>
          </a:xfrm>
          <a:prstGeom prst="rect">
            <a:avLst/>
          </a:prstGeom>
          <a:noFill/>
        </p:spPr>
        <p:txBody>
          <a:bodyPr wrap="square" lIns="45720" rIns="45720" tIns="27432" bIns="27432" anchor="ctr">
            <a:spAutoFit/>
          </a:bodyPr>
          <a:lstStyle/>
          <a:p>
            <a:pPr rtl="1" algn="r">
              <a:spcAft>
                <a:spcPts val="500"/>
              </a:spcAft>
            </a:pPr>
            <a:r>
              <a:rPr sz="2200" b="0">
                <a:solidFill>
                  <a:srgbClr val="212430"/>
                </a:solidFill>
                <a:latin typeface="Noto Sans Hebrew"/>
                <a:cs typeface="Noto Sans Hebrew"/>
              </a:rPr>
              <a:t>עברו שוב על נושאי המצגת, תרגלו במשחקים, ונסו את שאלת הבגרות בעמוד הנושא.</a:t>
            </a:r>
          </a:p>
          <a:p>
            <a:pPr rtl="1" algn="r">
              <a:spcAft>
                <a:spcPts val="500"/>
              </a:spcAft>
            </a:pPr>
            <a:r>
              <a:rPr sz="2200" b="0">
                <a:solidFill>
                  <a:srgbClr val="212430"/>
                </a:solidFill>
                <a:latin typeface="Noto Sans Hebrew"/>
                <a:cs typeface="Noto Sans Hebrew"/>
              </a:rPr>
              <a:t>בהצלחה!</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
  <cp:revision>1</cp:revision>
  <dcterms:created xsi:type="dcterms:W3CDTF">2013-01-27T09:14:16Z</dcterms:created>
  <dcterms:modified xsi:type="dcterms:W3CDTF">2013-01-27T09:15:58Z</dcterms:modified>
  <cp:category/>
</cp:coreProperties>
</file>