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85" r:id="rId36"/>
    <p:sldId id="259" r:id="rId10"/>
    <p:sldId id="260" r:id="rId11"/>
    <p:sldId id="286" r:id="rId37"/>
    <p:sldId id="261" r:id="rId12"/>
    <p:sldId id="262" r:id="rId13"/>
    <p:sldId id="263" r:id="rId14"/>
    <p:sldId id="264" r:id="rId15"/>
    <p:sldId id="265" r:id="rId16"/>
    <p:sldId id="287" r:id="rId38"/>
    <p:sldId id="266" r:id="rId17"/>
    <p:sldId id="267" r:id="rId18"/>
    <p:sldId id="290" r:id="rId41"/>
    <p:sldId id="268" r:id="rId19"/>
    <p:sldId id="291" r:id="rId42"/>
    <p:sldId id="288" r:id="rId39"/>
    <p:sldId id="269" r:id="rId20"/>
    <p:sldId id="270" r:id="rId21"/>
    <p:sldId id="271" r:id="rId22"/>
    <p:sldId id="272" r:id="rId23"/>
    <p:sldId id="273" r:id="rId24"/>
    <p:sldId id="274" r:id="rId25"/>
    <p:sldId id="275" r:id="rId26"/>
    <p:sldId id="276" r:id="rId27"/>
    <p:sldId id="277" r:id="rId28"/>
    <p:sldId id="278" r:id="rId29"/>
    <p:sldId id="279" r:id="rId30"/>
    <p:sldId id="280" r:id="rId31"/>
    <p:sldId id="289" r:id="rId40"/>
    <p:sldId id="281" r:id="rId32"/>
    <p:sldId id="282" r:id="rId33"/>
    <p:sldId id="283" r:id="rId34"/>
    <p:sldId id="284" r:id="rId3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4.xml"/><Relationship Id="rId37" Type="http://schemas.openxmlformats.org/officeDocument/2006/relationships/slide" Target="slides/slide7.xml"/><Relationship Id="rId38" Type="http://schemas.openxmlformats.org/officeDocument/2006/relationships/slide" Target="slides/slide13.xml"/><Relationship Id="rId39" Type="http://schemas.openxmlformats.org/officeDocument/2006/relationships/slide" Target="slides/slide17.xml"/><Relationship Id="rId40" Type="http://schemas.openxmlformats.org/officeDocument/2006/relationships/slide" Target="slides/slide30.xml"/><Relationship Id="rId41" Type="http://schemas.openxmlformats.org/officeDocument/2006/relationships/slide" Target="slides/slide35.xml"/><Relationship Id="rId42" Type="http://schemas.openxmlformats.org/officeDocument/2006/relationships/slide" Target="slides/slide3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240000" y="240000"/>
            <a:ext cx="11712000" cy="6378000"/>
          </a:xfrm>
          <a:prstGeom prst="rect">
            <a:avLst/>
          </a:prstGeom>
          <a:noFill/>
          <a:ln w="317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00000" y="300000"/>
            <a:ext cx="11592000" cy="6258000"/>
          </a:xfrm>
          <a:prstGeom prst="rect">
            <a:avLst/>
          </a:prstGeom>
          <a:noFill/>
          <a:ln w="1270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75360" y="700000"/>
            <a:ext cx="10241280" cy="1400000"/>
          </a:xfrm>
          <a:prstGeom prst="rect">
            <a:avLst/>
          </a:prstGeom>
          <a:noFill/>
        </p:spPr>
        <p:txBody>
          <a:bodyPr wrap="square" anchor="t" lIns="45720" rIns="45720" tIns="22860" bIns="22860">
            <a:spAutoFit/>
          </a:bodyPr>
          <a:lstStyle/>
          <a:p>
            <a:pPr rtl="1" algn="ctr">
              <a:lnSpc>
                <a:spcPct val="115000"/>
              </a:lnSpc>
              <a:spcAft>
                <a:spcPts val="400"/>
              </a:spcAft>
            </a:pPr>
            <a:r>
              <a:rPr sz="4400" b="1">
                <a:solidFill>
                  <a:srgbClr val="1D3A5F"/>
                </a:solidFill>
                <a:latin typeface="Noto Serif Hebrew"/>
                <a:cs typeface="Noto Serif Hebrew"/>
              </a:rPr>
              <a:t>מלחמת העולם השנייה והשואה - רקע, נאציזם ואידאולוגיה</a:t>
            </a:r>
          </a:p>
        </p:txBody>
      </p:sp>
      <p:sp>
        <p:nvSpPr>
          <p:cNvPr id="6" name="Rectangle 5"/>
          <p:cNvSpPr/>
          <p:nvPr/>
        </p:nvSpPr>
        <p:spPr>
          <a:xfrm>
            <a:off x="4267200" y="2250000"/>
            <a:ext cx="3657600" cy="4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219200" y="2450000"/>
            <a:ext cx="9753600" cy="450000"/>
          </a:xfrm>
          <a:prstGeom prst="rect">
            <a:avLst/>
          </a:prstGeom>
          <a:noFill/>
        </p:spPr>
        <p:txBody>
          <a:bodyPr wrap="square" anchor="t" lIns="45720" rIns="45720" tIns="22860" bIns="22860">
            <a:spAutoFit/>
          </a:bodyPr>
          <a:lstStyle/>
          <a:p>
            <a:pPr rtl="1" algn="ctr">
              <a:lnSpc>
                <a:spcPct val="115000"/>
              </a:lnSpc>
              <a:spcAft>
                <a:spcPts val="400"/>
              </a:spcAft>
            </a:pPr>
            <a:r>
              <a:rPr sz="2000" b="1">
                <a:solidFill>
                  <a:srgbClr val="7A2E3A"/>
                </a:solidFill>
                <a:latin typeface="Noto Sans Hebrew"/>
                <a:cs typeface="Noto Sans Hebrew"/>
              </a:rPr>
              <a:t>היסטוריה ממלכתי | שאלון 022261</a:t>
            </a:r>
          </a:p>
        </p:txBody>
      </p:sp>
      <p:sp>
        <p:nvSpPr>
          <p:cNvPr id="8" name="Rectangle 7"/>
          <p:cNvSpPr/>
          <p:nvPr/>
        </p:nvSpPr>
        <p:spPr>
          <a:xfrm>
            <a:off x="1097280" y="5050000"/>
            <a:ext cx="9997440" cy="3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0679920" y="4958000"/>
            <a:ext cx="220000" cy="220000"/>
          </a:xfrm>
          <a:prstGeom prst="diamond">
            <a:avLst/>
          </a:prstGeom>
          <a:solidFill>
            <a:srgbClr val="C58B2B"/>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10" name="TextBox 9"/>
          <p:cNvSpPr txBox="1"/>
          <p:nvPr/>
        </p:nvSpPr>
        <p:spPr>
          <a:xfrm>
            <a:off x="9989920" y="4050000"/>
            <a:ext cx="1600000" cy="400000"/>
          </a:xfrm>
          <a:prstGeom prst="rect">
            <a:avLst/>
          </a:prstGeom>
          <a:noFill/>
        </p:spPr>
        <p:txBody>
          <a:bodyPr wrap="square" anchor="t" lIns="45720" rIns="45720" tIns="22860" bIns="22860">
            <a:spAutoFit/>
          </a:bodyPr>
          <a:lstStyle/>
          <a:p>
            <a:pPr rtl="1" algn="ctr">
              <a:lnSpc>
                <a:spcPct val="115000"/>
              </a:lnSpc>
              <a:spcAft>
                <a:spcPts val="400"/>
              </a:spcAft>
            </a:pPr>
            <a:r>
              <a:rPr sz="1800" b="1">
                <a:solidFill>
                  <a:srgbClr val="1D3A5F"/>
                </a:solidFill>
                <a:latin typeface="Noto Sans Hebrew"/>
                <a:cs typeface="Noto Sans Hebrew"/>
              </a:rPr>
              <a:t>1933</a:t>
            </a:r>
          </a:p>
        </p:txBody>
      </p:sp>
      <p:sp>
        <p:nvSpPr>
          <p:cNvPr id="11" name="TextBox 10"/>
          <p:cNvSpPr txBox="1"/>
          <p:nvPr/>
        </p:nvSpPr>
        <p:spPr>
          <a:xfrm>
            <a:off x="9989920" y="4430000"/>
            <a:ext cx="1600000" cy="420000"/>
          </a:xfrm>
          <a:prstGeom prst="rect">
            <a:avLst/>
          </a:prstGeom>
          <a:noFill/>
        </p:spPr>
        <p:txBody>
          <a:bodyPr wrap="square" anchor="t" lIns="45720" rIns="45720" tIns="22860" bIns="22860">
            <a:spAutoFit/>
          </a:bodyPr>
          <a:lstStyle/>
          <a:p>
            <a:pPr rtl="1" algn="ctr">
              <a:lnSpc>
                <a:spcPct val="115000"/>
              </a:lnSpc>
              <a:spcAft>
                <a:spcPts val="400"/>
              </a:spcAft>
            </a:pPr>
            <a:r>
              <a:rPr sz="1300" b="0">
                <a:solidFill>
                  <a:srgbClr val="212430"/>
                </a:solidFill>
                <a:latin typeface="Noto Sans Hebrew"/>
                <a:cs typeface="Noto Sans Hebrew"/>
              </a:rPr>
              <a:t>עליית הנאצים לשלטון</a:t>
            </a:r>
          </a:p>
        </p:txBody>
      </p:sp>
      <p:sp>
        <p:nvSpPr>
          <p:cNvPr id="12" name="Diamond 11"/>
          <p:cNvSpPr/>
          <p:nvPr/>
        </p:nvSpPr>
        <p:spPr>
          <a:xfrm>
            <a:off x="8753584" y="4958000"/>
            <a:ext cx="220000" cy="220000"/>
          </a:xfrm>
          <a:prstGeom prst="diamond">
            <a:avLst/>
          </a:prstGeom>
          <a:solidFill>
            <a:srgbClr val="C58B2B"/>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13" name="TextBox 12"/>
          <p:cNvSpPr txBox="1"/>
          <p:nvPr/>
        </p:nvSpPr>
        <p:spPr>
          <a:xfrm>
            <a:off x="8063584" y="5270000"/>
            <a:ext cx="1600000" cy="400000"/>
          </a:xfrm>
          <a:prstGeom prst="rect">
            <a:avLst/>
          </a:prstGeom>
          <a:noFill/>
        </p:spPr>
        <p:txBody>
          <a:bodyPr wrap="square" anchor="t" lIns="45720" rIns="45720" tIns="22860" bIns="22860">
            <a:spAutoFit/>
          </a:bodyPr>
          <a:lstStyle/>
          <a:p>
            <a:pPr rtl="1" algn="ctr">
              <a:lnSpc>
                <a:spcPct val="115000"/>
              </a:lnSpc>
              <a:spcAft>
                <a:spcPts val="400"/>
              </a:spcAft>
            </a:pPr>
            <a:r>
              <a:rPr sz="1800" b="1">
                <a:solidFill>
                  <a:srgbClr val="1D3A5F"/>
                </a:solidFill>
                <a:latin typeface="Noto Sans Hebrew"/>
                <a:cs typeface="Noto Sans Hebrew"/>
              </a:rPr>
              <a:t>1935</a:t>
            </a:r>
          </a:p>
        </p:txBody>
      </p:sp>
      <p:sp>
        <p:nvSpPr>
          <p:cNvPr id="14" name="TextBox 13"/>
          <p:cNvSpPr txBox="1"/>
          <p:nvPr/>
        </p:nvSpPr>
        <p:spPr>
          <a:xfrm>
            <a:off x="8063584" y="5650000"/>
            <a:ext cx="1600000" cy="420000"/>
          </a:xfrm>
          <a:prstGeom prst="rect">
            <a:avLst/>
          </a:prstGeom>
          <a:noFill/>
        </p:spPr>
        <p:txBody>
          <a:bodyPr wrap="square" anchor="t" lIns="45720" rIns="45720" tIns="22860" bIns="22860">
            <a:spAutoFit/>
          </a:bodyPr>
          <a:lstStyle/>
          <a:p>
            <a:pPr rtl="1" algn="ctr">
              <a:lnSpc>
                <a:spcPct val="115000"/>
              </a:lnSpc>
              <a:spcAft>
                <a:spcPts val="400"/>
              </a:spcAft>
            </a:pPr>
            <a:r>
              <a:rPr sz="1300" b="0">
                <a:solidFill>
                  <a:srgbClr val="212430"/>
                </a:solidFill>
                <a:latin typeface="Noto Sans Hebrew"/>
                <a:cs typeface="Noto Sans Hebrew"/>
              </a:rPr>
              <a:t>חוקי נירנברג</a:t>
            </a:r>
          </a:p>
        </p:txBody>
      </p:sp>
      <p:sp>
        <p:nvSpPr>
          <p:cNvPr id="15" name="Diamond 14"/>
          <p:cNvSpPr/>
          <p:nvPr/>
        </p:nvSpPr>
        <p:spPr>
          <a:xfrm>
            <a:off x="6827248" y="4958000"/>
            <a:ext cx="220000" cy="220000"/>
          </a:xfrm>
          <a:prstGeom prst="diamond">
            <a:avLst/>
          </a:prstGeom>
          <a:solidFill>
            <a:srgbClr val="C58B2B"/>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16" name="TextBox 15"/>
          <p:cNvSpPr txBox="1"/>
          <p:nvPr/>
        </p:nvSpPr>
        <p:spPr>
          <a:xfrm>
            <a:off x="6137248" y="4050000"/>
            <a:ext cx="1600000" cy="400000"/>
          </a:xfrm>
          <a:prstGeom prst="rect">
            <a:avLst/>
          </a:prstGeom>
          <a:noFill/>
        </p:spPr>
        <p:txBody>
          <a:bodyPr wrap="square" anchor="t" lIns="45720" rIns="45720" tIns="22860" bIns="22860">
            <a:spAutoFit/>
          </a:bodyPr>
          <a:lstStyle/>
          <a:p>
            <a:pPr rtl="1" algn="ctr">
              <a:lnSpc>
                <a:spcPct val="115000"/>
              </a:lnSpc>
              <a:spcAft>
                <a:spcPts val="400"/>
              </a:spcAft>
            </a:pPr>
            <a:r>
              <a:rPr sz="1800" b="1">
                <a:solidFill>
                  <a:srgbClr val="1D3A5F"/>
                </a:solidFill>
                <a:latin typeface="Noto Sans Hebrew"/>
                <a:cs typeface="Noto Sans Hebrew"/>
              </a:rPr>
              <a:t>1938</a:t>
            </a:r>
          </a:p>
        </p:txBody>
      </p:sp>
      <p:sp>
        <p:nvSpPr>
          <p:cNvPr id="17" name="TextBox 16"/>
          <p:cNvSpPr txBox="1"/>
          <p:nvPr/>
        </p:nvSpPr>
        <p:spPr>
          <a:xfrm>
            <a:off x="6137248" y="4430000"/>
            <a:ext cx="1600000" cy="420000"/>
          </a:xfrm>
          <a:prstGeom prst="rect">
            <a:avLst/>
          </a:prstGeom>
          <a:noFill/>
        </p:spPr>
        <p:txBody>
          <a:bodyPr wrap="square" anchor="t" lIns="45720" rIns="45720" tIns="22860" bIns="22860">
            <a:spAutoFit/>
          </a:bodyPr>
          <a:lstStyle/>
          <a:p>
            <a:pPr rtl="1" algn="ctr">
              <a:lnSpc>
                <a:spcPct val="115000"/>
              </a:lnSpc>
              <a:spcAft>
                <a:spcPts val="400"/>
              </a:spcAft>
            </a:pPr>
            <a:r>
              <a:rPr sz="1300" b="0">
                <a:solidFill>
                  <a:srgbClr val="212430"/>
                </a:solidFill>
                <a:latin typeface="Noto Sans Hebrew"/>
                <a:cs typeface="Noto Sans Hebrew"/>
              </a:rPr>
              <a:t>ליל הבדולח</a:t>
            </a:r>
          </a:p>
        </p:txBody>
      </p:sp>
      <p:sp>
        <p:nvSpPr>
          <p:cNvPr id="18" name="Diamond 17"/>
          <p:cNvSpPr/>
          <p:nvPr/>
        </p:nvSpPr>
        <p:spPr>
          <a:xfrm>
            <a:off x="4900912" y="4958000"/>
            <a:ext cx="220000" cy="220000"/>
          </a:xfrm>
          <a:prstGeom prst="diamond">
            <a:avLst/>
          </a:prstGeom>
          <a:solidFill>
            <a:srgbClr val="C58B2B"/>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19" name="TextBox 18"/>
          <p:cNvSpPr txBox="1"/>
          <p:nvPr/>
        </p:nvSpPr>
        <p:spPr>
          <a:xfrm>
            <a:off x="4210912" y="5270000"/>
            <a:ext cx="1600000" cy="400000"/>
          </a:xfrm>
          <a:prstGeom prst="rect">
            <a:avLst/>
          </a:prstGeom>
          <a:noFill/>
        </p:spPr>
        <p:txBody>
          <a:bodyPr wrap="square" anchor="t" lIns="45720" rIns="45720" tIns="22860" bIns="22860">
            <a:spAutoFit/>
          </a:bodyPr>
          <a:lstStyle/>
          <a:p>
            <a:pPr rtl="1" algn="ctr">
              <a:lnSpc>
                <a:spcPct val="115000"/>
              </a:lnSpc>
              <a:spcAft>
                <a:spcPts val="400"/>
              </a:spcAft>
            </a:pPr>
            <a:r>
              <a:rPr sz="1800" b="1">
                <a:solidFill>
                  <a:srgbClr val="1D3A5F"/>
                </a:solidFill>
                <a:latin typeface="Noto Sans Hebrew"/>
                <a:cs typeface="Noto Sans Hebrew"/>
              </a:rPr>
              <a:t>1939</a:t>
            </a:r>
          </a:p>
        </p:txBody>
      </p:sp>
      <p:sp>
        <p:nvSpPr>
          <p:cNvPr id="20" name="TextBox 19"/>
          <p:cNvSpPr txBox="1"/>
          <p:nvPr/>
        </p:nvSpPr>
        <p:spPr>
          <a:xfrm>
            <a:off x="4210912" y="5650000"/>
            <a:ext cx="1600000" cy="420000"/>
          </a:xfrm>
          <a:prstGeom prst="rect">
            <a:avLst/>
          </a:prstGeom>
          <a:noFill/>
        </p:spPr>
        <p:txBody>
          <a:bodyPr wrap="square" anchor="t" lIns="45720" rIns="45720" tIns="22860" bIns="22860">
            <a:spAutoFit/>
          </a:bodyPr>
          <a:lstStyle/>
          <a:p>
            <a:pPr rtl="1" algn="ctr">
              <a:lnSpc>
                <a:spcPct val="115000"/>
              </a:lnSpc>
              <a:spcAft>
                <a:spcPts val="400"/>
              </a:spcAft>
            </a:pPr>
            <a:r>
              <a:rPr sz="1300" b="0">
                <a:solidFill>
                  <a:srgbClr val="212430"/>
                </a:solidFill>
                <a:latin typeface="Noto Sans Hebrew"/>
                <a:cs typeface="Noto Sans Hebrew"/>
              </a:rPr>
              <a:t>כיבוש פולין</a:t>
            </a:r>
          </a:p>
        </p:txBody>
      </p:sp>
      <p:sp>
        <p:nvSpPr>
          <p:cNvPr id="21" name="Diamond 20"/>
          <p:cNvSpPr/>
          <p:nvPr/>
        </p:nvSpPr>
        <p:spPr>
          <a:xfrm>
            <a:off x="2974576" y="4958000"/>
            <a:ext cx="220000" cy="220000"/>
          </a:xfrm>
          <a:prstGeom prst="diamond">
            <a:avLst/>
          </a:prstGeom>
          <a:solidFill>
            <a:srgbClr val="C58B2B"/>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22" name="TextBox 21"/>
          <p:cNvSpPr txBox="1"/>
          <p:nvPr/>
        </p:nvSpPr>
        <p:spPr>
          <a:xfrm>
            <a:off x="2284576" y="4050000"/>
            <a:ext cx="1600000" cy="400000"/>
          </a:xfrm>
          <a:prstGeom prst="rect">
            <a:avLst/>
          </a:prstGeom>
          <a:noFill/>
        </p:spPr>
        <p:txBody>
          <a:bodyPr wrap="square" anchor="t" lIns="45720" rIns="45720" tIns="22860" bIns="22860">
            <a:spAutoFit/>
          </a:bodyPr>
          <a:lstStyle/>
          <a:p>
            <a:pPr rtl="1" algn="ctr">
              <a:lnSpc>
                <a:spcPct val="115000"/>
              </a:lnSpc>
              <a:spcAft>
                <a:spcPts val="400"/>
              </a:spcAft>
            </a:pPr>
            <a:r>
              <a:rPr sz="1800" b="1">
                <a:solidFill>
                  <a:srgbClr val="1D3A5F"/>
                </a:solidFill>
                <a:latin typeface="Noto Sans Hebrew"/>
                <a:cs typeface="Noto Sans Hebrew"/>
              </a:rPr>
              <a:t>1942</a:t>
            </a:r>
          </a:p>
        </p:txBody>
      </p:sp>
      <p:sp>
        <p:nvSpPr>
          <p:cNvPr id="23" name="TextBox 22"/>
          <p:cNvSpPr txBox="1"/>
          <p:nvPr/>
        </p:nvSpPr>
        <p:spPr>
          <a:xfrm>
            <a:off x="2284576" y="4430000"/>
            <a:ext cx="1600000" cy="420000"/>
          </a:xfrm>
          <a:prstGeom prst="rect">
            <a:avLst/>
          </a:prstGeom>
          <a:noFill/>
        </p:spPr>
        <p:txBody>
          <a:bodyPr wrap="square" anchor="t" lIns="45720" rIns="45720" tIns="22860" bIns="22860">
            <a:spAutoFit/>
          </a:bodyPr>
          <a:lstStyle/>
          <a:p>
            <a:pPr rtl="1" algn="ctr">
              <a:lnSpc>
                <a:spcPct val="115000"/>
              </a:lnSpc>
              <a:spcAft>
                <a:spcPts val="400"/>
              </a:spcAft>
            </a:pPr>
            <a:r>
              <a:rPr sz="1300" b="0">
                <a:solidFill>
                  <a:srgbClr val="212430"/>
                </a:solidFill>
                <a:latin typeface="Noto Sans Hebrew"/>
                <a:cs typeface="Noto Sans Hebrew"/>
              </a:rPr>
              <a:t>ועידת ואנזה</a:t>
            </a:r>
          </a:p>
        </p:txBody>
      </p:sp>
      <p:sp>
        <p:nvSpPr>
          <p:cNvPr id="24" name="Diamond 23"/>
          <p:cNvSpPr/>
          <p:nvPr/>
        </p:nvSpPr>
        <p:spPr>
          <a:xfrm>
            <a:off x="1048240" y="4958000"/>
            <a:ext cx="220000" cy="220000"/>
          </a:xfrm>
          <a:prstGeom prst="diamond">
            <a:avLst/>
          </a:prstGeom>
          <a:solidFill>
            <a:srgbClr val="C58B2B"/>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25" name="TextBox 24"/>
          <p:cNvSpPr txBox="1"/>
          <p:nvPr/>
        </p:nvSpPr>
        <p:spPr>
          <a:xfrm>
            <a:off x="358240" y="5270000"/>
            <a:ext cx="1600000" cy="400000"/>
          </a:xfrm>
          <a:prstGeom prst="rect">
            <a:avLst/>
          </a:prstGeom>
          <a:noFill/>
        </p:spPr>
        <p:txBody>
          <a:bodyPr wrap="square" anchor="t" lIns="45720" rIns="45720" tIns="22860" bIns="22860">
            <a:spAutoFit/>
          </a:bodyPr>
          <a:lstStyle/>
          <a:p>
            <a:pPr rtl="1" algn="ctr">
              <a:lnSpc>
                <a:spcPct val="115000"/>
              </a:lnSpc>
              <a:spcAft>
                <a:spcPts val="400"/>
              </a:spcAft>
            </a:pPr>
            <a:r>
              <a:rPr sz="1800" b="1">
                <a:solidFill>
                  <a:srgbClr val="1D3A5F"/>
                </a:solidFill>
                <a:latin typeface="Noto Sans Hebrew"/>
                <a:cs typeface="Noto Sans Hebrew"/>
              </a:rPr>
              <a:t>1945</a:t>
            </a:r>
          </a:p>
        </p:txBody>
      </p:sp>
      <p:sp>
        <p:nvSpPr>
          <p:cNvPr id="26" name="TextBox 25"/>
          <p:cNvSpPr txBox="1"/>
          <p:nvPr/>
        </p:nvSpPr>
        <p:spPr>
          <a:xfrm>
            <a:off x="358240" y="5650000"/>
            <a:ext cx="1600000" cy="420000"/>
          </a:xfrm>
          <a:prstGeom prst="rect">
            <a:avLst/>
          </a:prstGeom>
          <a:noFill/>
        </p:spPr>
        <p:txBody>
          <a:bodyPr wrap="square" anchor="t" lIns="45720" rIns="45720" tIns="22860" bIns="22860">
            <a:spAutoFit/>
          </a:bodyPr>
          <a:lstStyle/>
          <a:p>
            <a:pPr rtl="1" algn="ctr">
              <a:lnSpc>
                <a:spcPct val="115000"/>
              </a:lnSpc>
              <a:spcAft>
                <a:spcPts val="400"/>
              </a:spcAft>
            </a:pPr>
            <a:r>
              <a:rPr sz="1300" b="0">
                <a:solidFill>
                  <a:srgbClr val="212430"/>
                </a:solidFill>
                <a:latin typeface="Noto Sans Hebrew"/>
                <a:cs typeface="Noto Sans Hebrew"/>
              </a:rPr>
              <a:t>שחרור המחנות</a:t>
            </a:r>
          </a:p>
        </p:txBody>
      </p:sp>
      <p:sp>
        <p:nvSpPr>
          <p:cNvPr id="27" name="Rounded Rectangle 26"/>
          <p:cNvSpPr/>
          <p:nvPr/>
        </p:nvSpPr>
        <p:spPr>
          <a:xfrm>
            <a:off x="4145280" y="5880000"/>
            <a:ext cx="3901440" cy="420000"/>
          </a:xfrm>
          <a:prstGeom prst="roundRect">
            <a:avLst>
              <a:gd name="adj" fmla="val 50000"/>
            </a:avLst>
          </a:prstGeom>
          <a:solidFill>
            <a:srgbClr val="1D3A5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4145280" y="5880000"/>
            <a:ext cx="3901440" cy="420000"/>
          </a:xfrm>
          <a:prstGeom prst="rect">
            <a:avLst/>
          </a:prstGeom>
          <a:noFill/>
        </p:spPr>
        <p:txBody>
          <a:bodyPr wrap="square" anchor="ctr" lIns="45720" rIns="45720" tIns="22860" bIns="22860">
            <a:spAutoFit/>
          </a:bodyPr>
          <a:lstStyle/>
          <a:p>
            <a:pPr rtl="1" algn="ctr">
              <a:lnSpc>
                <a:spcPct val="115000"/>
              </a:lnSpc>
              <a:spcAft>
                <a:spcPts val="400"/>
              </a:spcAft>
            </a:pPr>
            <a:r>
              <a:rPr sz="1600" b="1">
                <a:solidFill>
                  <a:srgbClr val="FFFFFF"/>
                </a:solidFill>
                <a:latin typeface="Noto Sans Hebrew"/>
                <a:cs typeface="Noto Sans Hebrew"/>
              </a:rPr>
              <a:t>מצגת לימוד לבגרות</a:t>
            </a:r>
          </a:p>
        </p:txBody>
      </p:sp>
      <p:sp>
        <p:nvSpPr>
          <p:cNvPr id="29" name="Rectangle 28"/>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1 מתוך 36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מפת הנושא</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6296000" y="800000"/>
            <a:ext cx="5100000" cy="900000"/>
          </a:xfrm>
          <a:prstGeom prst="roundRect">
            <a:avLst>
              <a:gd name="adj" fmla="val 18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296000" y="800000"/>
            <a:ext cx="5100000" cy="90000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212430"/>
                </a:solidFill>
                <a:latin typeface="Noto Sans Hebrew"/>
                <a:cs typeface="Noto Sans Hebrew"/>
              </a:rPr>
              <a:t>נאציזם – אידאולוגיה ומעשה</a:t>
            </a:r>
          </a:p>
        </p:txBody>
      </p:sp>
      <p:sp>
        <p:nvSpPr>
          <p:cNvPr id="9" name="Diamond 8"/>
          <p:cNvSpPr/>
          <p:nvPr/>
        </p:nvSpPr>
        <p:spPr>
          <a:xfrm>
            <a:off x="10996000" y="1110000"/>
            <a:ext cx="280000" cy="280000"/>
          </a:xfrm>
          <a:prstGeom prst="diamond">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996000" y="1110000"/>
            <a:ext cx="280000" cy="280000"/>
          </a:xfrm>
          <a:prstGeom prst="rect">
            <a:avLst/>
          </a:prstGeom>
          <a:noFill/>
        </p:spPr>
        <p:txBody>
          <a:bodyPr wrap="square" anchor="ctr" lIns="45720" rIns="45720" tIns="22860" bIns="22860">
            <a:spAutoFit/>
          </a:bodyPr>
          <a:lstStyle/>
          <a:p>
            <a:pPr rtl="1" algn="ctr">
              <a:lnSpc>
                <a:spcPct val="115000"/>
              </a:lnSpc>
              <a:spcAft>
                <a:spcPts val="400"/>
              </a:spcAft>
            </a:pPr>
            <a:r>
              <a:rPr sz="1300" b="1">
                <a:solidFill>
                  <a:srgbClr val="1D3A5F"/>
                </a:solidFill>
                <a:latin typeface="Noto Sans Hebrew"/>
                <a:cs typeface="Noto Sans Hebrew"/>
              </a:rPr>
              <a:t>1</a:t>
            </a:r>
          </a:p>
        </p:txBody>
      </p:sp>
      <p:sp>
        <p:nvSpPr>
          <p:cNvPr id="11" name="Rounded Rectangle 10"/>
          <p:cNvSpPr/>
          <p:nvPr/>
        </p:nvSpPr>
        <p:spPr>
          <a:xfrm>
            <a:off x="796000" y="800000"/>
            <a:ext cx="5100000" cy="900000"/>
          </a:xfrm>
          <a:prstGeom prst="roundRect">
            <a:avLst>
              <a:gd name="adj" fmla="val 18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96000" y="800000"/>
            <a:ext cx="5100000" cy="90000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212430"/>
                </a:solidFill>
                <a:latin typeface="Noto Sans Hebrew"/>
                <a:cs typeface="Noto Sans Hebrew"/>
              </a:rPr>
              <a:t>מהלכי המלחמה וגורל היהודים</a:t>
            </a:r>
          </a:p>
        </p:txBody>
      </p:sp>
      <p:sp>
        <p:nvSpPr>
          <p:cNvPr id="13" name="Diamond 12"/>
          <p:cNvSpPr/>
          <p:nvPr/>
        </p:nvSpPr>
        <p:spPr>
          <a:xfrm>
            <a:off x="5496000" y="1110000"/>
            <a:ext cx="280000" cy="280000"/>
          </a:xfrm>
          <a:prstGeom prst="diamond">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496000" y="1110000"/>
            <a:ext cx="280000" cy="280000"/>
          </a:xfrm>
          <a:prstGeom prst="rect">
            <a:avLst/>
          </a:prstGeom>
          <a:noFill/>
        </p:spPr>
        <p:txBody>
          <a:bodyPr wrap="square" anchor="ctr" lIns="45720" rIns="45720" tIns="22860" bIns="22860">
            <a:spAutoFit/>
          </a:bodyPr>
          <a:lstStyle/>
          <a:p>
            <a:pPr rtl="1" algn="ctr">
              <a:lnSpc>
                <a:spcPct val="115000"/>
              </a:lnSpc>
              <a:spcAft>
                <a:spcPts val="400"/>
              </a:spcAft>
            </a:pPr>
            <a:r>
              <a:rPr sz="1300" b="1">
                <a:solidFill>
                  <a:srgbClr val="1D3A5F"/>
                </a:solidFill>
                <a:latin typeface="Noto Sans Hebrew"/>
                <a:cs typeface="Noto Sans Hebrew"/>
              </a:rPr>
              <a:t>2</a:t>
            </a:r>
          </a:p>
        </p:txBody>
      </p:sp>
      <p:sp>
        <p:nvSpPr>
          <p:cNvPr id="15" name="Rounded Rectangle 14"/>
          <p:cNvSpPr/>
          <p:nvPr/>
        </p:nvSpPr>
        <p:spPr>
          <a:xfrm>
            <a:off x="6296000" y="1980000"/>
            <a:ext cx="5100000" cy="900000"/>
          </a:xfrm>
          <a:prstGeom prst="roundRect">
            <a:avLst>
              <a:gd name="adj" fmla="val 18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296000" y="1980000"/>
            <a:ext cx="5100000" cy="90000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212430"/>
                </a:solidFill>
                <a:latin typeface="Noto Sans Hebrew"/>
                <a:cs typeface="Noto Sans Hebrew"/>
              </a:rPr>
              <a:t>מדיניות הנאצים כלפי היהודים בארצות הכיבוש</a:t>
            </a:r>
          </a:p>
        </p:txBody>
      </p:sp>
      <p:sp>
        <p:nvSpPr>
          <p:cNvPr id="17" name="Diamond 16"/>
          <p:cNvSpPr/>
          <p:nvPr/>
        </p:nvSpPr>
        <p:spPr>
          <a:xfrm>
            <a:off x="10996000" y="2290000"/>
            <a:ext cx="280000" cy="280000"/>
          </a:xfrm>
          <a:prstGeom prst="diamond">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996000" y="2290000"/>
            <a:ext cx="280000" cy="280000"/>
          </a:xfrm>
          <a:prstGeom prst="rect">
            <a:avLst/>
          </a:prstGeom>
          <a:noFill/>
        </p:spPr>
        <p:txBody>
          <a:bodyPr wrap="square" anchor="ctr" lIns="45720" rIns="45720" tIns="22860" bIns="22860">
            <a:spAutoFit/>
          </a:bodyPr>
          <a:lstStyle/>
          <a:p>
            <a:pPr rtl="1" algn="ctr">
              <a:lnSpc>
                <a:spcPct val="115000"/>
              </a:lnSpc>
              <a:spcAft>
                <a:spcPts val="400"/>
              </a:spcAft>
            </a:pPr>
            <a:r>
              <a:rPr sz="1300" b="1">
                <a:solidFill>
                  <a:srgbClr val="1D3A5F"/>
                </a:solidFill>
                <a:latin typeface="Noto Sans Hebrew"/>
                <a:cs typeface="Noto Sans Hebrew"/>
              </a:rPr>
              <a:t>3</a:t>
            </a:r>
          </a:p>
        </p:txBody>
      </p:sp>
      <p:sp>
        <p:nvSpPr>
          <p:cNvPr id="19" name="Rounded Rectangle 18"/>
          <p:cNvSpPr/>
          <p:nvPr/>
        </p:nvSpPr>
        <p:spPr>
          <a:xfrm>
            <a:off x="796000" y="1980000"/>
            <a:ext cx="5100000" cy="900000"/>
          </a:xfrm>
          <a:prstGeom prst="roundRect">
            <a:avLst>
              <a:gd name="adj" fmla="val 18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96000" y="1980000"/>
            <a:ext cx="5100000" cy="90000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212430"/>
                </a:solidFill>
                <a:latin typeface="Noto Sans Hebrew"/>
                <a:cs typeface="Noto Sans Hebrew"/>
              </a:rPr>
              <a:t>האידיאולוגיה הנאצית ומימושה</a:t>
            </a:r>
          </a:p>
        </p:txBody>
      </p:sp>
      <p:sp>
        <p:nvSpPr>
          <p:cNvPr id="21" name="Diamond 20"/>
          <p:cNvSpPr/>
          <p:nvPr/>
        </p:nvSpPr>
        <p:spPr>
          <a:xfrm>
            <a:off x="5496000" y="2290000"/>
            <a:ext cx="280000" cy="280000"/>
          </a:xfrm>
          <a:prstGeom prst="diamond">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496000" y="2290000"/>
            <a:ext cx="280000" cy="280000"/>
          </a:xfrm>
          <a:prstGeom prst="rect">
            <a:avLst/>
          </a:prstGeom>
          <a:noFill/>
        </p:spPr>
        <p:txBody>
          <a:bodyPr wrap="square" anchor="ctr" lIns="45720" rIns="45720" tIns="22860" bIns="22860">
            <a:spAutoFit/>
          </a:bodyPr>
          <a:lstStyle/>
          <a:p>
            <a:pPr rtl="1" algn="ctr">
              <a:lnSpc>
                <a:spcPct val="115000"/>
              </a:lnSpc>
              <a:spcAft>
                <a:spcPts val="400"/>
              </a:spcAft>
            </a:pPr>
            <a:r>
              <a:rPr sz="1300" b="1">
                <a:solidFill>
                  <a:srgbClr val="1D3A5F"/>
                </a:solidFill>
                <a:latin typeface="Noto Sans Hebrew"/>
                <a:cs typeface="Noto Sans Hebrew"/>
              </a:rPr>
              <a:t>4</a:t>
            </a:r>
          </a:p>
        </p:txBody>
      </p:sp>
      <p:sp>
        <p:nvSpPr>
          <p:cNvPr id="23" name="Rounded Rectangle 22"/>
          <p:cNvSpPr/>
          <p:nvPr/>
        </p:nvSpPr>
        <p:spPr>
          <a:xfrm>
            <a:off x="6296000" y="3160000"/>
            <a:ext cx="5100000" cy="900000"/>
          </a:xfrm>
          <a:prstGeom prst="roundRect">
            <a:avLst>
              <a:gd name="adj" fmla="val 18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296000" y="3160000"/>
            <a:ext cx="5100000" cy="90000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212430"/>
                </a:solidFill>
                <a:latin typeface="Noto Sans Hebrew"/>
                <a:cs typeface="Noto Sans Hebrew"/>
              </a:rPr>
              <a:t>מראשית המשטר הנאצי ועד נפילתו</a:t>
            </a:r>
          </a:p>
        </p:txBody>
      </p:sp>
      <p:sp>
        <p:nvSpPr>
          <p:cNvPr id="25" name="Diamond 24"/>
          <p:cNvSpPr/>
          <p:nvPr/>
        </p:nvSpPr>
        <p:spPr>
          <a:xfrm>
            <a:off x="10996000" y="3470000"/>
            <a:ext cx="280000" cy="280000"/>
          </a:xfrm>
          <a:prstGeom prst="diamond">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0996000" y="3470000"/>
            <a:ext cx="280000" cy="280000"/>
          </a:xfrm>
          <a:prstGeom prst="rect">
            <a:avLst/>
          </a:prstGeom>
          <a:noFill/>
        </p:spPr>
        <p:txBody>
          <a:bodyPr wrap="square" anchor="ctr" lIns="45720" rIns="45720" tIns="22860" bIns="22860">
            <a:spAutoFit/>
          </a:bodyPr>
          <a:lstStyle/>
          <a:p>
            <a:pPr rtl="1" algn="ctr">
              <a:lnSpc>
                <a:spcPct val="115000"/>
              </a:lnSpc>
              <a:spcAft>
                <a:spcPts val="400"/>
              </a:spcAft>
            </a:pPr>
            <a:r>
              <a:rPr sz="1300" b="1">
                <a:solidFill>
                  <a:srgbClr val="1D3A5F"/>
                </a:solidFill>
                <a:latin typeface="Noto Sans Hebrew"/>
                <a:cs typeface="Noto Sans Hebrew"/>
              </a:rPr>
              <a:t>5</a:t>
            </a:r>
          </a:p>
        </p:txBody>
      </p:sp>
      <p:sp>
        <p:nvSpPr>
          <p:cNvPr id="27" name="Rounded Rectangle 26"/>
          <p:cNvSpPr/>
          <p:nvPr/>
        </p:nvSpPr>
        <p:spPr>
          <a:xfrm>
            <a:off x="796000" y="3160000"/>
            <a:ext cx="5100000" cy="900000"/>
          </a:xfrm>
          <a:prstGeom prst="roundRect">
            <a:avLst>
              <a:gd name="adj" fmla="val 18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96000" y="3160000"/>
            <a:ext cx="5100000" cy="90000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212430"/>
                </a:solidFill>
                <a:latin typeface="Noto Sans Hebrew"/>
                <a:cs typeface="Noto Sans Hebrew"/>
              </a:rPr>
              <a:t>ביסוס המשטר הנאצי (1935-1933)</a:t>
            </a:r>
          </a:p>
        </p:txBody>
      </p:sp>
      <p:sp>
        <p:nvSpPr>
          <p:cNvPr id="29" name="Diamond 28"/>
          <p:cNvSpPr/>
          <p:nvPr/>
        </p:nvSpPr>
        <p:spPr>
          <a:xfrm>
            <a:off x="5496000" y="3470000"/>
            <a:ext cx="280000" cy="280000"/>
          </a:xfrm>
          <a:prstGeom prst="diamond">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496000" y="3470000"/>
            <a:ext cx="280000" cy="280000"/>
          </a:xfrm>
          <a:prstGeom prst="rect">
            <a:avLst/>
          </a:prstGeom>
          <a:noFill/>
        </p:spPr>
        <p:txBody>
          <a:bodyPr wrap="square" anchor="ctr" lIns="45720" rIns="45720" tIns="22860" bIns="22860">
            <a:spAutoFit/>
          </a:bodyPr>
          <a:lstStyle/>
          <a:p>
            <a:pPr rtl="1" algn="ctr">
              <a:lnSpc>
                <a:spcPct val="115000"/>
              </a:lnSpc>
              <a:spcAft>
                <a:spcPts val="400"/>
              </a:spcAft>
            </a:pPr>
            <a:r>
              <a:rPr sz="1300" b="1">
                <a:solidFill>
                  <a:srgbClr val="1D3A5F"/>
                </a:solidFill>
                <a:latin typeface="Noto Sans Hebrew"/>
                <a:cs typeface="Noto Sans Hebrew"/>
              </a:rPr>
              <a:t>6</a:t>
            </a:r>
          </a:p>
        </p:txBody>
      </p:sp>
      <p:sp>
        <p:nvSpPr>
          <p:cNvPr id="31" name="Rounded Rectangle 30"/>
          <p:cNvSpPr/>
          <p:nvPr/>
        </p:nvSpPr>
        <p:spPr>
          <a:xfrm>
            <a:off x="6296000" y="4340000"/>
            <a:ext cx="5100000" cy="900000"/>
          </a:xfrm>
          <a:prstGeom prst="roundRect">
            <a:avLst>
              <a:gd name="adj" fmla="val 18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296000" y="4340000"/>
            <a:ext cx="5100000" cy="90000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212430"/>
                </a:solidFill>
                <a:latin typeface="Noto Sans Hebrew"/>
                <a:cs typeface="Noto Sans Hebrew"/>
              </a:rPr>
              <a:t>האידאולוגיה הנאצית, הגטאות</a:t>
            </a:r>
          </a:p>
        </p:txBody>
      </p:sp>
      <p:sp>
        <p:nvSpPr>
          <p:cNvPr id="33" name="Diamond 32"/>
          <p:cNvSpPr/>
          <p:nvPr/>
        </p:nvSpPr>
        <p:spPr>
          <a:xfrm>
            <a:off x="10996000" y="4650000"/>
            <a:ext cx="280000" cy="280000"/>
          </a:xfrm>
          <a:prstGeom prst="diamond">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996000" y="4650000"/>
            <a:ext cx="280000" cy="280000"/>
          </a:xfrm>
          <a:prstGeom prst="rect">
            <a:avLst/>
          </a:prstGeom>
          <a:noFill/>
        </p:spPr>
        <p:txBody>
          <a:bodyPr wrap="square" anchor="ctr" lIns="45720" rIns="45720" tIns="22860" bIns="22860">
            <a:spAutoFit/>
          </a:bodyPr>
          <a:lstStyle/>
          <a:p>
            <a:pPr rtl="1" algn="ctr">
              <a:lnSpc>
                <a:spcPct val="115000"/>
              </a:lnSpc>
              <a:spcAft>
                <a:spcPts val="400"/>
              </a:spcAft>
            </a:pPr>
            <a:r>
              <a:rPr sz="1300" b="1">
                <a:solidFill>
                  <a:srgbClr val="1D3A5F"/>
                </a:solidFill>
                <a:latin typeface="Noto Sans Hebrew"/>
                <a:cs typeface="Noto Sans Hebrew"/>
              </a:rPr>
              <a:t>7</a:t>
            </a:r>
          </a:p>
        </p:txBody>
      </p:sp>
      <p:sp>
        <p:nvSpPr>
          <p:cNvPr id="35" name="Rounded Rectangle 34"/>
          <p:cNvSpPr/>
          <p:nvPr/>
        </p:nvSpPr>
        <p:spPr>
          <a:xfrm>
            <a:off x="796000" y="4340000"/>
            <a:ext cx="5100000" cy="900000"/>
          </a:xfrm>
          <a:prstGeom prst="roundRect">
            <a:avLst>
              <a:gd name="adj" fmla="val 18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796000" y="4340000"/>
            <a:ext cx="5100000" cy="90000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212430"/>
                </a:solidFill>
                <a:latin typeface="Noto Sans Hebrew"/>
                <a:cs typeface="Noto Sans Hebrew"/>
              </a:rPr>
              <a:t>מנהיגות בגטאות</a:t>
            </a:r>
          </a:p>
        </p:txBody>
      </p:sp>
      <p:sp>
        <p:nvSpPr>
          <p:cNvPr id="37" name="Diamond 36"/>
          <p:cNvSpPr/>
          <p:nvPr/>
        </p:nvSpPr>
        <p:spPr>
          <a:xfrm>
            <a:off x="5496000" y="4650000"/>
            <a:ext cx="280000" cy="280000"/>
          </a:xfrm>
          <a:prstGeom prst="diamond">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5496000" y="4650000"/>
            <a:ext cx="280000" cy="280000"/>
          </a:xfrm>
          <a:prstGeom prst="rect">
            <a:avLst/>
          </a:prstGeom>
          <a:noFill/>
        </p:spPr>
        <p:txBody>
          <a:bodyPr wrap="square" anchor="ctr" lIns="45720" rIns="45720" tIns="22860" bIns="22860">
            <a:spAutoFit/>
          </a:bodyPr>
          <a:lstStyle/>
          <a:p>
            <a:pPr rtl="1" algn="ctr">
              <a:lnSpc>
                <a:spcPct val="115000"/>
              </a:lnSpc>
              <a:spcAft>
                <a:spcPts val="400"/>
              </a:spcAft>
            </a:pPr>
            <a:r>
              <a:rPr sz="1300" b="1">
                <a:solidFill>
                  <a:srgbClr val="1D3A5F"/>
                </a:solidFill>
                <a:latin typeface="Noto Sans Hebrew"/>
                <a:cs typeface="Noto Sans Hebrew"/>
              </a:rPr>
              <a:t>8</a:t>
            </a:r>
          </a:p>
        </p:txBody>
      </p:sp>
      <p:sp>
        <p:nvSpPr>
          <p:cNvPr id="39" name="Rectangle 38"/>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2 מתוך 36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731520" y="2700000"/>
            <a:ext cx="10728960" cy="1300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731520" y="2620000"/>
            <a:ext cx="10728960" cy="5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4080000"/>
            <a:ext cx="10728960" cy="5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Diamond 5"/>
          <p:cNvSpPr/>
          <p:nvPr/>
        </p:nvSpPr>
        <p:spPr>
          <a:xfrm>
            <a:off x="591520" y="3200000"/>
            <a:ext cx="160000" cy="160000"/>
          </a:xfrm>
          <a:prstGeom prst="diamond">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520480" y="3200000"/>
            <a:ext cx="160000" cy="160000"/>
          </a:xfrm>
          <a:prstGeom prst="diamond">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75360" y="2880000"/>
            <a:ext cx="10241280" cy="950000"/>
          </a:xfrm>
          <a:prstGeom prst="rect">
            <a:avLst/>
          </a:prstGeom>
          <a:noFill/>
        </p:spPr>
        <p:txBody>
          <a:bodyPr wrap="square" anchor="ctr" lIns="45720" rIns="45720" tIns="22860" bIns="22860">
            <a:spAutoFit/>
          </a:bodyPr>
          <a:lstStyle/>
          <a:p>
            <a:pPr rtl="1" algn="ctr">
              <a:lnSpc>
                <a:spcPct val="115000"/>
              </a:lnSpc>
              <a:spcAft>
                <a:spcPts val="400"/>
              </a:spcAft>
            </a:pPr>
            <a:r>
              <a:rPr sz="4000" b="1">
                <a:solidFill>
                  <a:srgbClr val="FFFFFF"/>
                </a:solidFill>
                <a:latin typeface="Noto Serif Hebrew"/>
                <a:cs typeface="Noto Serif Hebrew"/>
              </a:rPr>
              <a:t>נאציזם – אידאולוגיה ומעשה</a:t>
            </a:r>
          </a:p>
        </p:txBody>
      </p:sp>
      <p:sp>
        <p:nvSpPr>
          <p:cNvPr id="9" name="TextBox 8"/>
          <p:cNvSpPr txBox="1"/>
          <p:nvPr/>
        </p:nvSpPr>
        <p:spPr>
          <a:xfrm>
            <a:off x="2438400" y="4300000"/>
            <a:ext cx="7315200" cy="500000"/>
          </a:xfrm>
          <a:prstGeom prst="rect">
            <a:avLst/>
          </a:prstGeom>
          <a:noFill/>
        </p:spPr>
        <p:txBody>
          <a:bodyPr wrap="square" anchor="t" lIns="45720" rIns="45720" tIns="22860" bIns="22860">
            <a:spAutoFit/>
          </a:bodyPr>
          <a:lstStyle/>
          <a:p>
            <a:pPr rtl="1" algn="ctr">
              <a:lnSpc>
                <a:spcPct val="115000"/>
              </a:lnSpc>
              <a:spcAft>
                <a:spcPts val="400"/>
              </a:spcAft>
            </a:pPr>
            <a:r>
              <a:rPr sz="1600" b="1">
                <a:solidFill>
                  <a:srgbClr val="7A2E3A"/>
                </a:solidFill>
                <a:latin typeface="Noto Sans Hebrew"/>
                <a:cs typeface="Noto Sans Hebrew"/>
              </a:rPr>
              <a:t>יחידה 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האידיאולוגיה הנאצית – תמונת עולם שלמה</a:t>
            </a:r>
          </a:p>
        </p:txBody>
      </p:sp>
      <p:sp>
        <p:nvSpPr>
          <p:cNvPr id="17" name="Rectangle 16"/>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18" name="TextBox 17"/>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4 מתוך 36</a:t>
            </a:r>
          </a:p>
        </p:txBody>
      </p:sp>
      <p:sp>
        <p:nvSpPr>
          <p:cNvPr id="19" name="Rectangle 18"/>
          <p:cNvSpPr/>
          <p:nvPr/>
        </p:nvSpPr>
        <p:spPr>
          <a:xfrm>
            <a:off x="731520" y="1051560"/>
            <a:ext cx="10725912" cy="141732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73152" bIns="54864"/>
          <a:lstStyle/>
          <a:p>
            <a:pPr algn="r" rtl="1"/>
            <a:r>
              <a:rPr b="1" sz="1600">
                <a:solidFill>
                  <a:srgbClr val="1D3A5F"/>
                </a:solidFill>
                <a:latin typeface="Noto Sans Hebrew"/>
              </a:rPr>
              <a:t>מהי אידאולוגיה?</a:t>
            </a:r>
          </a:p>
          <a:p>
            <a:pPr algn="r" rtl="1">
              <a:spcAft>
                <a:spcPts val="400"/>
              </a:spcAft>
            </a:pPr>
            <a:r>
              <a:rPr sz="1500">
                <a:solidFill>
                  <a:srgbClr val="212430"/>
                </a:solidFill>
                <a:latin typeface="Noto Sans Hebrew"/>
              </a:rPr>
              <a:t>האידיאולוגיה הנאצית מכוונת ליצירת תמונת עולם שלמה: היא נותנת סיבות להתהוות הדברים, הסבר לליקויי ההווה ותמונת עתיד מושלמת.</a:t>
            </a:r>
          </a:p>
        </p:txBody>
      </p:sp>
      <p:sp>
        <p:nvSpPr>
          <p:cNvPr id="20" name="Rectangle 19"/>
          <p:cNvSpPr/>
          <p:nvPr/>
        </p:nvSpPr>
        <p:spPr>
          <a:xfrm>
            <a:off x="731520" y="2651760"/>
            <a:ext cx="10725912" cy="169164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73152" bIns="54864"/>
          <a:lstStyle/>
          <a:p>
            <a:pPr algn="r" rtl="1"/>
            <a:r>
              <a:rPr b="1" sz="1600">
                <a:solidFill>
                  <a:srgbClr val="1D3A5F"/>
                </a:solidFill>
                <a:latin typeface="Noto Sans Hebrew"/>
              </a:rPr>
              <a:t>עקרונות האידאולוגיה – תוכנית אחת</a:t>
            </a:r>
          </a:p>
          <a:p>
            <a:pPr algn="r" rtl="1">
              <a:spcAft>
                <a:spcPts val="400"/>
              </a:spcAft>
            </a:pPr>
            <a:r>
              <a:rPr sz="1500">
                <a:solidFill>
                  <a:srgbClr val="212430"/>
                </a:solidFill>
                <a:latin typeface="Noto Sans Hebrew"/>
              </a:rPr>
              <a:t>תורת הגזע, דמות היהודי, עקרון המנהיג, עיקרון הפולק, מרחב המחיה וההתנגדות לדמוקרטיה ולקומוניזם – כולם מתחברים לתוכנית אחת: כינון "סדר עולמי חדש". העקרונות אינם סיסמאות בלבד: הם שימשו בסיס לחקיקה, לתעמולה ולמעשי המשטר.</a:t>
            </a:r>
          </a:p>
        </p:txBody>
      </p:sp>
      <p:sp>
        <p:nvSpPr>
          <p:cNvPr id="21" name="Rectangle 20"/>
          <p:cNvSpPr/>
          <p:nvPr/>
        </p:nvSpPr>
        <p:spPr>
          <a:xfrm>
            <a:off x="731520" y="4526280"/>
            <a:ext cx="10725912" cy="128016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73152" bIns="54864"/>
          <a:lstStyle/>
          <a:p>
            <a:pPr algn="r" rtl="1"/>
            <a:r>
              <a:rPr b="1" sz="1600">
                <a:solidFill>
                  <a:srgbClr val="1D3A5F"/>
                </a:solidFill>
                <a:latin typeface="Noto Sans Hebrew"/>
              </a:rPr>
              <a:t>ולמה זה חשוב לבגרות?</a:t>
            </a:r>
          </a:p>
          <a:p>
            <a:pPr algn="r" rtl="1">
              <a:spcAft>
                <a:spcPts val="400"/>
              </a:spcAft>
            </a:pPr>
            <a:r>
              <a:rPr sz="1500">
                <a:solidFill>
                  <a:srgbClr val="212430"/>
                </a:solidFill>
                <a:latin typeface="Noto Sans Hebrew"/>
              </a:rPr>
              <a:t>בבגרות מבקשים להציג מושגים מהלימוד ולא מהקטע. הכרת תמונת העולם השלמה מאפשרת להסביר כל מקור נאצי באמצעות העקרונות שלמדתם.</a:t>
            </a:r>
          </a:p>
        </p:txBody>
      </p:sp>
      <p:sp>
        <p:nvSpPr>
          <p:cNvPr id="22" name="TextBox 21"/>
          <p:cNvSpPr txBox="1"/>
          <p:nvPr/>
        </p:nvSpPr>
        <p:spPr>
          <a:xfrm>
            <a:off x="731520" y="5989320"/>
            <a:ext cx="5943600" cy="237744"/>
          </a:xfrm>
          <a:prstGeom prst="rect">
            <a:avLst/>
          </a:prstGeom>
          <a:noFill/>
        </p:spPr>
        <p:txBody>
          <a:bodyPr wrap="none">
            <a:spAutoFit/>
          </a:bodyPr>
          <a:lstStyle/>
          <a:p>
            <a:pPr algn="r"/>
            <a:r>
              <a:rPr sz="1050">
                <a:solidFill>
                  <a:srgbClr val="5A6B7A"/>
                </a:solidFill>
                <a:latin typeface="Noto Sans Hebrew"/>
              </a:rPr>
              <a:t>מוקד לימוד מתכנית אשנב 2027 – הפיקוח על הוראת היסטוריה, משרד החינוך</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מרחב מחיה ("העיקרון")</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2316480" y="1100000"/>
            <a:ext cx="7559040" cy="900000"/>
          </a:xfrm>
          <a:prstGeom prst="roundRect">
            <a:avLst>
              <a:gd name="adj" fmla="val 6000"/>
            </a:avLst>
          </a:prstGeom>
          <a:solidFill>
            <a:srgbClr val="1D3A5F"/>
          </a:solidFill>
          <a:ln w="2540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466480" y="1150000"/>
            <a:ext cx="7259040" cy="800000"/>
          </a:xfrm>
          <a:prstGeom prst="rect">
            <a:avLst/>
          </a:prstGeom>
          <a:noFill/>
        </p:spPr>
        <p:txBody>
          <a:bodyPr wrap="square" anchor="ctr" lIns="45720" rIns="45720" tIns="22860" bIns="22860">
            <a:spAutoFit/>
          </a:bodyPr>
          <a:lstStyle/>
          <a:p>
            <a:pPr rtl="1" algn="ctr">
              <a:lnSpc>
                <a:spcPct val="115000"/>
              </a:lnSpc>
              <a:spcAft>
                <a:spcPts val="400"/>
              </a:spcAft>
            </a:pPr>
            <a:r>
              <a:rPr sz="1900" b="1">
                <a:solidFill>
                  <a:srgbClr val="FFFFFF"/>
                </a:solidFill>
                <a:latin typeface="Noto Serif Hebrew"/>
                <a:cs typeface="Noto Serif Hebrew"/>
              </a:rPr>
              <a:t>להבטיח "מרחב מחיה" לגזע הארי על חשבון גזעים אחרים</a:t>
            </a:r>
          </a:p>
        </p:txBody>
      </p:sp>
      <p:sp>
        <p:nvSpPr>
          <p:cNvPr id="9" name="Oval 8"/>
          <p:cNvSpPr/>
          <p:nvPr/>
        </p:nvSpPr>
        <p:spPr>
          <a:xfrm>
            <a:off x="5296000" y="3300000"/>
            <a:ext cx="1600000" cy="1600000"/>
          </a:xfrm>
          <a:prstGeom prst="ellipse">
            <a:avLst/>
          </a:prstGeom>
          <a:solidFill>
            <a:srgbClr val="FFFFFF"/>
          </a:solidFill>
          <a:ln w="317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296000" y="3700000"/>
            <a:ext cx="1600000" cy="800000"/>
          </a:xfrm>
          <a:prstGeom prst="rect">
            <a:avLst/>
          </a:prstGeom>
          <a:noFill/>
        </p:spPr>
        <p:txBody>
          <a:bodyPr wrap="square" anchor="ctr" lIns="45720" rIns="45720" tIns="22860" bIns="22860">
            <a:spAutoFit/>
          </a:bodyPr>
          <a:lstStyle/>
          <a:p>
            <a:pPr rtl="1" algn="ctr">
              <a:lnSpc>
                <a:spcPct val="115000"/>
              </a:lnSpc>
              <a:spcAft>
                <a:spcPts val="400"/>
              </a:spcAft>
            </a:pPr>
            <a:r>
              <a:rPr sz="1600" b="1">
                <a:solidFill>
                  <a:srgbClr val="1D3A5F"/>
                </a:solidFill>
                <a:latin typeface="Noto Sans Hebrew"/>
                <a:cs typeface="Noto Sans Hebrew"/>
              </a:rPr>
              <a:t>הגזע</a:t>
            </a:r>
          </a:p>
          <a:p>
            <a:pPr rtl="1" algn="ctr">
              <a:lnSpc>
                <a:spcPct val="115000"/>
              </a:lnSpc>
              <a:spcAft>
                <a:spcPts val="400"/>
              </a:spcAft>
            </a:pPr>
            <a:r>
              <a:rPr sz="1600" b="1">
                <a:solidFill>
                  <a:srgbClr val="1D3A5F"/>
                </a:solidFill>
                <a:latin typeface="Noto Sans Hebrew"/>
                <a:cs typeface="Noto Sans Hebrew"/>
              </a:rPr>
              <a:t>"הארי"</a:t>
            </a:r>
          </a:p>
        </p:txBody>
      </p:sp>
      <p:sp>
        <p:nvSpPr>
          <p:cNvPr id="11" name="Isosceles Triangle 10"/>
          <p:cNvSpPr/>
          <p:nvPr/>
        </p:nvSpPr>
        <p:spPr>
          <a:xfrm rot="3681127">
            <a:off x="7152373" y="3192776"/>
            <a:ext cx="520000" cy="520000"/>
          </a:xfrm>
          <a:prstGeom prst="triangle">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Isosceles Triangle 11"/>
          <p:cNvSpPr/>
          <p:nvPr/>
        </p:nvSpPr>
        <p:spPr>
          <a:xfrm rot="21499605">
            <a:off x="5792201" y="2490576"/>
            <a:ext cx="520000" cy="520000"/>
          </a:xfrm>
          <a:prstGeom prst="triangle">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Isosceles Triangle 12"/>
          <p:cNvSpPr/>
          <p:nvPr/>
        </p:nvSpPr>
        <p:spPr>
          <a:xfrm rot="18061858">
            <a:off x="4550667" y="3144074"/>
            <a:ext cx="520000" cy="520000"/>
          </a:xfrm>
          <a:prstGeom prst="triangle">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Isosceles Triangle 13"/>
          <p:cNvSpPr/>
          <p:nvPr/>
        </p:nvSpPr>
        <p:spPr>
          <a:xfrm rot="7118873">
            <a:off x="7152373" y="4487224"/>
            <a:ext cx="520000" cy="520000"/>
          </a:xfrm>
          <a:prstGeom prst="triangle">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Isosceles Triangle 14"/>
          <p:cNvSpPr/>
          <p:nvPr/>
        </p:nvSpPr>
        <p:spPr>
          <a:xfrm rot="10900395">
            <a:off x="5792201" y="5189424"/>
            <a:ext cx="520000" cy="520000"/>
          </a:xfrm>
          <a:prstGeom prst="triangle">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Isosceles Triangle 15"/>
          <p:cNvSpPr/>
          <p:nvPr/>
        </p:nvSpPr>
        <p:spPr>
          <a:xfrm rot="14338142">
            <a:off x="4550667" y="4535926"/>
            <a:ext cx="520000" cy="520000"/>
          </a:xfrm>
          <a:prstGeom prst="triangle">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5 מתוך 36</a:t>
            </a:r>
          </a:p>
        </p:txBody>
      </p:sp>
      <p:sp>
        <p:nvSpPr>
          <p:cNvPr id="19" name="Rectangle 18"/>
          <p:cNvSpPr/>
          <p:nvPr/>
        </p:nvSpPr>
        <p:spPr>
          <a:xfrm>
            <a:off x="7863840" y="2240280"/>
            <a:ext cx="3611880" cy="192024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73152" bIns="54864"/>
          <a:lstStyle/>
          <a:p>
            <a:pPr algn="r" rtl="1"/>
            <a:r>
              <a:rPr b="1" sz="1600">
                <a:solidFill>
                  <a:srgbClr val="1D3A5F"/>
                </a:solidFill>
                <a:latin typeface="Noto Sans Hebrew"/>
              </a:rPr>
              <a:t>מרחב מחיה (Lebensraum)</a:t>
            </a:r>
          </a:p>
          <a:p>
            <a:pPr algn="r" rtl="1">
              <a:spcAft>
                <a:spcPts val="400"/>
              </a:spcAft>
            </a:pPr>
            <a:r>
              <a:rPr sz="1400">
                <a:solidFill>
                  <a:srgbClr val="212430"/>
                </a:solidFill>
                <a:latin typeface="Noto Sans Hebrew"/>
              </a:rPr>
              <a:t>לפי התפיסה הנאצית, "הגזע הארי" זכאי לשטח מחיה נוסף, בעיקר במזרח אירופה, על חשבון העמים הסלאביים.</a:t>
            </a:r>
          </a:p>
        </p:txBody>
      </p:sp>
      <p:sp>
        <p:nvSpPr>
          <p:cNvPr id="20" name="Rectangle 19"/>
          <p:cNvSpPr/>
          <p:nvPr/>
        </p:nvSpPr>
        <p:spPr>
          <a:xfrm>
            <a:off x="731520" y="2240280"/>
            <a:ext cx="3611880" cy="192024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73152" bIns="54864"/>
          <a:lstStyle/>
          <a:p>
            <a:pPr algn="r" rtl="1"/>
            <a:r>
              <a:rPr b="1" sz="1600">
                <a:solidFill>
                  <a:srgbClr val="1D3A5F"/>
                </a:solidFill>
                <a:latin typeface="Noto Sans Hebrew"/>
              </a:rPr>
              <a:t>הקשר לתורת הגזע</a:t>
            </a:r>
          </a:p>
          <a:p>
            <a:pPr algn="r" rtl="1">
              <a:spcAft>
                <a:spcPts val="400"/>
              </a:spcAft>
            </a:pPr>
            <a:r>
              <a:rPr sz="1400">
                <a:solidFill>
                  <a:srgbClr val="212430"/>
                </a:solidFill>
                <a:latin typeface="Noto Sans Hebrew"/>
              </a:rPr>
              <a:t>ההתרחבות באה על חשבון עמים שהוגדרו כ"נחותים". כך משתלב מרחב המחיה בתמונת העולם הנאצית: הבטחת עתיד מושלם לעם הגרמני בלבד.</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פגיעה בהנהגה ובשכבות האינטליגנצייה של העמים הסלאבים</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219200" y="1150000"/>
            <a:ext cx="9753600" cy="1160000"/>
          </a:xfrm>
          <a:prstGeom prst="roundRect">
            <a:avLst>
              <a:gd name="adj" fmla="val 6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8" name="Rectangle 7"/>
          <p:cNvSpPr/>
          <p:nvPr/>
        </p:nvSpPr>
        <p:spPr>
          <a:xfrm>
            <a:off x="10902800" y="1230000"/>
            <a:ext cx="36000" cy="1000000"/>
          </a:xfrm>
          <a:prstGeom prst="rect">
            <a:avLst/>
          </a:prstGeom>
          <a:solidFill>
            <a:srgbClr val="B326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463040" y="1220000"/>
            <a:ext cx="9115920" cy="1020000"/>
          </a:xfrm>
          <a:prstGeom prst="rect">
            <a:avLst/>
          </a:prstGeom>
          <a:noFill/>
        </p:spPr>
        <p:txBody>
          <a:bodyPr wrap="square" anchor="ctr" lIns="45720" rIns="45720" tIns="22860" bIns="22860">
            <a:spAutoFit/>
          </a:bodyPr>
          <a:lstStyle/>
          <a:p>
            <a:pPr rtl="1" algn="r">
              <a:lnSpc>
                <a:spcPct val="115000"/>
              </a:lnSpc>
              <a:spcAft>
                <a:spcPts val="400"/>
              </a:spcAft>
            </a:pPr>
            <a:r>
              <a:rPr sz="1500" b="0">
                <a:solidFill>
                  <a:srgbClr val="212430"/>
                </a:solidFill>
                <a:latin typeface="Noto Sans Hebrew"/>
                <a:cs typeface="Noto Sans Hebrew"/>
              </a:rPr>
              <a:t>רצח חלק מהם ומאסר של אחרים ושילוחם למחנות ריכוז, סגירת אוניברסיטאות וגימנסיות, פגיעה באומנות ובתרבות – כדי לנטרל את הגזעים "הנחותים" שמיועדים לשרת את הגזע "הארי".</a:t>
            </a:r>
          </a:p>
        </p:txBody>
      </p:sp>
      <p:sp>
        <p:nvSpPr>
          <p:cNvPr id="10" name="Rounded Rectangle 9"/>
          <p:cNvSpPr/>
          <p:nvPr/>
        </p:nvSpPr>
        <p:spPr>
          <a:xfrm>
            <a:off x="1219200" y="2570000"/>
            <a:ext cx="9753600" cy="760000"/>
          </a:xfrm>
          <a:prstGeom prst="roundRect">
            <a:avLst>
              <a:gd name="adj" fmla="val 6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11" name="Rectangle 10"/>
          <p:cNvSpPr/>
          <p:nvPr/>
        </p:nvSpPr>
        <p:spPr>
          <a:xfrm>
            <a:off x="10902800" y="2650000"/>
            <a:ext cx="36000" cy="600000"/>
          </a:xfrm>
          <a:prstGeom prst="rect">
            <a:avLst/>
          </a:prstGeom>
          <a:solidFill>
            <a:srgbClr val="B326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463040" y="2640000"/>
            <a:ext cx="9115920" cy="620000"/>
          </a:xfrm>
          <a:prstGeom prst="rect">
            <a:avLst/>
          </a:prstGeom>
          <a:noFill/>
        </p:spPr>
        <p:txBody>
          <a:bodyPr wrap="square" anchor="ctr" lIns="45720" rIns="45720" tIns="22860" bIns="22860">
            <a:spAutoFit/>
          </a:bodyPr>
          <a:lstStyle/>
          <a:p>
            <a:pPr rtl="1" algn="r">
              <a:lnSpc>
                <a:spcPct val="115000"/>
              </a:lnSpc>
              <a:spcAft>
                <a:spcPts val="400"/>
              </a:spcAft>
            </a:pPr>
            <a:r>
              <a:rPr sz="1500" b="0">
                <a:solidFill>
                  <a:srgbClr val="212430"/>
                </a:solidFill>
                <a:latin typeface="Noto Sans Hebrew"/>
                <a:cs typeface="Noto Sans Hebrew"/>
              </a:rPr>
              <a:t>הקצבות מזון לאוכלוסייה בפולין – שמירה על רמת חיים נמוכה כדי למנוע התקוממויות.</a:t>
            </a:r>
          </a:p>
        </p:txBody>
      </p:sp>
      <p:sp>
        <p:nvSpPr>
          <p:cNvPr id="13" name="Rounded Rectangle 12"/>
          <p:cNvSpPr/>
          <p:nvPr/>
        </p:nvSpPr>
        <p:spPr>
          <a:xfrm>
            <a:off x="1219200" y="3590000"/>
            <a:ext cx="9753600" cy="760000"/>
          </a:xfrm>
          <a:prstGeom prst="roundRect">
            <a:avLst>
              <a:gd name="adj" fmla="val 6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14" name="Rectangle 13"/>
          <p:cNvSpPr/>
          <p:nvPr/>
        </p:nvSpPr>
        <p:spPr>
          <a:xfrm>
            <a:off x="10902800" y="3670000"/>
            <a:ext cx="36000" cy="600000"/>
          </a:xfrm>
          <a:prstGeom prst="rect">
            <a:avLst/>
          </a:prstGeom>
          <a:solidFill>
            <a:srgbClr val="B326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463040" y="3660000"/>
            <a:ext cx="9115920" cy="620000"/>
          </a:xfrm>
          <a:prstGeom prst="rect">
            <a:avLst/>
          </a:prstGeom>
          <a:noFill/>
        </p:spPr>
        <p:txBody>
          <a:bodyPr wrap="square" anchor="ctr" lIns="45720" rIns="45720" tIns="22860" bIns="22860">
            <a:spAutoFit/>
          </a:bodyPr>
          <a:lstStyle/>
          <a:p>
            <a:pPr rtl="1" algn="r">
              <a:lnSpc>
                <a:spcPct val="115000"/>
              </a:lnSpc>
              <a:spcAft>
                <a:spcPts val="400"/>
              </a:spcAft>
            </a:pPr>
            <a:r>
              <a:rPr sz="1500" b="0">
                <a:solidFill>
                  <a:srgbClr val="212430"/>
                </a:solidFill>
                <a:latin typeface="Noto Sans Hebrew"/>
                <a:cs typeface="Noto Sans Hebrew"/>
              </a:rPr>
              <a:t>רצח הצוענים – לצוענים אין זכות קיום ב"סדר החד"</a:t>
            </a:r>
          </a:p>
        </p:txBody>
      </p:sp>
      <p:sp>
        <p:nvSpPr>
          <p:cNvPr id="16" name="Rectangle 15"/>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6 מתוך 36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תורת הגזע</a:t>
            </a:r>
          </a:p>
        </p:txBody>
      </p:sp>
      <p:sp>
        <p:nvSpPr>
          <p:cNvPr id="17" name="Rectangle 16"/>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7 מתוך 36</a:t>
            </a:r>
          </a:p>
        </p:txBody>
      </p:sp>
      <p:sp>
        <p:nvSpPr>
          <p:cNvPr id="21" name="TextBox 20"/>
          <p:cNvSpPr txBox="1"/>
          <p:nvPr/>
        </p:nvSpPr>
        <p:spPr>
          <a:xfrm>
            <a:off x="731520" y="5989320"/>
            <a:ext cx="5943600" cy="237744"/>
          </a:xfrm>
          <a:prstGeom prst="rect">
            <a:avLst/>
          </a:prstGeom>
          <a:noFill/>
        </p:spPr>
        <p:txBody>
          <a:bodyPr wrap="none">
            <a:spAutoFit/>
          </a:bodyPr>
          <a:lstStyle/>
          <a:p>
            <a:pPr algn="r"/>
            <a:r>
              <a:rPr sz="1050">
                <a:solidFill>
                  <a:srgbClr val="5A6B7A"/>
                </a:solidFill>
                <a:latin typeface="Noto Sans Hebrew"/>
              </a:rPr>
              <a:t>מוקד לימוד מתכנית אשנב 2027 – הפיקוח על הוראת היסטוריה, משרד החינוך</a:t>
            </a:r>
          </a:p>
        </p:txBody>
      </p:sp>
      <p:sp>
        <p:nvSpPr>
          <p:cNvPr id="22" name="Rounded Rectangle 21"/>
          <p:cNvSpPr/>
          <p:nvPr/>
        </p:nvSpPr>
        <p:spPr>
          <a:xfrm>
            <a:off x="6949440" y="1188720"/>
            <a:ext cx="2926080" cy="868680"/>
          </a:xfrm>
          <a:prstGeom prst="round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rtl="1"/>
            <a:r>
              <a:rPr sz="1400" b="1">
                <a:solidFill>
                  <a:srgbClr val="FFFFFF"/>
                </a:solidFill>
                <a:latin typeface="Noto Sans Hebrew"/>
              </a:rPr>
              <a:t>הגזע "הארי"  </a:t>
            </a:r>
            <a:r>
              <a:rPr sz="1250" b="0">
                <a:solidFill>
                  <a:srgbClr val="FFFFFF"/>
                </a:solidFill>
                <a:latin typeface="Noto Sans Hebrew"/>
              </a:rPr>
              <a:t>– שלטענת הנאצים נועד לשלוט</a:t>
            </a:r>
          </a:p>
        </p:txBody>
      </p:sp>
      <p:sp>
        <p:nvSpPr>
          <p:cNvPr id="23" name="Rounded Rectangle 22"/>
          <p:cNvSpPr/>
          <p:nvPr/>
        </p:nvSpPr>
        <p:spPr>
          <a:xfrm>
            <a:off x="6492240" y="2212848"/>
            <a:ext cx="3840480" cy="868680"/>
          </a:xfrm>
          <a:prstGeom prst="round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rtl="1"/>
            <a:r>
              <a:rPr sz="1400" b="1">
                <a:solidFill>
                  <a:srgbClr val="FFFFFF"/>
                </a:solidFill>
                <a:latin typeface="Noto Sans Hebrew"/>
              </a:rPr>
              <a:t>"גזעים נחותים"  </a:t>
            </a:r>
            <a:r>
              <a:rPr sz="1250" b="0">
                <a:solidFill>
                  <a:srgbClr val="FFFFFF"/>
                </a:solidFill>
                <a:latin typeface="Noto Sans Hebrew"/>
              </a:rPr>
              <a:t>– ניטרול, ניצול ושעבוד ל"גזע הארי"</a:t>
            </a:r>
          </a:p>
        </p:txBody>
      </p:sp>
      <p:sp>
        <p:nvSpPr>
          <p:cNvPr id="24" name="Rounded Rectangle 23"/>
          <p:cNvSpPr/>
          <p:nvPr/>
        </p:nvSpPr>
        <p:spPr>
          <a:xfrm>
            <a:off x="6035040" y="3236976"/>
            <a:ext cx="4754880" cy="868680"/>
          </a:xfrm>
          <a:prstGeom prst="round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rtl="1"/>
            <a:r>
              <a:rPr sz="1400" b="1">
                <a:solidFill>
                  <a:srgbClr val="FFFFFF"/>
                </a:solidFill>
                <a:latin typeface="Noto Sans Hebrew"/>
              </a:rPr>
              <a:t>היהודים  </a:t>
            </a:r>
            <a:r>
              <a:rPr sz="1250" b="0">
                <a:solidFill>
                  <a:srgbClr val="FFFFFF"/>
                </a:solidFill>
                <a:latin typeface="Noto Sans Hebrew"/>
              </a:rPr>
              <a:t>– הוצגו כ"גזע" אויב ומסוכן – בתחתית הסולם</a:t>
            </a:r>
          </a:p>
        </p:txBody>
      </p:sp>
      <p:sp>
        <p:nvSpPr>
          <p:cNvPr id="25" name="TextBox 24"/>
          <p:cNvSpPr txBox="1"/>
          <p:nvPr/>
        </p:nvSpPr>
        <p:spPr>
          <a:xfrm>
            <a:off x="6035040" y="4206240"/>
            <a:ext cx="4754880" cy="274320"/>
          </a:xfrm>
          <a:prstGeom prst="rect">
            <a:avLst/>
          </a:prstGeom>
          <a:noFill/>
        </p:spPr>
        <p:txBody>
          <a:bodyPr wrap="none">
            <a:spAutoFit/>
          </a:bodyPr>
          <a:lstStyle/>
          <a:p>
            <a:pPr algn="ctr" rtl="1"/>
            <a:r>
              <a:rPr sz="1100" b="0">
                <a:solidFill>
                  <a:srgbClr val="5A6B7A"/>
                </a:solidFill>
                <a:latin typeface="Noto Sans Hebrew"/>
              </a:rPr>
              <a:t>סולם הגזעים – כפי שהציגו אותו הנאצים</a:t>
            </a:r>
          </a:p>
        </p:txBody>
      </p:sp>
      <p:sp>
        <p:nvSpPr>
          <p:cNvPr id="26" name="Rectangle 25"/>
          <p:cNvSpPr/>
          <p:nvPr/>
        </p:nvSpPr>
        <p:spPr>
          <a:xfrm>
            <a:off x="731520" y="1188720"/>
            <a:ext cx="4846320" cy="132588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r>
              <a:rPr sz="1600" b="1">
                <a:solidFill>
                  <a:srgbClr val="1D3A5F"/>
                </a:solidFill>
                <a:latin typeface="Noto Sans Hebrew"/>
              </a:rPr>
              <a:t>נקבע ב"דם" – אין שוויון</a:t>
            </a:r>
          </a:p>
          <a:p>
            <a:pPr algn="r" rtl="1">
              <a:spcAft>
                <a:spcPts val="500"/>
              </a:spcAft>
            </a:pPr>
            <a:r>
              <a:rPr sz="1350" b="0">
                <a:solidFill>
                  <a:srgbClr val="212430"/>
                </a:solidFill>
                <a:latin typeface="Noto Sans Hebrew"/>
              </a:rPr>
              <a:t>לפי תורה זו, מעמדו של האדם נקבע מלידה ב"דם" – ולכן אין מקום לשוויון בין בני אדם.</a:t>
            </a:r>
          </a:p>
        </p:txBody>
      </p:sp>
      <p:sp>
        <p:nvSpPr>
          <p:cNvPr id="27" name="Rectangle 26"/>
          <p:cNvSpPr/>
          <p:nvPr/>
        </p:nvSpPr>
        <p:spPr>
          <a:xfrm>
            <a:off x="731520" y="2697480"/>
            <a:ext cx="4846320" cy="132588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r>
              <a:rPr sz="1600" b="1">
                <a:solidFill>
                  <a:srgbClr val="1D3A5F"/>
                </a:solidFill>
                <a:latin typeface="Noto Sans Hebrew"/>
              </a:rPr>
              <a:t>ממצע מפלגתי לחוק המדינה</a:t>
            </a:r>
          </a:p>
          <a:p>
            <a:pPr algn="r" rtl="1">
              <a:spcAft>
                <a:spcPts val="500"/>
              </a:spcAft>
            </a:pPr>
            <a:r>
              <a:rPr sz="1350" b="0">
                <a:solidFill>
                  <a:srgbClr val="212430"/>
                </a:solidFill>
                <a:latin typeface="Noto Sans Hebrew"/>
              </a:rPr>
              <a:t>עם קבלת חוקי נירנברג (1935) הפכה תורת הגזע לחוק המדינה, הקובע מי רשאי להיות אזרח במדינה הנאצית.</a:t>
            </a:r>
          </a:p>
        </p:txBody>
      </p:sp>
      <p:sp>
        <p:nvSpPr>
          <p:cNvPr id="28" name="Rectangle 27"/>
          <p:cNvSpPr/>
          <p:nvPr/>
        </p:nvSpPr>
        <p:spPr>
          <a:xfrm>
            <a:off x="731520" y="4133087"/>
            <a:ext cx="4846320" cy="1207008"/>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r>
              <a:rPr sz="1600" b="1">
                <a:solidFill>
                  <a:srgbClr val="1D3A5F"/>
                </a:solidFill>
                <a:latin typeface="Noto Sans Hebrew"/>
              </a:rPr>
              <a:t>המסקנה המעשית</a:t>
            </a:r>
          </a:p>
          <a:p>
            <a:pPr algn="r" rtl="1">
              <a:spcAft>
                <a:spcPts val="500"/>
              </a:spcAft>
            </a:pPr>
            <a:r>
              <a:rPr sz="1350" b="0">
                <a:solidFill>
                  <a:srgbClr val="212430"/>
                </a:solidFill>
                <a:latin typeface="Noto Sans Hebrew"/>
              </a:rPr>
              <a:t>ניטרול, ניצול ושעבוד של "הגזעים הנחותים" – כפי שנעשה בעמים הסלאביים בפולין הכבושה (ראו שקף "פגיעה בהנהגה").</a:t>
            </a:r>
          </a:p>
        </p:txBody>
      </p:sp>
      <p:sp>
        <p:nvSpPr>
          <p:cNvPr id="29" name="Rectangle 28"/>
          <p:cNvSpPr/>
          <p:nvPr/>
        </p:nvSpPr>
        <p:spPr>
          <a:xfrm>
            <a:off x="731520" y="5468112"/>
            <a:ext cx="10725912" cy="475488"/>
          </a:xfrm>
          <a:prstGeom prst="rect">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r" rtl="1"/>
            <a:r>
              <a:rPr sz="1250" b="0">
                <a:solidFill>
                  <a:srgbClr val="212430"/>
                </a:solidFill>
                <a:latin typeface="Noto Sans Hebrew"/>
              </a:rPr>
              <a:t>שימו לב: "תורת הגזע" היא טענה אידאולוגית של הנאצים בלבד – אין לה כל בסיס מדעי.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הצעדים השונים שננקטו לביצוע "הפתרון הסופי"</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7" name="Chevron 6"/>
          <p:cNvSpPr/>
          <p:nvPr/>
        </p:nvSpPr>
        <p:spPr>
          <a:xfrm rot="10800000">
            <a:off x="8926000" y="2100000"/>
            <a:ext cx="2650000" cy="950000"/>
          </a:xfrm>
          <a:prstGeom prst="chevron">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8" name="TextBox 7"/>
          <p:cNvSpPr txBox="1"/>
          <p:nvPr/>
        </p:nvSpPr>
        <p:spPr>
          <a:xfrm>
            <a:off x="9406000" y="2180000"/>
            <a:ext cx="1690000" cy="79000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212430"/>
                </a:solidFill>
                <a:latin typeface="Noto Sans Hebrew"/>
                <a:cs typeface="Noto Sans Hebrew"/>
              </a:rPr>
              <a:t>בורות הירי</a:t>
            </a:r>
          </a:p>
        </p:txBody>
      </p:sp>
      <p:sp>
        <p:nvSpPr>
          <p:cNvPr id="9" name="Chevron 8"/>
          <p:cNvSpPr/>
          <p:nvPr/>
        </p:nvSpPr>
        <p:spPr>
          <a:xfrm rot="10800000">
            <a:off x="6156000" y="2100000"/>
            <a:ext cx="2650000" cy="950000"/>
          </a:xfrm>
          <a:prstGeom prst="chevron">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10" name="TextBox 9"/>
          <p:cNvSpPr txBox="1"/>
          <p:nvPr/>
        </p:nvSpPr>
        <p:spPr>
          <a:xfrm>
            <a:off x="6636000" y="2180000"/>
            <a:ext cx="1690000" cy="79000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212430"/>
                </a:solidFill>
                <a:latin typeface="Noto Sans Hebrew"/>
                <a:cs typeface="Noto Sans Hebrew"/>
              </a:rPr>
              <a:t>ועידת ואנזה</a:t>
            </a:r>
          </a:p>
        </p:txBody>
      </p:sp>
      <p:sp>
        <p:nvSpPr>
          <p:cNvPr id="11" name="Chevron 10"/>
          <p:cNvSpPr/>
          <p:nvPr/>
        </p:nvSpPr>
        <p:spPr>
          <a:xfrm rot="10800000">
            <a:off x="3386000" y="2100000"/>
            <a:ext cx="2650000" cy="950000"/>
          </a:xfrm>
          <a:prstGeom prst="chevron">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12" name="TextBox 11"/>
          <p:cNvSpPr txBox="1"/>
          <p:nvPr/>
        </p:nvSpPr>
        <p:spPr>
          <a:xfrm>
            <a:off x="3866000" y="2180000"/>
            <a:ext cx="1690000" cy="79000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212430"/>
                </a:solidFill>
                <a:latin typeface="Noto Sans Hebrew"/>
                <a:cs typeface="Noto Sans Hebrew"/>
              </a:rPr>
              <a:t>מחנות ההשמדה</a:t>
            </a:r>
          </a:p>
        </p:txBody>
      </p:sp>
      <p:sp>
        <p:nvSpPr>
          <p:cNvPr id="13" name="Chevron 12"/>
          <p:cNvSpPr/>
          <p:nvPr/>
        </p:nvSpPr>
        <p:spPr>
          <a:xfrm rot="10800000">
            <a:off x="616000" y="2100000"/>
            <a:ext cx="2650000" cy="950000"/>
          </a:xfrm>
          <a:prstGeom prst="chevron">
            <a:avLst/>
          </a:prstGeom>
          <a:solidFill>
            <a:srgbClr val="1D3A5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14" name="TextBox 13"/>
          <p:cNvSpPr txBox="1"/>
          <p:nvPr/>
        </p:nvSpPr>
        <p:spPr>
          <a:xfrm>
            <a:off x="1096000" y="2180000"/>
            <a:ext cx="1690000" cy="79000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FFFFFF"/>
                </a:solidFill>
                <a:latin typeface="Noto Sans Hebrew"/>
                <a:cs typeface="Noto Sans Hebrew"/>
              </a:rPr>
              <a:t>צעדות המוות</a:t>
            </a:r>
          </a:p>
        </p:txBody>
      </p:sp>
      <p:sp>
        <p:nvSpPr>
          <p:cNvPr id="15" name="TextBox 14"/>
          <p:cNvSpPr txBox="1"/>
          <p:nvPr/>
        </p:nvSpPr>
        <p:spPr>
          <a:xfrm>
            <a:off x="3657600" y="3400000"/>
            <a:ext cx="4876800" cy="400000"/>
          </a:xfrm>
          <a:prstGeom prst="rect">
            <a:avLst/>
          </a:prstGeom>
          <a:noFill/>
        </p:spPr>
        <p:txBody>
          <a:bodyPr wrap="square" anchor="t" lIns="45720" rIns="45720" tIns="22860" bIns="22860">
            <a:spAutoFit/>
          </a:bodyPr>
          <a:lstStyle/>
          <a:p>
            <a:pPr rtl="1" algn="ctr">
              <a:lnSpc>
                <a:spcPct val="115000"/>
              </a:lnSpc>
              <a:spcAft>
                <a:spcPts val="400"/>
              </a:spcAft>
            </a:pPr>
            <a:r>
              <a:rPr sz="1400" b="1">
                <a:solidFill>
                  <a:srgbClr val="7A2E3A"/>
                </a:solidFill>
                <a:latin typeface="Noto Sans Hebrew"/>
                <a:cs typeface="Noto Sans Hebrew"/>
              </a:rPr>
              <a:t>מבורות הירי ועד צעדות המוות</a:t>
            </a:r>
          </a:p>
        </p:txBody>
      </p:sp>
      <p:sp>
        <p:nvSpPr>
          <p:cNvPr id="16" name="Rectangle 15"/>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17" name="TextBox 16"/>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8 מתוך 36</a:t>
            </a:r>
          </a:p>
        </p:txBody>
      </p:sp>
      <p:sp>
        <p:nvSpPr>
          <p:cNvPr id="18" name="Rectangle 17"/>
          <p:cNvSpPr/>
          <p:nvPr/>
        </p:nvSpPr>
        <p:spPr>
          <a:xfrm>
            <a:off x="3566160" y="3977639"/>
            <a:ext cx="5029200" cy="1920240"/>
          </a:xfrm>
          <a:prstGeom prst="rect">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t" wrap="square" tIns="36576" bIns="36576"/>
          <a:lstStyle/>
          <a:p>
            <a:pPr algn="r" rtl="1"/>
          </a:p>
        </p:txBody>
      </p:sp>
      <p:pic>
        <p:nvPicPr>
          <p:cNvPr id="19" name="Picture 18" descr="wannsee.jpg"/>
          <p:cNvPicPr>
            <a:picLocks noChangeAspect="1"/>
          </p:cNvPicPr>
          <p:nvPr/>
        </p:nvPicPr>
        <p:blipFill>
          <a:blip r:embed="rId3"/>
          <a:stretch>
            <a:fillRect/>
          </a:stretch>
        </p:blipFill>
        <p:spPr>
          <a:xfrm>
            <a:off x="6263640" y="4069080"/>
            <a:ext cx="2194560" cy="1645920"/>
          </a:xfrm>
          <a:prstGeom prst="rect">
            <a:avLst/>
          </a:prstGeom>
        </p:spPr>
      </p:pic>
      <p:sp>
        <p:nvSpPr>
          <p:cNvPr id="20" name="TextBox 19"/>
          <p:cNvSpPr txBox="1"/>
          <p:nvPr/>
        </p:nvSpPr>
        <p:spPr>
          <a:xfrm>
            <a:off x="3657600" y="4069080"/>
            <a:ext cx="2514600" cy="1737360"/>
          </a:xfrm>
          <a:prstGeom prst="rect">
            <a:avLst/>
          </a:prstGeom>
          <a:noFill/>
        </p:spPr>
        <p:txBody>
          <a:bodyPr wrap="square">
            <a:spAutoFit/>
          </a:bodyPr>
          <a:lstStyle/>
          <a:p>
            <a:pPr algn="r"/>
            <a:r>
              <a:rPr b="1" sz="1200">
                <a:solidFill>
                  <a:srgbClr val="1D3A5F"/>
                </a:solidFill>
                <a:latin typeface="Noto Sans Hebrew"/>
              </a:rPr>
              <a:t>מה רואים?</a:t>
            </a:r>
          </a:p>
          <a:p>
            <a:pPr algn="r"/>
            <a:r>
              <a:rPr sz="1100">
                <a:solidFill>
                  <a:srgbClr val="333333"/>
                </a:solidFill>
                <a:latin typeface="Noto Sans Hebrew"/>
              </a:rPr>
              <a:t>ווילת ואנזה בברלין — המקום שבו התקיימה בינואר 1942 ועידת ואנזה לתיאום ביצוע ״הפתרון הסופי״. צילום: ויקימדיה קומונס (רשות הציבור).</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731520" y="2700000"/>
            <a:ext cx="10728960" cy="1300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4" name="Rectangle 3"/>
          <p:cNvSpPr/>
          <p:nvPr/>
        </p:nvSpPr>
        <p:spPr>
          <a:xfrm>
            <a:off x="731520" y="2620000"/>
            <a:ext cx="10728960" cy="5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5" name="Rectangle 4"/>
          <p:cNvSpPr/>
          <p:nvPr/>
        </p:nvSpPr>
        <p:spPr>
          <a:xfrm>
            <a:off x="731520" y="4080000"/>
            <a:ext cx="10728960" cy="5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6" name="Diamond 5"/>
          <p:cNvSpPr/>
          <p:nvPr/>
        </p:nvSpPr>
        <p:spPr>
          <a:xfrm>
            <a:off x="591520" y="3200000"/>
            <a:ext cx="160000" cy="160000"/>
          </a:xfrm>
          <a:prstGeom prst="diamond">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7" name="Diamond 6"/>
          <p:cNvSpPr/>
          <p:nvPr/>
        </p:nvSpPr>
        <p:spPr>
          <a:xfrm>
            <a:off x="11520480" y="3200000"/>
            <a:ext cx="160000" cy="160000"/>
          </a:xfrm>
          <a:prstGeom prst="diamond">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8" name="TextBox 7"/>
          <p:cNvSpPr txBox="1"/>
          <p:nvPr/>
        </p:nvSpPr>
        <p:spPr>
          <a:xfrm>
            <a:off x="975360" y="2880000"/>
            <a:ext cx="10241280" cy="950000"/>
          </a:xfrm>
          <a:prstGeom prst="rect">
            <a:avLst/>
          </a:prstGeom>
          <a:noFill/>
        </p:spPr>
        <p:txBody>
          <a:bodyPr wrap="square" anchor="ctr" lIns="45720" rIns="45720" tIns="22860" bIns="22860">
            <a:spAutoFit/>
          </a:bodyPr>
          <a:lstStyle/>
          <a:p>
            <a:pPr rtl="1" algn="ctr">
              <a:lnSpc>
                <a:spcPct val="115000"/>
              </a:lnSpc>
              <a:spcAft>
                <a:spcPts val="400"/>
              </a:spcAft>
            </a:pPr>
            <a:r>
              <a:rPr sz="4000" b="1">
                <a:solidFill>
                  <a:srgbClr val="FFFFFF"/>
                </a:solidFill>
                <a:latin typeface="Noto Serif Hebrew"/>
                <a:cs typeface="Noto Serif Hebrew"/>
              </a:rPr>
              <a:t>האידיאולוגיה הנאצית ומימושה</a:t>
            </a:r>
          </a:p>
        </p:txBody>
      </p:sp>
      <p:sp>
        <p:nvSpPr>
          <p:cNvPr id="9" name="TextBox 8"/>
          <p:cNvSpPr txBox="1"/>
          <p:nvPr/>
        </p:nvSpPr>
        <p:spPr>
          <a:xfrm>
            <a:off x="2438400" y="4300000"/>
            <a:ext cx="7315200" cy="500000"/>
          </a:xfrm>
          <a:prstGeom prst="rect">
            <a:avLst/>
          </a:prstGeom>
          <a:noFill/>
        </p:spPr>
        <p:txBody>
          <a:bodyPr wrap="square" anchor="t" lIns="45720" rIns="45720" tIns="22860" bIns="22860">
            <a:spAutoFit/>
          </a:bodyPr>
          <a:lstStyle/>
          <a:p>
            <a:pPr rtl="1" algn="ctr">
              <a:lnSpc>
                <a:spcPct val="115000"/>
              </a:lnSpc>
              <a:spcAft>
                <a:spcPts val="400"/>
              </a:spcAft>
            </a:pPr>
            <a:r>
              <a:rPr sz="1600" b="1">
                <a:solidFill>
                  <a:srgbClr val="7A2E3A"/>
                </a:solidFill>
                <a:latin typeface="Noto Sans Hebrew"/>
                <a:cs typeface="Noto Sans Hebrew"/>
              </a:rPr>
              <a:t>יחידה 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עיקרון הפולק – עליונות ואחדות האומה. הביטוי בתרשים</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Isosceles Triangle 6"/>
          <p:cNvSpPr/>
          <p:nvPr/>
        </p:nvSpPr>
        <p:spPr>
          <a:xfrm rot="10800000">
            <a:off x="8596000" y="1850000"/>
            <a:ext cx="1400000" cy="1300000"/>
          </a:xfrm>
          <a:prstGeom prst="triangle">
            <a:avLst/>
          </a:prstGeom>
          <a:solidFill>
            <a:srgbClr val="2E5A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996000" y="3400000"/>
            <a:ext cx="2600000" cy="400000"/>
          </a:xfrm>
          <a:prstGeom prst="rect">
            <a:avLst/>
          </a:prstGeom>
          <a:noFill/>
        </p:spPr>
        <p:txBody>
          <a:bodyPr wrap="square" anchor="t" lIns="45720" rIns="45720" tIns="22860" bIns="22860">
            <a:spAutoFit/>
          </a:bodyPr>
          <a:lstStyle/>
          <a:p>
            <a:pPr rtl="1" algn="ctr">
              <a:lnSpc>
                <a:spcPct val="115000"/>
              </a:lnSpc>
              <a:spcAft>
                <a:spcPts val="400"/>
              </a:spcAft>
            </a:pPr>
            <a:r>
              <a:rPr sz="1500" b="1">
                <a:solidFill>
                  <a:srgbClr val="2E5A88"/>
                </a:solidFill>
                <a:latin typeface="Noto Sans Hebrew"/>
                <a:cs typeface="Noto Sans Hebrew"/>
              </a:rPr>
              <a:t>משולש כחול</a:t>
            </a:r>
          </a:p>
        </p:txBody>
      </p:sp>
      <p:sp>
        <p:nvSpPr>
          <p:cNvPr id="9" name="Rounded Rectangle 8"/>
          <p:cNvSpPr/>
          <p:nvPr/>
        </p:nvSpPr>
        <p:spPr>
          <a:xfrm>
            <a:off x="975360" y="1500000"/>
            <a:ext cx="5000000" cy="2400000"/>
          </a:xfrm>
          <a:prstGeom prst="roundRect">
            <a:avLst>
              <a:gd name="adj" fmla="val 6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10" name="TextBox 9"/>
          <p:cNvSpPr txBox="1"/>
          <p:nvPr/>
        </p:nvSpPr>
        <p:spPr>
          <a:xfrm>
            <a:off x="1219200" y="1650000"/>
            <a:ext cx="4600000" cy="2100000"/>
          </a:xfrm>
          <a:prstGeom prst="rect">
            <a:avLst/>
          </a:prstGeom>
          <a:noFill/>
        </p:spPr>
        <p:txBody>
          <a:bodyPr wrap="square" anchor="t" lIns="45720" rIns="45720" tIns="22860" bIns="22860">
            <a:spAutoFit/>
          </a:bodyPr>
          <a:lstStyle/>
          <a:p>
            <a:pPr rtl="1" algn="r">
              <a:lnSpc>
                <a:spcPct val="115000"/>
              </a:lnSpc>
              <a:spcAft>
                <a:spcPts val="400"/>
              </a:spcAft>
            </a:pPr>
            <a:r>
              <a:rPr sz="1600" b="0">
                <a:solidFill>
                  <a:srgbClr val="212430"/>
                </a:solidFill>
                <a:latin typeface="Noto Sans Hebrew"/>
                <a:cs typeface="Noto Sans Hebrew"/>
              </a:rPr>
              <a:t>סימון של משולש כחול – המעיד על מאסר בגין הגירה (פגיעה באחדות)</a:t>
            </a:r>
          </a:p>
        </p:txBody>
      </p:sp>
      <p:sp>
        <p:nvSpPr>
          <p:cNvPr id="11" name="Rectangle 10"/>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10 מתוך 36</a:t>
            </a:r>
          </a:p>
        </p:txBody>
      </p:sp>
      <p:sp>
        <p:nvSpPr>
          <p:cNvPr id="13" name="Rectangle 12"/>
          <p:cNvSpPr/>
          <p:nvPr/>
        </p:nvSpPr>
        <p:spPr>
          <a:xfrm>
            <a:off x="731520" y="4069080"/>
            <a:ext cx="10725912" cy="173736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ctr" wrap="square" lIns="128016" rIns="128016" tIns="73152" bIns="54864"/>
          <a:lstStyle/>
          <a:p>
            <a:pPr algn="r" rtl="1"/>
            <a:r>
              <a:rPr b="1" sz="1600">
                <a:solidFill>
                  <a:srgbClr val="1D3A5F"/>
                </a:solidFill>
                <a:latin typeface="Noto Sans Hebrew"/>
              </a:rPr>
              <a:t>מהו עיקרון הפולק?</a:t>
            </a:r>
          </a:p>
          <a:p>
            <a:pPr algn="r" rtl="1">
              <a:spcAft>
                <a:spcPts val="400"/>
              </a:spcAft>
            </a:pPr>
            <a:r>
              <a:rPr sz="1500">
                <a:solidFill>
                  <a:srgbClr val="212430"/>
                </a:solidFill>
                <a:latin typeface="Noto Sans Hebrew"/>
              </a:rPr>
              <a:t>"קהילת העם" (Volksgemeinschaft) – האומה הגרמנית כקהילה אחת, אחידה ועליונה. הפרט נתון לחובה מלאה כלפי האומה; מי שאינו נחשב שייך ל"קהילת העם", כגון היהודים, מודר מן החברה.</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עיקרון המנהיג – ציות ללא עוררין למנהיג. הביטוי בתרשים</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8446000" y="970000"/>
            <a:ext cx="1500000" cy="560000"/>
          </a:xfrm>
          <a:prstGeom prst="roundRect">
            <a:avLst>
              <a:gd name="adj" fmla="val 18000"/>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446000" y="970000"/>
            <a:ext cx="1500000" cy="56000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1D3A5F"/>
                </a:solidFill>
                <a:latin typeface="Noto Sans Hebrew"/>
                <a:cs typeface="Noto Sans Hebrew"/>
              </a:rPr>
              <a:t>המנהיג</a:t>
            </a:r>
          </a:p>
        </p:txBody>
      </p:sp>
      <p:sp>
        <p:nvSpPr>
          <p:cNvPr id="9" name="Rectangle 8"/>
          <p:cNvSpPr/>
          <p:nvPr/>
        </p:nvSpPr>
        <p:spPr>
          <a:xfrm>
            <a:off x="9184000" y="1530000"/>
            <a:ext cx="24000" cy="140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7896000" y="1670000"/>
            <a:ext cx="2600000" cy="560000"/>
          </a:xfrm>
          <a:prstGeom prst="roundRect">
            <a:avLst>
              <a:gd name="adj" fmla="val 18000"/>
            </a:avLst>
          </a:prstGeom>
          <a:solidFill>
            <a:srgbClr val="1D3A5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896000" y="1670000"/>
            <a:ext cx="2600000" cy="56000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FFFFFF"/>
                </a:solidFill>
                <a:latin typeface="Noto Sans Hebrew"/>
                <a:cs typeface="Noto Sans Hebrew"/>
              </a:rPr>
              <a:t>ציות ללא עוררין</a:t>
            </a:r>
          </a:p>
        </p:txBody>
      </p:sp>
      <p:sp>
        <p:nvSpPr>
          <p:cNvPr id="12" name="Rectangle 11"/>
          <p:cNvSpPr/>
          <p:nvPr/>
        </p:nvSpPr>
        <p:spPr>
          <a:xfrm>
            <a:off x="9184000" y="2230000"/>
            <a:ext cx="24000" cy="140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7346000" y="2370000"/>
            <a:ext cx="3700000" cy="560000"/>
          </a:xfrm>
          <a:prstGeom prst="roundRect">
            <a:avLst>
              <a:gd name="adj" fmla="val 18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346000" y="2370000"/>
            <a:ext cx="3700000" cy="56000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212430"/>
                </a:solidFill>
                <a:latin typeface="Noto Sans Hebrew"/>
                <a:cs typeface="Noto Sans Hebrew"/>
              </a:rPr>
              <a:t>האומה (הפולק)</a:t>
            </a:r>
          </a:p>
        </p:txBody>
      </p:sp>
      <p:sp>
        <p:nvSpPr>
          <p:cNvPr id="15" name="Isosceles Triangle 14"/>
          <p:cNvSpPr/>
          <p:nvPr/>
        </p:nvSpPr>
        <p:spPr>
          <a:xfrm rot="10800000">
            <a:off x="4146000" y="1275000"/>
            <a:ext cx="900000" cy="850000"/>
          </a:xfrm>
          <a:prstGeom prst="triangle">
            <a:avLst/>
          </a:prstGeom>
          <a:solidFill>
            <a:srgbClr val="B326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696000" y="2200000"/>
            <a:ext cx="1800000" cy="350000"/>
          </a:xfrm>
          <a:prstGeom prst="rect">
            <a:avLst/>
          </a:prstGeom>
          <a:noFill/>
        </p:spPr>
        <p:txBody>
          <a:bodyPr wrap="square" anchor="t" lIns="45720" rIns="45720" tIns="22860" bIns="22860">
            <a:spAutoFit/>
          </a:bodyPr>
          <a:lstStyle/>
          <a:p>
            <a:pPr rtl="1" algn="ctr">
              <a:lnSpc>
                <a:spcPct val="115000"/>
              </a:lnSpc>
              <a:spcAft>
                <a:spcPts val="400"/>
              </a:spcAft>
            </a:pPr>
            <a:r>
              <a:rPr sz="1300" b="1">
                <a:solidFill>
                  <a:srgbClr val="B3261E"/>
                </a:solidFill>
                <a:latin typeface="Noto Sans Hebrew"/>
                <a:cs typeface="Noto Sans Hebrew"/>
              </a:rPr>
              <a:t>משולש אדום</a:t>
            </a:r>
          </a:p>
        </p:txBody>
      </p:sp>
      <p:sp>
        <p:nvSpPr>
          <p:cNvPr id="17" name="Isosceles Triangle 16"/>
          <p:cNvSpPr/>
          <p:nvPr/>
        </p:nvSpPr>
        <p:spPr>
          <a:xfrm>
            <a:off x="1446000" y="1275000"/>
            <a:ext cx="900000" cy="850000"/>
          </a:xfrm>
          <a:prstGeom prst="triangle">
            <a:avLst/>
          </a:prstGeom>
          <a:solidFill>
            <a:srgbClr val="B326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96000" y="2200000"/>
            <a:ext cx="1800000" cy="350000"/>
          </a:xfrm>
          <a:prstGeom prst="rect">
            <a:avLst/>
          </a:prstGeom>
          <a:noFill/>
        </p:spPr>
        <p:txBody>
          <a:bodyPr wrap="square" anchor="t" lIns="45720" rIns="45720" tIns="22860" bIns="22860">
            <a:spAutoFit/>
          </a:bodyPr>
          <a:lstStyle/>
          <a:p>
            <a:pPr rtl="1" algn="ctr">
              <a:lnSpc>
                <a:spcPct val="115000"/>
              </a:lnSpc>
              <a:spcAft>
                <a:spcPts val="400"/>
              </a:spcAft>
            </a:pPr>
            <a:r>
              <a:rPr sz="1300" b="1">
                <a:solidFill>
                  <a:srgbClr val="B3261E"/>
                </a:solidFill>
                <a:latin typeface="Noto Sans Hebrew"/>
                <a:cs typeface="Noto Sans Hebrew"/>
              </a:rPr>
              <a:t>משולש אדום הפוך</a:t>
            </a:r>
          </a:p>
        </p:txBody>
      </p:sp>
      <p:sp>
        <p:nvSpPr>
          <p:cNvPr id="19" name="Rounded Rectangle 18"/>
          <p:cNvSpPr/>
          <p:nvPr/>
        </p:nvSpPr>
        <p:spPr>
          <a:xfrm>
            <a:off x="731520" y="4050000"/>
            <a:ext cx="10728960" cy="1950000"/>
          </a:xfrm>
          <a:prstGeom prst="roundRect">
            <a:avLst>
              <a:gd name="adj" fmla="val 6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20" name="TextBox 19"/>
          <p:cNvSpPr txBox="1"/>
          <p:nvPr/>
        </p:nvSpPr>
        <p:spPr>
          <a:xfrm>
            <a:off x="1097280" y="4120000"/>
            <a:ext cx="9997440" cy="1810000"/>
          </a:xfrm>
          <a:prstGeom prst="rect">
            <a:avLst/>
          </a:prstGeom>
          <a:noFill/>
        </p:spPr>
        <p:txBody>
          <a:bodyPr wrap="square" tIns="68580">
            <a:spAutoFit/>
          </a:bodyPr>
          <a:lstStyle/>
          <a:p>
            <a:pPr rtl="1" algn="r">
              <a:lnSpc>
                <a:spcPct val="120000"/>
              </a:lnSpc>
              <a:spcAft>
                <a:spcPts val="800"/>
              </a:spcAft>
            </a:pPr>
            <a:r>
              <a:rPr sz="1000" b="1">
                <a:solidFill>
                  <a:srgbClr val="C58B2B"/>
                </a:solidFill>
                <a:latin typeface="Noto Sans Hebrew"/>
                <a:cs typeface="Noto Sans Hebrew"/>
              </a:rPr>
              <a:t>●  </a:t>
            </a:r>
            <a:r>
              <a:rPr sz="1300">
                <a:solidFill>
                  <a:srgbClr val="212430"/>
                </a:solidFill>
                <a:latin typeface="Noto Sans Hebrew"/>
                <a:cs typeface="Noto Sans Hebrew"/>
              </a:rPr>
              <a:t>סימון של משולש אדום – המעיד על אסיר המתנגד למשטר; סימון של משולש אדום הפוך – המעיד על חיילי ורמאכט שנשבעו אמונים למנהיג וערקו או פשעו.</a:t>
            </a:r>
          </a:p>
          <a:p>
            <a:pPr rtl="1" algn="r">
              <a:lnSpc>
                <a:spcPct val="120000"/>
              </a:lnSpc>
              <a:spcAft>
                <a:spcPts val="800"/>
              </a:spcAft>
            </a:pPr>
            <a:r>
              <a:rPr sz="1000" b="1">
                <a:solidFill>
                  <a:srgbClr val="C58B2B"/>
                </a:solidFill>
                <a:latin typeface="Noto Sans Hebrew"/>
                <a:cs typeface="Noto Sans Hebrew"/>
              </a:rPr>
              <a:t>●  </a:t>
            </a:r>
            <a:r>
              <a:rPr sz="1300">
                <a:solidFill>
                  <a:srgbClr val="212430"/>
                </a:solidFill>
                <a:latin typeface="Noto Sans Hebrew"/>
                <a:cs typeface="Noto Sans Hebrew"/>
              </a:rPr>
              <a:t>מדוע השתמש המשטר הנאצי בטרור כדי לממש את האידיאולוגיה שלו:</a:t>
            </a:r>
          </a:p>
          <a:p>
            <a:pPr rtl="1" algn="r">
              <a:lnSpc>
                <a:spcPct val="120000"/>
              </a:lnSpc>
              <a:spcAft>
                <a:spcPts val="800"/>
              </a:spcAft>
            </a:pPr>
            <a:r>
              <a:rPr sz="1000" b="1">
                <a:solidFill>
                  <a:srgbClr val="C58B2B"/>
                </a:solidFill>
                <a:latin typeface="Noto Sans Hebrew"/>
                <a:cs typeface="Noto Sans Hebrew"/>
              </a:rPr>
              <a:t>●  </a:t>
            </a:r>
            <a:r>
              <a:rPr sz="1300">
                <a:solidFill>
                  <a:srgbClr val="212430"/>
                </a:solidFill>
                <a:latin typeface="Noto Sans Hebrew"/>
                <a:cs typeface="Noto Sans Hebrew"/>
              </a:rPr>
              <a:t>הטרור נוצל לדיכוי והרחקה של קבוצות שונות באוכלוסייה הגרמנית, יריבים פוליטיים, מתנגדים אפשריים של המשטר, מי שהוגדרו אויבי העם והמדינה ומי שנחשבו מסוכנים לחברה הנאצית, ובכך סייע למשטר להטמיע את האידיאולוגיה שלו ללא כל הפרעה.</a:t>
            </a:r>
          </a:p>
        </p:txBody>
      </p:sp>
      <p:sp>
        <p:nvSpPr>
          <p:cNvPr id="21" name="Rectangle 20"/>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11 מתוך 36</a:t>
            </a:r>
          </a:p>
        </p:txBody>
      </p:sp>
      <p:sp>
        <p:nvSpPr>
          <p:cNvPr id="23" name="Rectangle 22"/>
          <p:cNvSpPr/>
          <p:nvPr/>
        </p:nvSpPr>
        <p:spPr>
          <a:xfrm>
            <a:off x="6126480" y="3035808"/>
            <a:ext cx="5330952" cy="932688"/>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ctr" wrap="square" lIns="128016" rIns="128016" tIns="73152" bIns="54864"/>
          <a:lstStyle/>
          <a:p>
            <a:pPr algn="r" rtl="1">
              <a:spcAft>
                <a:spcPts val="400"/>
              </a:spcAft>
            </a:pPr>
            <a:r>
              <a:rPr sz="1400">
                <a:solidFill>
                  <a:srgbClr val="212430"/>
                </a:solidFill>
                <a:latin typeface="Noto Sans Hebrew"/>
              </a:rPr>
              <a:t>עקרון המנהיג ("הפיהרר פרנציפ"): סמכות מוחלטת בידי המנהיג, וציות מלא וללא עוררין בכל דרגי המפלגה והמדינה.</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עיקרון המנהיג – ציות ללא עוררין למנהיג. הביטוי בתרשים - המשך</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219200" y="1350000"/>
            <a:ext cx="9753600" cy="1160000"/>
          </a:xfrm>
          <a:prstGeom prst="roundRect">
            <a:avLst>
              <a:gd name="adj" fmla="val 6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8" name="Rectangle 7"/>
          <p:cNvSpPr/>
          <p:nvPr/>
        </p:nvSpPr>
        <p:spPr>
          <a:xfrm>
            <a:off x="10902800" y="1430000"/>
            <a:ext cx="36000" cy="100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463040" y="1420000"/>
            <a:ext cx="9115920" cy="1020000"/>
          </a:xfrm>
          <a:prstGeom prst="rect">
            <a:avLst/>
          </a:prstGeom>
          <a:noFill/>
        </p:spPr>
        <p:txBody>
          <a:bodyPr wrap="square" anchor="ctr" lIns="45720" rIns="45720" tIns="22860" bIns="22860">
            <a:spAutoFit/>
          </a:bodyPr>
          <a:lstStyle/>
          <a:p>
            <a:pPr rtl="1" algn="r">
              <a:lnSpc>
                <a:spcPct val="115000"/>
              </a:lnSpc>
              <a:spcAft>
                <a:spcPts val="400"/>
              </a:spcAft>
            </a:pPr>
            <a:r>
              <a:rPr sz="1500" b="0">
                <a:solidFill>
                  <a:srgbClr val="212430"/>
                </a:solidFill>
                <a:latin typeface="Noto Sans Hebrew"/>
                <a:cs typeface="Noto Sans Hebrew"/>
              </a:rPr>
              <a:t>הטרור שימש מנגנון של הפחדה, הטלת אימה והרתעה מפני כל גילוי של התנגדות או ביקורת כלפי המשטר, וכלפי האידיאולוגיה שלו.</a:t>
            </a:r>
          </a:p>
        </p:txBody>
      </p:sp>
      <p:sp>
        <p:nvSpPr>
          <p:cNvPr id="10" name="Rounded Rectangle 9"/>
          <p:cNvSpPr/>
          <p:nvPr/>
        </p:nvSpPr>
        <p:spPr>
          <a:xfrm>
            <a:off x="1219200" y="2810000"/>
            <a:ext cx="9753600" cy="760000"/>
          </a:xfrm>
          <a:prstGeom prst="roundRect">
            <a:avLst>
              <a:gd name="adj" fmla="val 6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11" name="Rectangle 10"/>
          <p:cNvSpPr/>
          <p:nvPr/>
        </p:nvSpPr>
        <p:spPr>
          <a:xfrm>
            <a:off x="10902800" y="2890000"/>
            <a:ext cx="36000" cy="60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463040" y="2880000"/>
            <a:ext cx="9115920" cy="620000"/>
          </a:xfrm>
          <a:prstGeom prst="rect">
            <a:avLst/>
          </a:prstGeom>
          <a:noFill/>
        </p:spPr>
        <p:txBody>
          <a:bodyPr wrap="square" anchor="ctr" lIns="45720" rIns="45720" tIns="22860" bIns="22860">
            <a:spAutoFit/>
          </a:bodyPr>
          <a:lstStyle/>
          <a:p>
            <a:pPr rtl="1" algn="r">
              <a:lnSpc>
                <a:spcPct val="115000"/>
              </a:lnSpc>
              <a:spcAft>
                <a:spcPts val="400"/>
              </a:spcAft>
            </a:pPr>
            <a:r>
              <a:rPr sz="1500" b="0">
                <a:solidFill>
                  <a:srgbClr val="212430"/>
                </a:solidFill>
                <a:latin typeface="Noto Sans Hebrew"/>
                <a:cs typeface="Noto Sans Hebrew"/>
              </a:rPr>
              <a:t>הטרור היה מכשיר הכרחי לביצוע האידיאולוגיה הטוטלית של חיסול עמים מטעמים גזעיים</a:t>
            </a:r>
          </a:p>
        </p:txBody>
      </p:sp>
      <p:sp>
        <p:nvSpPr>
          <p:cNvPr id="13" name="Rectangle 12"/>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12 מתוך 36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התנגדות לדמוקרטיה ולקומוניזם</a:t>
            </a:r>
          </a:p>
        </p:txBody>
      </p:sp>
      <p:sp>
        <p:nvSpPr>
          <p:cNvPr id="17" name="Rectangle 16"/>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18" name="TextBox 17"/>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13 מתוך 36</a:t>
            </a:r>
          </a:p>
        </p:txBody>
      </p:sp>
      <p:sp>
        <p:nvSpPr>
          <p:cNvPr id="21" name="TextBox 20"/>
          <p:cNvSpPr txBox="1"/>
          <p:nvPr/>
        </p:nvSpPr>
        <p:spPr>
          <a:xfrm>
            <a:off x="731520" y="5989320"/>
            <a:ext cx="5943600" cy="237744"/>
          </a:xfrm>
          <a:prstGeom prst="rect">
            <a:avLst/>
          </a:prstGeom>
          <a:noFill/>
        </p:spPr>
        <p:txBody>
          <a:bodyPr wrap="none">
            <a:spAutoFit/>
          </a:bodyPr>
          <a:lstStyle/>
          <a:p>
            <a:pPr algn="r"/>
            <a:r>
              <a:rPr sz="1050">
                <a:solidFill>
                  <a:srgbClr val="5A6B7A"/>
                </a:solidFill>
                <a:latin typeface="Noto Sans Hebrew"/>
              </a:rPr>
              <a:t>מוקד לימוד מתכנית אשנב 2027 – הפיקוח על הוראת היסטוריה, משרד החינוך</a:t>
            </a:r>
          </a:p>
        </p:txBody>
      </p:sp>
      <p:sp>
        <p:nvSpPr>
          <p:cNvPr id="22" name="Rectangle 21"/>
          <p:cNvSpPr/>
          <p:nvPr/>
        </p:nvSpPr>
        <p:spPr>
          <a:xfrm>
            <a:off x="731520" y="1005840"/>
            <a:ext cx="10725912" cy="841248"/>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spcAft>
                <a:spcPts val="500"/>
              </a:spcAft>
            </a:pPr>
            <a:r>
              <a:rPr sz="1500" b="0">
                <a:solidFill>
                  <a:srgbClr val="212430"/>
                </a:solidFill>
                <a:latin typeface="Noto Sans Hebrew"/>
              </a:rPr>
              <a:t>עמדת הנאצים: התיאוריות שעמדו בבסיס המשטר הדמוקרטי והקומוניסטי הן ביטוי לניוון ולחולשה – ומכשול בפני בניית "הסדר החדש".</a:t>
            </a:r>
          </a:p>
        </p:txBody>
      </p:sp>
      <p:sp>
        <p:nvSpPr>
          <p:cNvPr id="23" name="Rectangle 22"/>
          <p:cNvSpPr/>
          <p:nvPr/>
        </p:nvSpPr>
        <p:spPr>
          <a:xfrm>
            <a:off x="6263640" y="2103120"/>
            <a:ext cx="5193792" cy="233172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r>
              <a:rPr sz="1600" b="1">
                <a:solidFill>
                  <a:srgbClr val="1D3A5F"/>
                </a:solidFill>
                <a:latin typeface="Noto Sans Hebrew"/>
              </a:rPr>
              <a:t>הדמוקרטיה</a:t>
            </a:r>
          </a:p>
          <a:p>
            <a:pPr algn="r" rtl="1">
              <a:spcAft>
                <a:spcPts val="500"/>
              </a:spcAft>
            </a:pPr>
            <a:r>
              <a:rPr sz="1400" b="1">
                <a:solidFill>
                  <a:srgbClr val="C58B2B"/>
                </a:solidFill>
                <a:latin typeface="Noto Sans Hebrew"/>
              </a:rPr>
              <a:t>●  </a:t>
            </a:r>
            <a:r>
              <a:rPr sz="1400" b="0">
                <a:solidFill>
                  <a:srgbClr val="212430"/>
                </a:solidFill>
                <a:latin typeface="Noto Sans Hebrew"/>
              </a:rPr>
              <a:t>הוצגה כמשטר חלש ומפולג: ריבוי דעות, פשרות וחלוקת סמכויות.</a:t>
            </a:r>
          </a:p>
          <a:p>
            <a:pPr algn="r" rtl="1">
              <a:spcAft>
                <a:spcPts val="500"/>
              </a:spcAft>
            </a:pPr>
            <a:r>
              <a:rPr sz="1400" b="1">
                <a:solidFill>
                  <a:srgbClr val="C58B2B"/>
                </a:solidFill>
                <a:latin typeface="Noto Sans Hebrew"/>
              </a:rPr>
              <a:t>●  </a:t>
            </a:r>
            <a:r>
              <a:rPr sz="1400" b="0">
                <a:solidFill>
                  <a:srgbClr val="212430"/>
                </a:solidFill>
                <a:latin typeface="Noto Sans Hebrew"/>
              </a:rPr>
              <a:t>עומדת בניגוד לעקרון המנהיג ולאחדות "הפולק".</a:t>
            </a:r>
          </a:p>
        </p:txBody>
      </p:sp>
      <p:sp>
        <p:nvSpPr>
          <p:cNvPr id="24" name="Rectangle 23"/>
          <p:cNvSpPr/>
          <p:nvPr/>
        </p:nvSpPr>
        <p:spPr>
          <a:xfrm>
            <a:off x="731520" y="2103120"/>
            <a:ext cx="5193792" cy="233172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r>
              <a:rPr sz="1600" b="1">
                <a:solidFill>
                  <a:srgbClr val="1D3A5F"/>
                </a:solidFill>
                <a:latin typeface="Noto Sans Hebrew"/>
              </a:rPr>
              <a:t>הקומוניזם</a:t>
            </a:r>
          </a:p>
          <a:p>
            <a:pPr algn="r" rtl="1">
              <a:spcAft>
                <a:spcPts val="500"/>
              </a:spcAft>
            </a:pPr>
            <a:r>
              <a:rPr sz="1400" b="1">
                <a:solidFill>
                  <a:srgbClr val="C58B2B"/>
                </a:solidFill>
                <a:latin typeface="Noto Sans Hebrew"/>
              </a:rPr>
              <a:t>●  </a:t>
            </a:r>
            <a:r>
              <a:rPr sz="1400" b="0">
                <a:solidFill>
                  <a:srgbClr val="212430"/>
                </a:solidFill>
                <a:latin typeface="Noto Sans Hebrew"/>
              </a:rPr>
              <a:t>הוצג כאיום מהפכני על הסדר הקיים.</a:t>
            </a:r>
          </a:p>
          <a:p>
            <a:pPr algn="r" rtl="1">
              <a:spcAft>
                <a:spcPts val="500"/>
              </a:spcAft>
            </a:pPr>
            <a:r>
              <a:rPr sz="1400" b="1">
                <a:solidFill>
                  <a:srgbClr val="C58B2B"/>
                </a:solidFill>
                <a:latin typeface="Noto Sans Hebrew"/>
              </a:rPr>
              <a:t>●  </a:t>
            </a:r>
            <a:r>
              <a:rPr sz="1400" b="0">
                <a:solidFill>
                  <a:srgbClr val="212430"/>
                </a:solidFill>
                <a:latin typeface="Noto Sans Hebrew"/>
              </a:rPr>
              <a:t>הנאצים קשרו אותו באופן אנטישמי ליהודים.</a:t>
            </a:r>
          </a:p>
        </p:txBody>
      </p:sp>
      <p:sp>
        <p:nvSpPr>
          <p:cNvPr id="25" name="Oval 24"/>
          <p:cNvSpPr/>
          <p:nvPr/>
        </p:nvSpPr>
        <p:spPr>
          <a:xfrm>
            <a:off x="5687568" y="2788920"/>
            <a:ext cx="822960" cy="822960"/>
          </a:xfrm>
          <a:prstGeom prst="ellipse">
            <a:avLst/>
          </a:prstGeom>
          <a:solidFill>
            <a:srgbClr val="1D3A5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r>
              <a:rPr sz="1300" b="1">
                <a:solidFill>
                  <a:srgbClr val="FFFFFF"/>
                </a:solidFill>
                <a:latin typeface="Noto Sans Hebrew"/>
              </a:rPr>
              <a:t>מול</a:t>
            </a:r>
          </a:p>
        </p:txBody>
      </p:sp>
      <p:sp>
        <p:nvSpPr>
          <p:cNvPr id="26" name="Rectangle 25"/>
          <p:cNvSpPr/>
          <p:nvPr/>
        </p:nvSpPr>
        <p:spPr>
          <a:xfrm>
            <a:off x="731520" y="4709160"/>
            <a:ext cx="10725912" cy="841248"/>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spcAft>
                <a:spcPts val="500"/>
              </a:spcAft>
            </a:pPr>
            <a:r>
              <a:rPr sz="1300" b="0">
                <a:solidFill>
                  <a:srgbClr val="212430"/>
                </a:solidFill>
                <a:latin typeface="Noto Sans Hebrew"/>
              </a:rPr>
              <a:t>כך נשאל בבגרות (שאלון 022261, חורף תשפ"ד): מדוע התנגדו הנאצים לדמוקרטיה ו/או לקומוניזם? הביאו שני נימוקים.</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731520" y="2700000"/>
            <a:ext cx="10728960" cy="1300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731520" y="2620000"/>
            <a:ext cx="10728960" cy="5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4080000"/>
            <a:ext cx="10728960" cy="5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Diamond 5"/>
          <p:cNvSpPr/>
          <p:nvPr/>
        </p:nvSpPr>
        <p:spPr>
          <a:xfrm>
            <a:off x="591520" y="3200000"/>
            <a:ext cx="160000" cy="160000"/>
          </a:xfrm>
          <a:prstGeom prst="diamond">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520480" y="3200000"/>
            <a:ext cx="160000" cy="160000"/>
          </a:xfrm>
          <a:prstGeom prst="diamond">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75360" y="2880000"/>
            <a:ext cx="10241280" cy="950000"/>
          </a:xfrm>
          <a:prstGeom prst="rect">
            <a:avLst/>
          </a:prstGeom>
          <a:noFill/>
        </p:spPr>
        <p:txBody>
          <a:bodyPr wrap="square" anchor="ctr" lIns="45720" rIns="45720" tIns="22860" bIns="22860">
            <a:spAutoFit/>
          </a:bodyPr>
          <a:lstStyle/>
          <a:p>
            <a:pPr rtl="1" algn="ctr">
              <a:lnSpc>
                <a:spcPct val="115000"/>
              </a:lnSpc>
              <a:spcAft>
                <a:spcPts val="400"/>
              </a:spcAft>
            </a:pPr>
            <a:r>
              <a:rPr sz="4000" b="1">
                <a:solidFill>
                  <a:srgbClr val="FFFFFF"/>
                </a:solidFill>
                <a:latin typeface="Noto Serif Hebrew"/>
                <a:cs typeface="Noto Serif Hebrew"/>
              </a:rPr>
              <a:t>ביסוס המשטר הנאצי (1935-1933)</a:t>
            </a:r>
          </a:p>
        </p:txBody>
      </p:sp>
      <p:sp>
        <p:nvSpPr>
          <p:cNvPr id="9" name="TextBox 8"/>
          <p:cNvSpPr txBox="1"/>
          <p:nvPr/>
        </p:nvSpPr>
        <p:spPr>
          <a:xfrm>
            <a:off x="2438400" y="4300000"/>
            <a:ext cx="7315200" cy="500000"/>
          </a:xfrm>
          <a:prstGeom prst="rect">
            <a:avLst/>
          </a:prstGeom>
          <a:noFill/>
        </p:spPr>
        <p:txBody>
          <a:bodyPr wrap="square" anchor="t" lIns="45720" rIns="45720" tIns="22860" bIns="22860">
            <a:spAutoFit/>
          </a:bodyPr>
          <a:lstStyle/>
          <a:p>
            <a:pPr rtl="1" algn="ctr">
              <a:lnSpc>
                <a:spcPct val="115000"/>
              </a:lnSpc>
              <a:spcAft>
                <a:spcPts val="400"/>
              </a:spcAft>
            </a:pPr>
            <a:r>
              <a:rPr sz="1600" b="1">
                <a:solidFill>
                  <a:srgbClr val="7A2E3A"/>
                </a:solidFill>
                <a:latin typeface="Noto Sans Hebrew"/>
                <a:cs typeface="Noto Sans Hebrew"/>
              </a:rPr>
              <a:t>יחידה 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זהות הדובר והנמענים</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6346000" y="1150000"/>
            <a:ext cx="5120640" cy="3000000"/>
          </a:xfrm>
          <a:prstGeom prst="roundRect">
            <a:avLst>
              <a:gd name="adj" fmla="val 6000"/>
            </a:avLst>
          </a:prstGeom>
          <a:solidFill>
            <a:srgbClr val="FFFFFF"/>
          </a:solidFill>
          <a:ln w="2222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46000" y="1270000"/>
            <a:ext cx="4920640" cy="400000"/>
          </a:xfrm>
          <a:prstGeom prst="rect">
            <a:avLst/>
          </a:prstGeom>
          <a:noFill/>
        </p:spPr>
        <p:txBody>
          <a:bodyPr wrap="square" anchor="t" lIns="45720" rIns="45720" tIns="22860" bIns="22860">
            <a:spAutoFit/>
          </a:bodyPr>
          <a:lstStyle/>
          <a:p>
            <a:pPr rtl="1" algn="r">
              <a:lnSpc>
                <a:spcPct val="115000"/>
              </a:lnSpc>
              <a:spcAft>
                <a:spcPts val="400"/>
              </a:spcAft>
            </a:pPr>
            <a:r>
              <a:rPr sz="1800" b="1">
                <a:solidFill>
                  <a:srgbClr val="2E5A88"/>
                </a:solidFill>
                <a:latin typeface="Noto Serif Hebrew"/>
                <a:cs typeface="Noto Serif Hebrew"/>
              </a:rPr>
              <a:t>מקור 1 - תקשורת בין־לאומית</a:t>
            </a:r>
          </a:p>
        </p:txBody>
      </p:sp>
      <p:sp>
        <p:nvSpPr>
          <p:cNvPr id="9" name="TextBox 8"/>
          <p:cNvSpPr txBox="1"/>
          <p:nvPr/>
        </p:nvSpPr>
        <p:spPr>
          <a:xfrm>
            <a:off x="6446000" y="1780000"/>
            <a:ext cx="4920640" cy="2200000"/>
          </a:xfrm>
          <a:prstGeom prst="rect">
            <a:avLst/>
          </a:prstGeom>
          <a:noFill/>
        </p:spPr>
        <p:txBody>
          <a:bodyPr wrap="square" anchor="t" lIns="45720" rIns="45720" tIns="22860" bIns="22860">
            <a:spAutoFit/>
          </a:bodyPr>
          <a:lstStyle/>
          <a:p>
            <a:pPr rtl="1" algn="r">
              <a:lnSpc>
                <a:spcPct val="125000"/>
              </a:lnSpc>
              <a:spcAft>
                <a:spcPts val="400"/>
              </a:spcAft>
            </a:pPr>
            <a:r>
              <a:rPr sz="1600" b="0">
                <a:solidFill>
                  <a:srgbClr val="212430"/>
                </a:solidFill>
                <a:latin typeface="Noto Sans Hebrew"/>
                <a:cs typeface="Noto Sans Hebrew"/>
              </a:rPr>
              <a:t>במקור 1 עורך סוכנות הידיעות הגרמנית מציג הסבר לחוקים. ההסבר נועד לתקשורת הבין־לאומית ולכן הוא מוצג באופן שיתקבל בדעת הקהל בעולם, ונמנע מלתת ביטוי לתפיסות הגזעניות והאנטישמיות של המשטר.</a:t>
            </a:r>
          </a:p>
        </p:txBody>
      </p:sp>
      <p:sp>
        <p:nvSpPr>
          <p:cNvPr id="10" name="Rounded Rectangle 9"/>
          <p:cNvSpPr/>
          <p:nvPr/>
        </p:nvSpPr>
        <p:spPr>
          <a:xfrm>
            <a:off x="725360" y="1150000"/>
            <a:ext cx="5120640" cy="3000000"/>
          </a:xfrm>
          <a:prstGeom prst="roundRect">
            <a:avLst>
              <a:gd name="adj" fmla="val 6000"/>
            </a:avLst>
          </a:prstGeom>
          <a:solidFill>
            <a:srgbClr val="FFFFFF"/>
          </a:solidFill>
          <a:ln w="22225">
            <a:solidFill>
              <a:srgbClr val="B3261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5360" y="1270000"/>
            <a:ext cx="4920640" cy="400000"/>
          </a:xfrm>
          <a:prstGeom prst="rect">
            <a:avLst/>
          </a:prstGeom>
          <a:noFill/>
        </p:spPr>
        <p:txBody>
          <a:bodyPr wrap="square" anchor="t" lIns="45720" rIns="45720" tIns="22860" bIns="22860">
            <a:spAutoFit/>
          </a:bodyPr>
          <a:lstStyle/>
          <a:p>
            <a:pPr rtl="1" algn="r">
              <a:lnSpc>
                <a:spcPct val="115000"/>
              </a:lnSpc>
              <a:spcAft>
                <a:spcPts val="400"/>
              </a:spcAft>
            </a:pPr>
            <a:r>
              <a:rPr sz="1800" b="1">
                <a:solidFill>
                  <a:srgbClr val="B3261E"/>
                </a:solidFill>
                <a:latin typeface="Noto Serif Hebrew"/>
                <a:cs typeface="Noto Serif Hebrew"/>
              </a:rPr>
              <a:t>מקור 2 - קהל פנים־גרמני</a:t>
            </a:r>
          </a:p>
        </p:txBody>
      </p:sp>
      <p:sp>
        <p:nvSpPr>
          <p:cNvPr id="12" name="TextBox 11"/>
          <p:cNvSpPr txBox="1"/>
          <p:nvPr/>
        </p:nvSpPr>
        <p:spPr>
          <a:xfrm>
            <a:off x="825360" y="1780000"/>
            <a:ext cx="4920640" cy="2200000"/>
          </a:xfrm>
          <a:prstGeom prst="rect">
            <a:avLst/>
          </a:prstGeom>
          <a:noFill/>
        </p:spPr>
        <p:txBody>
          <a:bodyPr wrap="square" anchor="t" lIns="45720" rIns="45720" tIns="22860" bIns="22860">
            <a:spAutoFit/>
          </a:bodyPr>
          <a:lstStyle/>
          <a:p>
            <a:pPr rtl="1" algn="r">
              <a:lnSpc>
                <a:spcPct val="125000"/>
              </a:lnSpc>
              <a:spcAft>
                <a:spcPts val="400"/>
              </a:spcAft>
            </a:pPr>
            <a:r>
              <a:rPr sz="1600" b="0">
                <a:solidFill>
                  <a:srgbClr val="212430"/>
                </a:solidFill>
                <a:latin typeface="Noto Sans Hebrew"/>
                <a:cs typeface="Noto Sans Hebrew"/>
              </a:rPr>
              <a:t>מקור 2 הוא הרצאה של בכיר במשרד המשפטים בכנס של מדענים גרמנים במוסד גרמני נאצי. ההסבר שהוא מציג לחקיקת החוקים הוא ביטוי מובהק של תפיסות המשטר הנאצי ביחס ליהודים תפיסה גזענית־אנטישמית. במעמד זה אין צורך להתחשב בדעת הקהל מחוץ לגרמניה.</a:t>
            </a:r>
          </a:p>
        </p:txBody>
      </p:sp>
      <p:sp>
        <p:nvSpPr>
          <p:cNvPr id="13" name="Oval 12"/>
          <p:cNvSpPr/>
          <p:nvPr/>
        </p:nvSpPr>
        <p:spPr>
          <a:xfrm>
            <a:off x="5646000" y="2200000"/>
            <a:ext cx="900000" cy="900000"/>
          </a:xfrm>
          <a:prstGeom prst="ellipse">
            <a:avLst/>
          </a:prstGeom>
          <a:solidFill>
            <a:srgbClr val="1D3A5F"/>
          </a:solidFill>
          <a:ln w="2540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46000" y="2200000"/>
            <a:ext cx="900000" cy="900000"/>
          </a:xfrm>
          <a:prstGeom prst="rect">
            <a:avLst/>
          </a:prstGeom>
          <a:noFill/>
        </p:spPr>
        <p:txBody>
          <a:bodyPr wrap="square" anchor="ctr" lIns="45720" rIns="45720" tIns="22860" bIns="22860">
            <a:spAutoFit/>
          </a:bodyPr>
          <a:lstStyle/>
          <a:p>
            <a:pPr rtl="1" algn="ctr">
              <a:lnSpc>
                <a:spcPct val="115000"/>
              </a:lnSpc>
              <a:spcAft>
                <a:spcPts val="400"/>
              </a:spcAft>
            </a:pPr>
            <a:r>
              <a:rPr sz="2200" b="1">
                <a:solidFill>
                  <a:srgbClr val="FFFFFF"/>
                </a:solidFill>
                <a:latin typeface="Noto Serif Hebrew"/>
                <a:cs typeface="Noto Serif Hebrew"/>
              </a:rPr>
              <a:t>מול</a:t>
            </a:r>
          </a:p>
        </p:txBody>
      </p:sp>
      <p:sp>
        <p:nvSpPr>
          <p:cNvPr id="15" name="Rounded Rectangle 14"/>
          <p:cNvSpPr/>
          <p:nvPr/>
        </p:nvSpPr>
        <p:spPr>
          <a:xfrm>
            <a:off x="1706880" y="4650000"/>
            <a:ext cx="8778240" cy="800000"/>
          </a:xfrm>
          <a:prstGeom prst="roundRect">
            <a:avLst>
              <a:gd name="adj" fmla="val 50000"/>
            </a:avLst>
          </a:prstGeom>
          <a:solidFill>
            <a:srgbClr val="FBF6EA"/>
          </a:solidFill>
          <a:ln w="2222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950720" y="4650000"/>
            <a:ext cx="8290560" cy="800000"/>
          </a:xfrm>
          <a:prstGeom prst="rect">
            <a:avLst/>
          </a:prstGeom>
          <a:noFill/>
        </p:spPr>
        <p:txBody>
          <a:bodyPr wrap="square" anchor="ctr" lIns="45720" rIns="45720" tIns="22860" bIns="22860">
            <a:spAutoFit/>
          </a:bodyPr>
          <a:lstStyle/>
          <a:p>
            <a:pPr rtl="1" algn="ctr">
              <a:lnSpc>
                <a:spcPct val="115000"/>
              </a:lnSpc>
              <a:spcAft>
                <a:spcPts val="400"/>
              </a:spcAft>
            </a:pPr>
            <a:r>
              <a:rPr sz="1500" b="1">
                <a:solidFill>
                  <a:srgbClr val="7A2E3A"/>
                </a:solidFill>
                <a:latin typeface="Noto Sans Hebrew"/>
                <a:cs typeface="Noto Sans Hebrew"/>
              </a:rPr>
              <a:t>השוואה: זהות הדובר והנמענים - תקשורת בין־לאומית מול קהל פנים־גרמני</a:t>
            </a:r>
          </a:p>
        </p:txBody>
      </p:sp>
      <p:sp>
        <p:nvSpPr>
          <p:cNvPr id="17" name="Rectangle 16"/>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15 מתוך 36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731520" y="2700000"/>
            <a:ext cx="10728960" cy="1300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731520" y="2620000"/>
            <a:ext cx="10728960" cy="5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4080000"/>
            <a:ext cx="10728960" cy="5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Diamond 5"/>
          <p:cNvSpPr/>
          <p:nvPr/>
        </p:nvSpPr>
        <p:spPr>
          <a:xfrm>
            <a:off x="591520" y="3200000"/>
            <a:ext cx="160000" cy="160000"/>
          </a:xfrm>
          <a:prstGeom prst="diamond">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520480" y="3200000"/>
            <a:ext cx="160000" cy="160000"/>
          </a:xfrm>
          <a:prstGeom prst="diamond">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75360" y="2880000"/>
            <a:ext cx="10241280" cy="950000"/>
          </a:xfrm>
          <a:prstGeom prst="rect">
            <a:avLst/>
          </a:prstGeom>
          <a:noFill/>
        </p:spPr>
        <p:txBody>
          <a:bodyPr wrap="square" anchor="ctr" lIns="45720" rIns="45720" tIns="22860" bIns="22860">
            <a:spAutoFit/>
          </a:bodyPr>
          <a:lstStyle/>
          <a:p>
            <a:pPr rtl="1" algn="ctr">
              <a:lnSpc>
                <a:spcPct val="115000"/>
              </a:lnSpc>
              <a:spcAft>
                <a:spcPts val="400"/>
              </a:spcAft>
            </a:pPr>
            <a:r>
              <a:rPr sz="4000" b="1">
                <a:solidFill>
                  <a:srgbClr val="FFFFFF"/>
                </a:solidFill>
                <a:latin typeface="Noto Serif Hebrew"/>
                <a:cs typeface="Noto Serif Hebrew"/>
              </a:rPr>
              <a:t>האידאולוגיה הנאצית, הגטאות</a:t>
            </a:r>
          </a:p>
        </p:txBody>
      </p:sp>
      <p:sp>
        <p:nvSpPr>
          <p:cNvPr id="9" name="TextBox 8"/>
          <p:cNvSpPr txBox="1"/>
          <p:nvPr/>
        </p:nvSpPr>
        <p:spPr>
          <a:xfrm>
            <a:off x="2438400" y="4300000"/>
            <a:ext cx="7315200" cy="500000"/>
          </a:xfrm>
          <a:prstGeom prst="rect">
            <a:avLst/>
          </a:prstGeom>
          <a:noFill/>
        </p:spPr>
        <p:txBody>
          <a:bodyPr wrap="square" anchor="t" lIns="45720" rIns="45720" tIns="22860" bIns="22860">
            <a:spAutoFit/>
          </a:bodyPr>
          <a:lstStyle/>
          <a:p>
            <a:pPr rtl="1" algn="ctr">
              <a:lnSpc>
                <a:spcPct val="115000"/>
              </a:lnSpc>
              <a:spcAft>
                <a:spcPts val="400"/>
              </a:spcAft>
            </a:pPr>
            <a:r>
              <a:rPr sz="1600" b="1">
                <a:solidFill>
                  <a:srgbClr val="7A2E3A"/>
                </a:solidFill>
                <a:latin typeface="Noto Sans Hebrew"/>
                <a:cs typeface="Noto Sans Hebrew"/>
              </a:rPr>
              <a:t>יחידה 4</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דימוי היהודי באנטישמיות הנאצית</a:t>
            </a:r>
          </a:p>
        </p:txBody>
      </p:sp>
      <p:sp>
        <p:nvSpPr>
          <p:cNvPr id="17" name="Rectangle 16"/>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18" name="TextBox 17"/>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19 מתוך 36</a:t>
            </a:r>
          </a:p>
        </p:txBody>
      </p:sp>
      <p:sp>
        <p:nvSpPr>
          <p:cNvPr id="20" name="TextBox 19"/>
          <p:cNvSpPr txBox="1"/>
          <p:nvPr/>
        </p:nvSpPr>
        <p:spPr>
          <a:xfrm>
            <a:off x="731520" y="5989320"/>
            <a:ext cx="5943600" cy="237744"/>
          </a:xfrm>
          <a:prstGeom prst="rect">
            <a:avLst/>
          </a:prstGeom>
          <a:noFill/>
        </p:spPr>
        <p:txBody>
          <a:bodyPr wrap="none">
            <a:spAutoFit/>
          </a:bodyPr>
          <a:lstStyle/>
          <a:p>
            <a:pPr algn="r"/>
            <a:r>
              <a:rPr sz="1050">
                <a:solidFill>
                  <a:srgbClr val="5A6B7A"/>
                </a:solidFill>
                <a:latin typeface="Noto Sans Hebrew"/>
              </a:rPr>
              <a:t>מוקד לימוד מתכנית אשנב 2027 – הפיקוח על הוראת היסטוריה, משרד החינוך</a:t>
            </a:r>
          </a:p>
        </p:txBody>
      </p:sp>
      <p:sp>
        <p:nvSpPr>
          <p:cNvPr id="21" name="Rectangle 20"/>
          <p:cNvSpPr/>
          <p:nvPr/>
        </p:nvSpPr>
        <p:spPr>
          <a:xfrm>
            <a:off x="9079992" y="1325880"/>
            <a:ext cx="2377440" cy="214884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r>
              <a:rPr sz="1400" b="1">
                <a:solidFill>
                  <a:srgbClr val="1D3A5F"/>
                </a:solidFill>
                <a:latin typeface="Noto Sans Hebrew"/>
              </a:rPr>
              <a:t>דימויים קודמים</a:t>
            </a:r>
          </a:p>
          <a:p>
            <a:pPr algn="r" rtl="1">
              <a:spcAft>
                <a:spcPts val="500"/>
              </a:spcAft>
            </a:pPr>
            <a:r>
              <a:rPr sz="1250" b="0">
                <a:solidFill>
                  <a:srgbClr val="212430"/>
                </a:solidFill>
                <a:latin typeface="Noto Sans Hebrew"/>
              </a:rPr>
              <a:t>היהודי כזר, כטפיל, כמזוהם ומפיץ מחלות, כשואף להשתלט על העולם</a:t>
            </a:r>
          </a:p>
        </p:txBody>
      </p:sp>
      <p:sp>
        <p:nvSpPr>
          <p:cNvPr id="22" name="Rectangle 21"/>
          <p:cNvSpPr/>
          <p:nvPr/>
        </p:nvSpPr>
        <p:spPr>
          <a:xfrm>
            <a:off x="6300216" y="1325880"/>
            <a:ext cx="2377440" cy="214884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r>
              <a:rPr sz="1400" b="1">
                <a:solidFill>
                  <a:srgbClr val="1D3A5F"/>
                </a:solidFill>
                <a:latin typeface="Noto Sans Hebrew"/>
              </a:rPr>
              <a:t>העצמה ומרכזיות</a:t>
            </a:r>
          </a:p>
          <a:p>
            <a:pPr algn="r" rtl="1">
              <a:spcAft>
                <a:spcPts val="500"/>
              </a:spcAft>
            </a:pPr>
            <a:r>
              <a:rPr sz="1250" b="0">
                <a:solidFill>
                  <a:srgbClr val="212430"/>
                </a:solidFill>
                <a:latin typeface="Noto Sans Hebrew"/>
              </a:rPr>
              <a:t>הנאצים אימצו את הדימויים, העצימו אותם ונתנו ל"שאלה היהודית" מרכזיות חסרת תקדים</a:t>
            </a:r>
          </a:p>
        </p:txBody>
      </p:sp>
      <p:sp>
        <p:nvSpPr>
          <p:cNvPr id="23" name="Rectangle 22"/>
          <p:cNvSpPr/>
          <p:nvPr/>
        </p:nvSpPr>
        <p:spPr>
          <a:xfrm>
            <a:off x="3520440" y="1325880"/>
            <a:ext cx="2377440" cy="214884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r>
              <a:rPr sz="1400" b="1">
                <a:solidFill>
                  <a:srgbClr val="1D3A5F"/>
                </a:solidFill>
                <a:latin typeface="Noto Sans Hebrew"/>
              </a:rPr>
              <a:t>מקור כל הרע</a:t>
            </a:r>
          </a:p>
          <a:p>
            <a:pPr algn="r" rtl="1">
              <a:spcAft>
                <a:spcPts val="500"/>
              </a:spcAft>
            </a:pPr>
            <a:r>
              <a:rPr sz="1250" b="0">
                <a:solidFill>
                  <a:srgbClr val="212430"/>
                </a:solidFill>
                <a:latin typeface="Noto Sans Hebrew"/>
              </a:rPr>
              <a:t>"הבעיה היהודית" הוצגה כהסבר לכל ליקויי ההווה</a:t>
            </a:r>
          </a:p>
        </p:txBody>
      </p:sp>
      <p:sp>
        <p:nvSpPr>
          <p:cNvPr id="24" name="Rectangle 23"/>
          <p:cNvSpPr/>
          <p:nvPr/>
        </p:nvSpPr>
        <p:spPr>
          <a:xfrm>
            <a:off x="740664" y="1325880"/>
            <a:ext cx="2377440" cy="214884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r>
              <a:rPr sz="1400" b="1">
                <a:solidFill>
                  <a:srgbClr val="1D3A5F"/>
                </a:solidFill>
                <a:latin typeface="Noto Sans Hebrew"/>
              </a:rPr>
              <a:t>התניית הסדר החדש</a:t>
            </a:r>
          </a:p>
          <a:p>
            <a:pPr algn="r" rtl="1">
              <a:spcAft>
                <a:spcPts val="500"/>
              </a:spcAft>
            </a:pPr>
            <a:r>
              <a:rPr sz="1250" b="0">
                <a:solidFill>
                  <a:srgbClr val="212430"/>
                </a:solidFill>
                <a:latin typeface="Noto Sans Hebrew"/>
              </a:rPr>
              <a:t>יצירת "הסדר החדש" הותנתה במציאת פתרון ל"בעיה היהודית"</a:t>
            </a:r>
          </a:p>
        </p:txBody>
      </p:sp>
      <p:sp>
        <p:nvSpPr>
          <p:cNvPr id="25" name="Chevron 24"/>
          <p:cNvSpPr/>
          <p:nvPr/>
        </p:nvSpPr>
        <p:spPr>
          <a:xfrm rot="10800000">
            <a:off x="8613648" y="2194560"/>
            <a:ext cx="402336" cy="402336"/>
          </a:xfrm>
          <a:prstGeom prst="chevron">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Chevron 25"/>
          <p:cNvSpPr/>
          <p:nvPr/>
        </p:nvSpPr>
        <p:spPr>
          <a:xfrm rot="10800000">
            <a:off x="5833872" y="2194560"/>
            <a:ext cx="402336" cy="402336"/>
          </a:xfrm>
          <a:prstGeom prst="chevron">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Chevron 26"/>
          <p:cNvSpPr/>
          <p:nvPr/>
        </p:nvSpPr>
        <p:spPr>
          <a:xfrm rot="10800000">
            <a:off x="3054096" y="2194560"/>
            <a:ext cx="402336" cy="402336"/>
          </a:xfrm>
          <a:prstGeom prst="chevron">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731520" y="3931920"/>
            <a:ext cx="10725912" cy="132588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r>
              <a:rPr sz="1600" b="1">
                <a:solidFill>
                  <a:srgbClr val="1D3A5F"/>
                </a:solidFill>
                <a:latin typeface="Noto Sans Hebrew"/>
              </a:rPr>
              <a:t>ההטמעה בכל תחומי החיים</a:t>
            </a:r>
          </a:p>
          <a:p>
            <a:pPr algn="r" rtl="1">
              <a:spcAft>
                <a:spcPts val="500"/>
              </a:spcAft>
            </a:pPr>
            <a:r>
              <a:rPr sz="1400" b="0">
                <a:solidFill>
                  <a:srgbClr val="212430"/>
                </a:solidFill>
                <a:latin typeface="Noto Sans Hebrew"/>
              </a:rPr>
              <a:t>תעמולה, חינוך וחקיקה – כפי שעולה מהמקורות בשקפים הבאים: מכתב בת המושל, החדרת הדימוי לספרי הלימוד, ופנייה לרגשות ההמונים.</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בת המושל הנאצי מתמקדת בתיאור המחלות והלכלוך בגטו</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75360" y="1150000"/>
            <a:ext cx="10241280" cy="2100000"/>
          </a:xfrm>
          <a:prstGeom prst="roundRect">
            <a:avLst>
              <a:gd name="adj" fmla="val 6000"/>
            </a:avLst>
          </a:prstGeom>
          <a:solidFill>
            <a:srgbClr val="FBF6EA"/>
          </a:solidFill>
          <a:ln w="2540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75360" y="1200000"/>
            <a:ext cx="500000" cy="600000"/>
          </a:xfrm>
          <a:prstGeom prst="rect">
            <a:avLst/>
          </a:prstGeom>
          <a:noFill/>
        </p:spPr>
        <p:txBody>
          <a:bodyPr wrap="square" anchor="t" lIns="45720" rIns="45720" tIns="22860" bIns="22860">
            <a:spAutoFit/>
          </a:bodyPr>
          <a:lstStyle/>
          <a:p>
            <a:pPr rtl="1" algn="r">
              <a:lnSpc>
                <a:spcPct val="115000"/>
              </a:lnSpc>
              <a:spcAft>
                <a:spcPts val="400"/>
              </a:spcAft>
            </a:pPr>
            <a:r>
              <a:rPr sz="6000" b="1">
                <a:solidFill>
                  <a:srgbClr val="7A2E3A"/>
                </a:solidFill>
                <a:latin typeface="Noto Serif Hebrew"/>
                <a:cs typeface="Noto Serif Hebrew"/>
              </a:rPr>
              <a:t>"</a:t>
            </a:r>
          </a:p>
        </p:txBody>
      </p:sp>
      <p:sp>
        <p:nvSpPr>
          <p:cNvPr id="9" name="TextBox 8"/>
          <p:cNvSpPr txBox="1"/>
          <p:nvPr/>
        </p:nvSpPr>
        <p:spPr>
          <a:xfrm>
            <a:off x="1225360" y="1300000"/>
            <a:ext cx="9741280" cy="1850000"/>
          </a:xfrm>
          <a:prstGeom prst="rect">
            <a:avLst/>
          </a:prstGeom>
          <a:noFill/>
        </p:spPr>
        <p:txBody>
          <a:bodyPr wrap="square" anchor="t" lIns="45720" rIns="45720" tIns="22860" bIns="22860">
            <a:spAutoFit/>
          </a:bodyPr>
          <a:lstStyle/>
          <a:p>
            <a:pPr rtl="1" algn="r">
              <a:lnSpc>
                <a:spcPct val="115000"/>
              </a:lnSpc>
              <a:spcAft>
                <a:spcPts val="400"/>
              </a:spcAft>
            </a:pPr>
            <a:r>
              <a:rPr sz="1500" b="0">
                <a:solidFill>
                  <a:srgbClr val="212430"/>
                </a:solidFill>
                <a:latin typeface="Noto Serif Hebrew"/>
                <a:cs typeface="Noto Serif Hebrew"/>
              </a:rPr>
              <a:t>"מגפות מתפשטות והריח באוויר מגעיל"; היא מציינת את מצוקת המים ומוסיפה "הם [היהודים] בטח מתרחצים עוד פחות מהרגיל" – ביטויים לדימוי של היהודי כמזוהם, מלוכלך ומפיץ מחלות.</a:t>
            </a:r>
          </a:p>
        </p:txBody>
      </p:sp>
      <p:sp>
        <p:nvSpPr>
          <p:cNvPr id="10" name="Rounded Rectangle 9"/>
          <p:cNvSpPr/>
          <p:nvPr/>
        </p:nvSpPr>
        <p:spPr>
          <a:xfrm>
            <a:off x="975360" y="3450000"/>
            <a:ext cx="10241280" cy="2060000"/>
          </a:xfrm>
          <a:prstGeom prst="roundRect">
            <a:avLst>
              <a:gd name="adj" fmla="val 6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11" name="TextBox 10"/>
          <p:cNvSpPr txBox="1"/>
          <p:nvPr/>
        </p:nvSpPr>
        <p:spPr>
          <a:xfrm>
            <a:off x="1125360" y="3520000"/>
            <a:ext cx="9941280" cy="1920000"/>
          </a:xfrm>
          <a:prstGeom prst="rect">
            <a:avLst/>
          </a:prstGeom>
          <a:noFill/>
        </p:spPr>
        <p:txBody>
          <a:bodyPr wrap="square" tIns="68580">
            <a:spAutoFit/>
          </a:bodyPr>
          <a:lstStyle/>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היא מכנה את היהודים אספסוף, מתעלמת מהעובדה שחוסר התעסוקה נכפה על היהודים ופוסקת ש"כולם משוטטים בבטלה" – ביטוי לתפיסה שהיהודי הוא טפיל.</a:t>
            </a:r>
          </a:p>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התגובה שלה למראה התנאים הקשים והמשפילים שנכפו על היהודים בגטאות היא: "אי־אפשר לרחם באמת... הם לא מרגישים את ההשפלה" – ביטוי לתפיסה שהיהודי חסר רגשות ואינו אנושי</a:t>
            </a:r>
          </a:p>
        </p:txBody>
      </p:sp>
      <p:sp>
        <p:nvSpPr>
          <p:cNvPr id="12" name="Rectangle 11"/>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20 מתוך 36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היא מדגישה במכתב את הניגוד בין מראות הגטו ובין העצרת</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75360" y="1150000"/>
            <a:ext cx="10241280" cy="1500000"/>
          </a:xfrm>
          <a:prstGeom prst="roundRect">
            <a:avLst>
              <a:gd name="adj" fmla="val 6000"/>
            </a:avLst>
          </a:prstGeom>
          <a:solidFill>
            <a:srgbClr val="FBF6EA"/>
          </a:solidFill>
          <a:ln w="2222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219200" y="1250000"/>
            <a:ext cx="9753600" cy="1300000"/>
          </a:xfrm>
          <a:prstGeom prst="rect">
            <a:avLst/>
          </a:prstGeom>
          <a:noFill/>
        </p:spPr>
        <p:txBody>
          <a:bodyPr wrap="square" anchor="t" lIns="45720" rIns="45720" tIns="22860" bIns="22860">
            <a:spAutoFit/>
          </a:bodyPr>
          <a:lstStyle/>
          <a:p>
            <a:pPr rtl="1" algn="r">
              <a:lnSpc>
                <a:spcPct val="115000"/>
              </a:lnSpc>
              <a:spcAft>
                <a:spcPts val="400"/>
              </a:spcAft>
            </a:pPr>
            <a:r>
              <a:rPr sz="1500" b="0">
                <a:solidFill>
                  <a:srgbClr val="212430"/>
                </a:solidFill>
                <a:latin typeface="Noto Serif Hebrew"/>
                <a:cs typeface="Noto Serif Hebrew"/>
              </a:rPr>
              <a:t>"שבשום מקום לא יכלה להיות גרמנית יותר" – ביטוי לתפיסה שהיהודים הם ניגוד מוחלט לגזע הארי.</a:t>
            </a:r>
          </a:p>
        </p:txBody>
      </p:sp>
      <p:sp>
        <p:nvSpPr>
          <p:cNvPr id="9" name="Rounded Rectangle 8"/>
          <p:cNvSpPr/>
          <p:nvPr/>
        </p:nvSpPr>
        <p:spPr>
          <a:xfrm>
            <a:off x="975360" y="2850000"/>
            <a:ext cx="10241280" cy="1240000"/>
          </a:xfrm>
          <a:prstGeom prst="roundRect">
            <a:avLst>
              <a:gd name="adj" fmla="val 6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10" name="TextBox 9"/>
          <p:cNvSpPr txBox="1"/>
          <p:nvPr/>
        </p:nvSpPr>
        <p:spPr>
          <a:xfrm>
            <a:off x="1280160" y="2920000"/>
            <a:ext cx="9631680" cy="1120000"/>
          </a:xfrm>
          <a:prstGeom prst="rect">
            <a:avLst/>
          </a:prstGeom>
          <a:noFill/>
        </p:spPr>
        <p:txBody>
          <a:bodyPr wrap="square" tIns="68580">
            <a:spAutoFit/>
          </a:bodyPr>
          <a:lstStyle/>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דרכים שבאמצעותן פעלו הנאצים כדי להטמיע דימוי זה מאז עלו לשלטון:</a:t>
            </a:r>
          </a:p>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באמצעות שימוש בוטה ואינטנסיבי בתעמולה וגיוס כל אמצעי התקשורת להפצתה (קולנוע, רדיו, עיתונות, תיאטרון)</a:t>
            </a:r>
          </a:p>
        </p:txBody>
      </p:sp>
      <p:sp>
        <p:nvSpPr>
          <p:cNvPr id="11" name="Rectangle 10"/>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21 מתוך 36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החדרת דימוי זה למערכת החינוך</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896000" y="1000000"/>
            <a:ext cx="2200000" cy="1500000"/>
          </a:xfrm>
          <a:prstGeom prst="roundRect">
            <a:avLst>
              <a:gd name="adj" fmla="val 3000"/>
            </a:avLst>
          </a:prstGeom>
          <a:solidFill>
            <a:srgbClr val="FFFFFF"/>
          </a:solidFill>
          <a:ln w="2540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7896000" y="1000000"/>
            <a:ext cx="140000" cy="1500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196000" y="1350000"/>
            <a:ext cx="1500000" cy="4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196000" y="1600000"/>
            <a:ext cx="1500000" cy="4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196000" y="1850000"/>
            <a:ext cx="1500000" cy="4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846000" y="2600000"/>
            <a:ext cx="2300000" cy="400000"/>
          </a:xfrm>
          <a:prstGeom prst="rect">
            <a:avLst/>
          </a:prstGeom>
          <a:noFill/>
        </p:spPr>
        <p:txBody>
          <a:bodyPr wrap="square" anchor="t" lIns="45720" rIns="45720" tIns="22860" bIns="22860">
            <a:spAutoFit/>
          </a:bodyPr>
          <a:lstStyle/>
          <a:p>
            <a:pPr rtl="1" algn="ctr">
              <a:lnSpc>
                <a:spcPct val="115000"/>
              </a:lnSpc>
              <a:spcAft>
                <a:spcPts val="400"/>
              </a:spcAft>
            </a:pPr>
            <a:r>
              <a:rPr sz="1400" b="1">
                <a:solidFill>
                  <a:srgbClr val="1D3A5F"/>
                </a:solidFill>
                <a:latin typeface="Noto Sans Hebrew"/>
                <a:cs typeface="Noto Sans Hebrew"/>
              </a:rPr>
              <a:t>ספרי לימוד מותאמים</a:t>
            </a:r>
          </a:p>
        </p:txBody>
      </p:sp>
      <p:sp>
        <p:nvSpPr>
          <p:cNvPr id="13" name="Rounded Rectangle 12"/>
          <p:cNvSpPr/>
          <p:nvPr/>
        </p:nvSpPr>
        <p:spPr>
          <a:xfrm>
            <a:off x="975360" y="1800000"/>
            <a:ext cx="4600000" cy="1500000"/>
          </a:xfrm>
          <a:prstGeom prst="roundRect">
            <a:avLst>
              <a:gd name="adj" fmla="val 6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14" name="TextBox 13"/>
          <p:cNvSpPr txBox="1"/>
          <p:nvPr/>
        </p:nvSpPr>
        <p:spPr>
          <a:xfrm>
            <a:off x="1219200" y="1920000"/>
            <a:ext cx="4200000" cy="1260000"/>
          </a:xfrm>
          <a:prstGeom prst="rect">
            <a:avLst/>
          </a:prstGeom>
          <a:noFill/>
        </p:spPr>
        <p:txBody>
          <a:bodyPr wrap="square" anchor="ctr" lIns="45720" rIns="45720" tIns="22860" bIns="22860">
            <a:spAutoFit/>
          </a:bodyPr>
          <a:lstStyle/>
          <a:p>
            <a:pPr rtl="1" algn="r">
              <a:lnSpc>
                <a:spcPct val="115000"/>
              </a:lnSpc>
              <a:spcAft>
                <a:spcPts val="400"/>
              </a:spcAft>
            </a:pPr>
            <a:r>
              <a:rPr sz="1600" b="0">
                <a:solidFill>
                  <a:srgbClr val="212430"/>
                </a:solidFill>
                <a:latin typeface="Noto Sans Hebrew"/>
                <a:cs typeface="Noto Sans Hebrew"/>
              </a:rPr>
              <a:t>שינויים בתוכנית הלימודים והתאמת ספרי הלימוד</a:t>
            </a:r>
          </a:p>
        </p:txBody>
      </p:sp>
      <p:sp>
        <p:nvSpPr>
          <p:cNvPr id="15" name="Rectangle 14"/>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22 מתוך 36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פנייה לרגשות ההמונים</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75360" y="1200000"/>
            <a:ext cx="10241280" cy="2860000"/>
          </a:xfrm>
          <a:prstGeom prst="roundRect">
            <a:avLst>
              <a:gd name="adj" fmla="val 6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8" name="TextBox 7"/>
          <p:cNvSpPr txBox="1"/>
          <p:nvPr/>
        </p:nvSpPr>
        <p:spPr>
          <a:xfrm>
            <a:off x="1280160" y="1280000"/>
            <a:ext cx="9631680" cy="2720000"/>
          </a:xfrm>
          <a:prstGeom prst="rect">
            <a:avLst/>
          </a:prstGeom>
          <a:noFill/>
        </p:spPr>
        <p:txBody>
          <a:bodyPr wrap="square" tIns="68580">
            <a:spAutoFit/>
          </a:bodyPr>
          <a:lstStyle/>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ניצול החרדות, החששות והאנטישמיות של חוגים שונים באוכלוסייה הגרמנית והצגת היהודים כמקור לכל הבעיות, לכל מה ששנוא, ולכל מי שמתייראים ממנו.</a:t>
            </a:r>
          </a:p>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יהודים רבים היו פעילים משלהי המאה ה־19 בתנועות ליברליות מהפכניות ובתנועה הקומוניסטית. מעורבות זו הודגשה והועצמה כדי להטמיע את הרעיון שהיהודי מתכנן להשתלט על העולם.</a:t>
            </a:r>
          </a:p>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הפרדת היהודים מן החברה הגרמנית באמצעות חוקים, צווים, תקנות ותעמולה שיטתית, מנעה קשר עם היהודים, קשר שהיה יכול לסייע בהפרכת דימוי זה</a:t>
            </a:r>
          </a:p>
        </p:txBody>
      </p:sp>
      <p:sp>
        <p:nvSpPr>
          <p:cNvPr id="9" name="Rectangle 8"/>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23 מתוך 36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המהלך</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896000" y="1700000"/>
            <a:ext cx="3000000" cy="1000000"/>
          </a:xfrm>
          <a:prstGeom prst="roundRect">
            <a:avLst>
              <a:gd name="adj" fmla="val 18000"/>
            </a:avLst>
          </a:prstGeom>
          <a:solidFill>
            <a:srgbClr val="1D3A5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896000" y="1700000"/>
            <a:ext cx="3000000" cy="1000000"/>
          </a:xfrm>
          <a:prstGeom prst="rect">
            <a:avLst/>
          </a:prstGeom>
          <a:noFill/>
        </p:spPr>
        <p:txBody>
          <a:bodyPr wrap="square" anchor="ctr" lIns="45720" rIns="45720" tIns="22860" bIns="22860">
            <a:spAutoFit/>
          </a:bodyPr>
          <a:lstStyle/>
          <a:p>
            <a:pPr rtl="1" algn="ctr">
              <a:lnSpc>
                <a:spcPct val="115000"/>
              </a:lnSpc>
              <a:spcAft>
                <a:spcPts val="400"/>
              </a:spcAft>
            </a:pPr>
            <a:r>
              <a:rPr sz="1600" b="1">
                <a:solidFill>
                  <a:srgbClr val="FFFFFF"/>
                </a:solidFill>
                <a:latin typeface="Noto Serif Hebrew"/>
                <a:cs typeface="Noto Serif Hebrew"/>
              </a:rPr>
              <a:t>כיבוש פולין</a:t>
            </a:r>
          </a:p>
          <a:p>
            <a:pPr rtl="1" algn="ctr">
              <a:lnSpc>
                <a:spcPct val="115000"/>
              </a:lnSpc>
              <a:spcAft>
                <a:spcPts val="400"/>
              </a:spcAft>
            </a:pPr>
            <a:r>
              <a:rPr sz="1600" b="1">
                <a:solidFill>
                  <a:srgbClr val="FFFFFF"/>
                </a:solidFill>
                <a:latin typeface="Noto Serif Hebrew"/>
                <a:cs typeface="Noto Serif Hebrew"/>
              </a:rPr>
              <a:t>1939</a:t>
            </a:r>
          </a:p>
        </p:txBody>
      </p:sp>
      <p:sp>
        <p:nvSpPr>
          <p:cNvPr id="9" name="Rounded Rectangle 8"/>
          <p:cNvSpPr/>
          <p:nvPr/>
        </p:nvSpPr>
        <p:spPr>
          <a:xfrm>
            <a:off x="996000" y="975000"/>
            <a:ext cx="4800000" cy="850000"/>
          </a:xfrm>
          <a:prstGeom prst="roundRect">
            <a:avLst>
              <a:gd name="adj" fmla="val 18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96000" y="975000"/>
            <a:ext cx="4800000" cy="85000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212430"/>
                </a:solidFill>
                <a:latin typeface="Noto Sans Hebrew"/>
                <a:cs typeface="Noto Sans Hebrew"/>
              </a:rPr>
              <a:t>הבטחת "מרחב מחיה" לגזע הארי</a:t>
            </a:r>
          </a:p>
        </p:txBody>
      </p:sp>
      <p:sp>
        <p:nvSpPr>
          <p:cNvPr id="11" name="Rectangle 10"/>
          <p:cNvSpPr/>
          <p:nvPr/>
        </p:nvSpPr>
        <p:spPr>
          <a:xfrm>
            <a:off x="7496000" y="2150000"/>
            <a:ext cx="0" cy="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96000" y="2075000"/>
            <a:ext cx="4800000" cy="850000"/>
          </a:xfrm>
          <a:prstGeom prst="roundRect">
            <a:avLst>
              <a:gd name="adj" fmla="val 18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6000" y="2075000"/>
            <a:ext cx="4800000" cy="105156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212430"/>
                </a:solidFill>
                <a:latin typeface="Noto Sans Hebrew"/>
                <a:cs typeface="Noto Sans Hebrew"/>
              </a:rPr>
              <a:t>תורת הגזע – ניטרול וניצול הגזעים "הנחותים" ושעבודם לגזע הארי</a:t>
            </a:r>
          </a:p>
        </p:txBody>
      </p:sp>
      <p:sp>
        <p:nvSpPr>
          <p:cNvPr id="14" name="Rectangle 13"/>
          <p:cNvSpPr/>
          <p:nvPr/>
        </p:nvSpPr>
        <p:spPr>
          <a:xfrm>
            <a:off x="7496000" y="2150000"/>
            <a:ext cx="0" cy="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96000" y="3175000"/>
            <a:ext cx="4800000" cy="850000"/>
          </a:xfrm>
          <a:prstGeom prst="roundRect">
            <a:avLst>
              <a:gd name="adj" fmla="val 18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96000" y="3175000"/>
            <a:ext cx="4800000" cy="850000"/>
          </a:xfrm>
          <a:prstGeom prst="rect">
            <a:avLst/>
          </a:prstGeom>
          <a:noFill/>
        </p:spPr>
        <p:txBody>
          <a:bodyPr wrap="square" anchor="ctr" lIns="45720" rIns="45720" tIns="22860" bIns="22860">
            <a:spAutoFit/>
          </a:bodyPr>
          <a:lstStyle/>
          <a:p>
            <a:pPr rtl="1" algn="ctr">
              <a:lnSpc>
                <a:spcPct val="115000"/>
              </a:lnSpc>
              <a:spcAft>
                <a:spcPts val="400"/>
              </a:spcAft>
            </a:pPr>
            <a:r>
              <a:rPr sz="1400" b="1">
                <a:solidFill>
                  <a:srgbClr val="212430"/>
                </a:solidFill>
                <a:latin typeface="Noto Sans Hebrew"/>
                <a:cs typeface="Noto Sans Hebrew"/>
              </a:rPr>
              <a:t>כינון סדר עולמי חדש</a:t>
            </a:r>
          </a:p>
        </p:txBody>
      </p:sp>
      <p:sp>
        <p:nvSpPr>
          <p:cNvPr id="17" name="Rectangle 16"/>
          <p:cNvSpPr/>
          <p:nvPr/>
        </p:nvSpPr>
        <p:spPr>
          <a:xfrm>
            <a:off x="7496000" y="2150000"/>
            <a:ext cx="0" cy="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Left Arrow 17"/>
          <p:cNvSpPr/>
          <p:nvPr/>
        </p:nvSpPr>
        <p:spPr>
          <a:xfrm>
            <a:off x="7746000" y="1550000"/>
            <a:ext cx="900000" cy="260000"/>
          </a:xfrm>
          <a:prstGeom prst="leftArrow">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Left Arrow 18"/>
          <p:cNvSpPr/>
          <p:nvPr/>
        </p:nvSpPr>
        <p:spPr>
          <a:xfrm>
            <a:off x="7746000" y="2650000"/>
            <a:ext cx="900000" cy="260000"/>
          </a:xfrm>
          <a:prstGeom prst="leftArrow">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Left Arrow 19"/>
          <p:cNvSpPr/>
          <p:nvPr/>
        </p:nvSpPr>
        <p:spPr>
          <a:xfrm>
            <a:off x="7746000" y="3750000"/>
            <a:ext cx="900000" cy="260000"/>
          </a:xfrm>
          <a:prstGeom prst="leftArrow">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31520" y="5300000"/>
            <a:ext cx="10728960" cy="400000"/>
          </a:xfrm>
          <a:prstGeom prst="rect">
            <a:avLst/>
          </a:prstGeom>
          <a:noFill/>
        </p:spPr>
        <p:txBody>
          <a:bodyPr wrap="square" anchor="t" lIns="45720" rIns="45720" tIns="22860" bIns="22860">
            <a:spAutoFit/>
          </a:bodyPr>
          <a:lstStyle/>
          <a:p>
            <a:pPr rtl="1" algn="ctr">
              <a:lnSpc>
                <a:spcPct val="115000"/>
              </a:lnSpc>
              <a:spcAft>
                <a:spcPts val="400"/>
              </a:spcAft>
            </a:pPr>
            <a:r>
              <a:rPr sz="1400" b="1">
                <a:solidFill>
                  <a:srgbClr val="7A2E3A"/>
                </a:solidFill>
                <a:latin typeface="Noto Sans Hebrew"/>
                <a:cs typeface="Noto Sans Hebrew"/>
              </a:rPr>
              <a:t>המטרות האידאולוגיות של המהלך</a:t>
            </a:r>
          </a:p>
        </p:txBody>
      </p:sp>
      <p:sp>
        <p:nvSpPr>
          <p:cNvPr id="22" name="Rectangle 21"/>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24 מתוך 36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תרשים סימוני האסירים במחנות הריכוז הנאציים</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6511206" y="1010000"/>
            <a:ext cx="5461587" cy="4769999"/>
          </a:xfrm>
          <a:prstGeom prst="roundRect">
            <a:avLst>
              <a:gd name="adj" fmla="val 2000"/>
            </a:avLst>
          </a:prstGeom>
          <a:solidFill>
            <a:srgbClr val="FFFFFF"/>
          </a:solidFill>
          <a:ln w="2540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6601206" y="1100000"/>
            <a:ext cx="5281587" cy="4589999"/>
          </a:xfrm>
          <a:prstGeom prst="rect">
            <a:avLst/>
          </a:prstGeom>
          <a:noFill/>
          <a:ln w="1270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s19a.png"/>
          <p:cNvPicPr>
            <a:picLocks noChangeAspect="1"/>
          </p:cNvPicPr>
          <p:nvPr/>
        </p:nvPicPr>
        <p:blipFill>
          <a:blip r:embed="rId3"/>
          <a:stretch>
            <a:fillRect/>
          </a:stretch>
        </p:blipFill>
        <p:spPr>
          <a:xfrm>
            <a:off x="6651206" y="1150000"/>
            <a:ext cx="5181587" cy="4489999"/>
          </a:xfrm>
          <a:prstGeom prst="rect">
            <a:avLst/>
          </a:prstGeom>
        </p:spPr>
      </p:pic>
      <p:sp>
        <p:nvSpPr>
          <p:cNvPr id="10" name="Rounded Rectangle 9"/>
          <p:cNvSpPr/>
          <p:nvPr/>
        </p:nvSpPr>
        <p:spPr>
          <a:xfrm>
            <a:off x="611206" y="1010000"/>
            <a:ext cx="5479998" cy="2500944"/>
          </a:xfrm>
          <a:prstGeom prst="roundRect">
            <a:avLst>
              <a:gd name="adj" fmla="val 2000"/>
            </a:avLst>
          </a:prstGeom>
          <a:solidFill>
            <a:srgbClr val="FFFFFF"/>
          </a:solidFill>
          <a:ln w="2540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701206" y="1100000"/>
            <a:ext cx="5299998" cy="2320944"/>
          </a:xfrm>
          <a:prstGeom prst="rect">
            <a:avLst/>
          </a:prstGeom>
          <a:noFill/>
          <a:ln w="1270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s19b.png"/>
          <p:cNvPicPr>
            <a:picLocks noChangeAspect="1"/>
          </p:cNvPicPr>
          <p:nvPr/>
        </p:nvPicPr>
        <p:blipFill>
          <a:blip r:embed="rId4"/>
          <a:stretch>
            <a:fillRect/>
          </a:stretch>
        </p:blipFill>
        <p:spPr>
          <a:xfrm>
            <a:off x="751206" y="1150000"/>
            <a:ext cx="5199998" cy="2220944"/>
          </a:xfrm>
          <a:prstGeom prst="rect">
            <a:avLst/>
          </a:prstGeom>
        </p:spPr>
      </p:pic>
      <p:sp>
        <p:nvSpPr>
          <p:cNvPr id="13" name="TextBox 12"/>
          <p:cNvSpPr txBox="1"/>
          <p:nvPr/>
        </p:nvSpPr>
        <p:spPr>
          <a:xfrm>
            <a:off x="2438400" y="5900000"/>
            <a:ext cx="7315200" cy="300000"/>
          </a:xfrm>
          <a:prstGeom prst="rect">
            <a:avLst/>
          </a:prstGeom>
          <a:noFill/>
        </p:spPr>
        <p:txBody>
          <a:bodyPr wrap="square" anchor="t" lIns="45720" rIns="45720" tIns="22860" bIns="22860">
            <a:spAutoFit/>
          </a:bodyPr>
          <a:lstStyle/>
          <a:p>
            <a:pPr rtl="1" algn="ctr">
              <a:lnSpc>
                <a:spcPct val="115000"/>
              </a:lnSpc>
              <a:spcAft>
                <a:spcPts val="400"/>
              </a:spcAft>
            </a:pPr>
            <a:r>
              <a:rPr sz="1300" b="1">
                <a:solidFill>
                  <a:srgbClr val="7A2E3A"/>
                </a:solidFill>
                <a:latin typeface="Noto Sans Hebrew"/>
                <a:cs typeface="Noto Sans Hebrew"/>
              </a:rPr>
              <a:t>קרדיט: שאלון 022261</a:t>
            </a:r>
          </a:p>
        </p:txBody>
      </p:sp>
      <p:sp>
        <p:nvSpPr>
          <p:cNvPr id="14" name="Rectangle 13"/>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25 מתוך 36</a:t>
            </a:r>
          </a:p>
        </p:txBody>
      </p:sp>
      <p:sp>
        <p:nvSpPr>
          <p:cNvPr id="16" name="Rectangle 15"/>
          <p:cNvSpPr/>
          <p:nvPr/>
        </p:nvSpPr>
        <p:spPr>
          <a:xfrm>
            <a:off x="612648" y="3611880"/>
            <a:ext cx="5477256" cy="2103120"/>
          </a:xfrm>
          <a:prstGeom prst="rect">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wrap="square" tIns="54864" bIns="54864"/>
          <a:lstStyle/>
          <a:p>
            <a:pPr algn="r" rtl="1"/>
            <a:r>
              <a:rPr b="1" sz="1300">
                <a:solidFill>
                  <a:srgbClr val="1D3A5F"/>
                </a:solidFill>
                <a:latin typeface="Noto Sans Hebrew"/>
              </a:rPr>
              <a:t>מה רואים בתרשים?</a:t>
            </a:r>
          </a:p>
          <a:p>
            <a:pPr algn="r" rtl="1"/>
            <a:r>
              <a:rPr sz="1150">
                <a:solidFill>
                  <a:srgbClr val="333333"/>
                </a:solidFill>
                <a:latin typeface="Noto Sans Hebrew"/>
              </a:rPr>
              <a:t>תרשים נאצי רשמי (מסמך תקופתי) לסימון אסירים במחנות הריכוז: לכל קטגוריית אסירים משולש בצבע אחר, והיהודים סומנו במגן דוד — שני משולשים חופפים. הסימון שיקף את הבידול והשלילה המערכתית של האדם.</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צלומים מגטו ורשה וגטו לודז'</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6502000" y="1010000"/>
            <a:ext cx="5479999" cy="3551910"/>
          </a:xfrm>
          <a:prstGeom prst="roundRect">
            <a:avLst>
              <a:gd name="adj" fmla="val 2000"/>
            </a:avLst>
          </a:prstGeom>
          <a:solidFill>
            <a:srgbClr val="FFFFFF"/>
          </a:solidFill>
          <a:ln w="2540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6592000" y="1100000"/>
            <a:ext cx="5299999" cy="3371910"/>
          </a:xfrm>
          <a:prstGeom prst="rect">
            <a:avLst/>
          </a:prstGeom>
          <a:noFill/>
          <a:ln w="1270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s20a.png"/>
          <p:cNvPicPr>
            <a:picLocks noChangeAspect="1"/>
          </p:cNvPicPr>
          <p:nvPr/>
        </p:nvPicPr>
        <p:blipFill>
          <a:blip r:embed="rId3"/>
          <a:stretch>
            <a:fillRect/>
          </a:stretch>
        </p:blipFill>
        <p:spPr>
          <a:xfrm>
            <a:off x="7097731" y="1149003"/>
            <a:ext cx="4288536" cy="2697480"/>
          </a:xfrm>
          <a:prstGeom prst="rect">
            <a:avLst/>
          </a:prstGeom>
        </p:spPr>
      </p:pic>
      <p:sp>
        <p:nvSpPr>
          <p:cNvPr id="10" name="Rounded Rectangle 9"/>
          <p:cNvSpPr/>
          <p:nvPr/>
        </p:nvSpPr>
        <p:spPr>
          <a:xfrm>
            <a:off x="602000" y="1010000"/>
            <a:ext cx="5479999" cy="3951161"/>
          </a:xfrm>
          <a:prstGeom prst="roundRect">
            <a:avLst>
              <a:gd name="adj" fmla="val 2000"/>
            </a:avLst>
          </a:prstGeom>
          <a:solidFill>
            <a:srgbClr val="FFFFFF"/>
          </a:solidFill>
          <a:ln w="2540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92000" y="1100000"/>
            <a:ext cx="5299999" cy="3771161"/>
          </a:xfrm>
          <a:prstGeom prst="rect">
            <a:avLst/>
          </a:prstGeom>
          <a:noFill/>
          <a:ln w="1270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s20b.png"/>
          <p:cNvPicPr>
            <a:picLocks noChangeAspect="1"/>
          </p:cNvPicPr>
          <p:nvPr/>
        </p:nvPicPr>
        <p:blipFill>
          <a:blip r:embed="rId4"/>
          <a:stretch>
            <a:fillRect/>
          </a:stretch>
        </p:blipFill>
        <p:spPr>
          <a:xfrm>
            <a:off x="1202303" y="1168966"/>
            <a:ext cx="4279392" cy="3017520"/>
          </a:xfrm>
          <a:prstGeom prst="rect">
            <a:avLst/>
          </a:prstGeom>
        </p:spPr>
      </p:pic>
      <p:sp>
        <p:nvSpPr>
          <p:cNvPr id="13" name="TextBox 12"/>
          <p:cNvSpPr txBox="1"/>
          <p:nvPr/>
        </p:nvSpPr>
        <p:spPr>
          <a:xfrm>
            <a:off x="2438400" y="5081161"/>
            <a:ext cx="7315200" cy="300000"/>
          </a:xfrm>
          <a:prstGeom prst="rect">
            <a:avLst/>
          </a:prstGeom>
          <a:noFill/>
        </p:spPr>
        <p:txBody>
          <a:bodyPr wrap="square" anchor="t" lIns="45720" rIns="45720" tIns="22860" bIns="22860">
            <a:spAutoFit/>
          </a:bodyPr>
          <a:lstStyle/>
          <a:p>
            <a:pPr rtl="1" algn="ctr">
              <a:lnSpc>
                <a:spcPct val="115000"/>
              </a:lnSpc>
              <a:spcAft>
                <a:spcPts val="400"/>
              </a:spcAft>
            </a:pPr>
            <a:r>
              <a:rPr sz="1300" b="1">
                <a:solidFill>
                  <a:srgbClr val="7A2E3A"/>
                </a:solidFill>
                <a:latin typeface="Noto Sans Hebrew"/>
                <a:cs typeface="Noto Sans Hebrew"/>
              </a:rPr>
              <a:t>קרדיט: שאלון 022261</a:t>
            </a:r>
          </a:p>
        </p:txBody>
      </p:sp>
      <p:sp>
        <p:nvSpPr>
          <p:cNvPr id="14" name="Rectangle 13"/>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26 מתוך 36</a:t>
            </a:r>
          </a:p>
        </p:txBody>
      </p:sp>
      <p:sp>
        <p:nvSpPr>
          <p:cNvPr id="16" name="Rectangle 15"/>
          <p:cNvSpPr/>
          <p:nvPr/>
        </p:nvSpPr>
        <p:spPr>
          <a:xfrm>
            <a:off x="7095744" y="3922776"/>
            <a:ext cx="4288536" cy="502920"/>
          </a:xfrm>
          <a:prstGeom prst="rect">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r" rtl="1"/>
            <a:r>
              <a:rPr b="1" sz="1300">
                <a:solidFill>
                  <a:srgbClr val="1D3A5F"/>
                </a:solidFill>
                <a:latin typeface="Noto Sans Hebrew"/>
              </a:rPr>
              <a:t/>
            </a:r>
          </a:p>
          <a:p>
            <a:pPr algn="r" rtl="1"/>
            <a:r>
              <a:rPr sz="1000">
                <a:solidFill>
                  <a:srgbClr val="333333"/>
                </a:solidFill>
                <a:latin typeface="Noto Sans Hebrew"/>
              </a:rPr>
              <a:t>מה רואים: סדנת תפירה בגטו — שגרת עבודה מאולצת (צילום תקופתי).</a:t>
            </a:r>
          </a:p>
        </p:txBody>
      </p:sp>
      <p:sp>
        <p:nvSpPr>
          <p:cNvPr id="17" name="Rectangle 16"/>
          <p:cNvSpPr/>
          <p:nvPr/>
        </p:nvSpPr>
        <p:spPr>
          <a:xfrm>
            <a:off x="1207008" y="4261104"/>
            <a:ext cx="4279392" cy="502920"/>
          </a:xfrm>
          <a:prstGeom prst="rect">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r" rtl="1"/>
            <a:r>
              <a:rPr b="1" sz="1300">
                <a:solidFill>
                  <a:srgbClr val="1D3A5F"/>
                </a:solidFill>
                <a:latin typeface="Noto Sans Hebrew"/>
              </a:rPr>
              <a:t/>
            </a:r>
          </a:p>
          <a:p>
            <a:pPr algn="r" rtl="1"/>
            <a:r>
              <a:rPr sz="1000">
                <a:solidFill>
                  <a:srgbClr val="333333"/>
                </a:solidFill>
                <a:latin typeface="Noto Sans Hebrew"/>
              </a:rPr>
              <a:t>מה רואים: בית חולים בגטו לודז׳ — טיפול רפואי במחסור קיצוני.</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תעודת סיום בית ספר בגטו לודז'</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4183281" y="1010000"/>
            <a:ext cx="3825437" cy="4769999"/>
          </a:xfrm>
          <a:prstGeom prst="roundRect">
            <a:avLst>
              <a:gd name="adj" fmla="val 2000"/>
            </a:avLst>
          </a:prstGeom>
          <a:solidFill>
            <a:srgbClr val="FFFFFF"/>
          </a:solidFill>
          <a:ln w="2540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273281" y="1100000"/>
            <a:ext cx="3645437" cy="4589999"/>
          </a:xfrm>
          <a:prstGeom prst="rect">
            <a:avLst/>
          </a:prstGeom>
          <a:noFill/>
          <a:ln w="1270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s21c.png"/>
          <p:cNvPicPr>
            <a:picLocks noChangeAspect="1"/>
          </p:cNvPicPr>
          <p:nvPr/>
        </p:nvPicPr>
        <p:blipFill>
          <a:blip r:embed="rId3"/>
          <a:stretch>
            <a:fillRect/>
          </a:stretch>
        </p:blipFill>
        <p:spPr>
          <a:xfrm>
            <a:off x="4323281" y="1150000"/>
            <a:ext cx="3545437" cy="4489999"/>
          </a:xfrm>
          <a:prstGeom prst="rect">
            <a:avLst/>
          </a:prstGeom>
        </p:spPr>
      </p:pic>
      <p:sp>
        <p:nvSpPr>
          <p:cNvPr id="10" name="TextBox 9"/>
          <p:cNvSpPr txBox="1"/>
          <p:nvPr/>
        </p:nvSpPr>
        <p:spPr>
          <a:xfrm>
            <a:off x="2438400" y="5810000"/>
            <a:ext cx="7315200" cy="300000"/>
          </a:xfrm>
          <a:prstGeom prst="rect">
            <a:avLst/>
          </a:prstGeom>
          <a:noFill/>
        </p:spPr>
        <p:txBody>
          <a:bodyPr wrap="square" anchor="t" lIns="45720" rIns="45720" tIns="22860" bIns="22860">
            <a:spAutoFit/>
          </a:bodyPr>
          <a:lstStyle/>
          <a:p>
            <a:pPr rtl="1" algn="ctr">
              <a:lnSpc>
                <a:spcPct val="115000"/>
              </a:lnSpc>
              <a:spcAft>
                <a:spcPts val="400"/>
              </a:spcAft>
            </a:pPr>
            <a:r>
              <a:rPr sz="1300" b="1">
                <a:solidFill>
                  <a:srgbClr val="7A2E3A"/>
                </a:solidFill>
                <a:latin typeface="Noto Sans Hebrew"/>
                <a:cs typeface="Noto Sans Hebrew"/>
              </a:rPr>
              <a:t>קרדיט: שאלון 022261</a:t>
            </a:r>
          </a:p>
        </p:txBody>
      </p:sp>
      <p:sp>
        <p:nvSpPr>
          <p:cNvPr id="11" name="Rectangle 10"/>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27 מתוך 36</a:t>
            </a:r>
          </a:p>
        </p:txBody>
      </p:sp>
      <p:sp>
        <p:nvSpPr>
          <p:cNvPr id="13" name="Rectangle 12"/>
          <p:cNvSpPr/>
          <p:nvPr/>
        </p:nvSpPr>
        <p:spPr>
          <a:xfrm>
            <a:off x="8183879" y="1152144"/>
            <a:ext cx="3246120" cy="4480560"/>
          </a:xfrm>
          <a:prstGeom prst="rect">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wrap="square" tIns="54864" bIns="54864"/>
          <a:lstStyle/>
          <a:p>
            <a:pPr algn="r" rtl="1"/>
            <a:r>
              <a:rPr b="1" sz="1300">
                <a:solidFill>
                  <a:srgbClr val="1D3A5F"/>
                </a:solidFill>
                <a:latin typeface="Noto Sans Hebrew"/>
              </a:rPr>
              <a:t>מה רואים?</a:t>
            </a:r>
          </a:p>
          <a:p>
            <a:pPr algn="r" rtl="1"/>
            <a:r>
              <a:rPr sz="1150">
                <a:solidFill>
                  <a:srgbClr val="333333"/>
                </a:solidFill>
                <a:latin typeface="Noto Sans Hebrew"/>
              </a:rPr>
              <a:t>תעודת סיום מבית ספר יהודי בגטו לודז׳ (מסמך תקופתי): פרטי התלמיד, הכיתה, חתימות וחותמת. גם בתנאי הגטו נמשכו לימודים במסגרת בית-ספר מסודרת.</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גרף ההגירה היהודית מגרמניה, 1933–1938</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2251750" y="1010000"/>
            <a:ext cx="7688500" cy="4770000"/>
          </a:xfrm>
          <a:prstGeom prst="roundRect">
            <a:avLst>
              <a:gd name="adj" fmla="val 2000"/>
            </a:avLst>
          </a:prstGeom>
          <a:solidFill>
            <a:srgbClr val="FFFFFF"/>
          </a:solidFill>
          <a:ln w="2540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2341750" y="1100000"/>
            <a:ext cx="7508500" cy="4590000"/>
          </a:xfrm>
          <a:prstGeom prst="rect">
            <a:avLst/>
          </a:prstGeom>
          <a:noFill/>
          <a:ln w="1270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s22c.png"/>
          <p:cNvPicPr>
            <a:picLocks noChangeAspect="1"/>
          </p:cNvPicPr>
          <p:nvPr/>
        </p:nvPicPr>
        <p:blipFill>
          <a:blip r:embed="rId3"/>
          <a:stretch>
            <a:fillRect/>
          </a:stretch>
        </p:blipFill>
        <p:spPr>
          <a:xfrm>
            <a:off x="2391750" y="1150000"/>
            <a:ext cx="7408500" cy="4490000"/>
          </a:xfrm>
          <a:prstGeom prst="rect">
            <a:avLst/>
          </a:prstGeom>
        </p:spPr>
      </p:pic>
      <p:sp>
        <p:nvSpPr>
          <p:cNvPr id="10" name="TextBox 9"/>
          <p:cNvSpPr txBox="1"/>
          <p:nvPr/>
        </p:nvSpPr>
        <p:spPr>
          <a:xfrm>
            <a:off x="2438400" y="5810000"/>
            <a:ext cx="7315200" cy="300000"/>
          </a:xfrm>
          <a:prstGeom prst="rect">
            <a:avLst/>
          </a:prstGeom>
          <a:noFill/>
        </p:spPr>
        <p:txBody>
          <a:bodyPr wrap="square" anchor="t" lIns="45720" rIns="45720" tIns="22860" bIns="22860">
            <a:spAutoFit/>
          </a:bodyPr>
          <a:lstStyle/>
          <a:p>
            <a:pPr rtl="1" algn="ctr">
              <a:lnSpc>
                <a:spcPct val="115000"/>
              </a:lnSpc>
              <a:spcAft>
                <a:spcPts val="400"/>
              </a:spcAft>
            </a:pPr>
            <a:r>
              <a:rPr sz="1300" b="1">
                <a:solidFill>
                  <a:srgbClr val="7A2E3A"/>
                </a:solidFill>
                <a:latin typeface="Noto Sans Hebrew"/>
                <a:cs typeface="Noto Sans Hebrew"/>
              </a:rPr>
              <a:t>קרדיט: שאלון 022261</a:t>
            </a:r>
          </a:p>
        </p:txBody>
      </p:sp>
      <p:sp>
        <p:nvSpPr>
          <p:cNvPr id="11" name="Rectangle 10"/>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28 מתוך 36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קריקטורה על יהודי ברית המועצות (חלון עם הכיתוב CCCP)</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2489456" y="1010000"/>
            <a:ext cx="7213088" cy="4769999"/>
          </a:xfrm>
          <a:prstGeom prst="roundRect">
            <a:avLst>
              <a:gd name="adj" fmla="val 2000"/>
            </a:avLst>
          </a:prstGeom>
          <a:solidFill>
            <a:srgbClr val="FFFFFF"/>
          </a:solidFill>
          <a:ln w="2540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2579456" y="1100000"/>
            <a:ext cx="7033088" cy="4589999"/>
          </a:xfrm>
          <a:prstGeom prst="rect">
            <a:avLst/>
          </a:prstGeom>
          <a:noFill/>
          <a:ln w="1270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s23c.png"/>
          <p:cNvPicPr>
            <a:picLocks noChangeAspect="1"/>
          </p:cNvPicPr>
          <p:nvPr/>
        </p:nvPicPr>
        <p:blipFill>
          <a:blip r:embed="rId3"/>
          <a:stretch>
            <a:fillRect/>
          </a:stretch>
        </p:blipFill>
        <p:spPr>
          <a:xfrm>
            <a:off x="2629456" y="1150000"/>
            <a:ext cx="6933088" cy="4489999"/>
          </a:xfrm>
          <a:prstGeom prst="rect">
            <a:avLst/>
          </a:prstGeom>
        </p:spPr>
      </p:pic>
      <p:sp>
        <p:nvSpPr>
          <p:cNvPr id="10" name="TextBox 9"/>
          <p:cNvSpPr txBox="1"/>
          <p:nvPr/>
        </p:nvSpPr>
        <p:spPr>
          <a:xfrm>
            <a:off x="2438400" y="5810000"/>
            <a:ext cx="7315200" cy="300000"/>
          </a:xfrm>
          <a:prstGeom prst="rect">
            <a:avLst/>
          </a:prstGeom>
          <a:noFill/>
        </p:spPr>
        <p:txBody>
          <a:bodyPr wrap="square" anchor="t" lIns="45720" rIns="45720" tIns="22860" bIns="22860">
            <a:spAutoFit/>
          </a:bodyPr>
          <a:lstStyle/>
          <a:p>
            <a:pPr rtl="1" algn="ctr">
              <a:lnSpc>
                <a:spcPct val="115000"/>
              </a:lnSpc>
              <a:spcAft>
                <a:spcPts val="400"/>
              </a:spcAft>
            </a:pPr>
            <a:r>
              <a:rPr sz="1300" b="1">
                <a:solidFill>
                  <a:srgbClr val="7A2E3A"/>
                </a:solidFill>
                <a:latin typeface="Noto Sans Hebrew"/>
                <a:cs typeface="Noto Sans Hebrew"/>
              </a:rPr>
              <a:t>קרדיט: שאלון 022261</a:t>
            </a:r>
          </a:p>
        </p:txBody>
      </p:sp>
      <p:sp>
        <p:nvSpPr>
          <p:cNvPr id="11" name="Rectangle 10"/>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29 מתוך 36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קריקטורה אנטי־נאצית: "Olympic Games in Berlin", 1935</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3605938" y="1010000"/>
            <a:ext cx="4980123" cy="4769999"/>
          </a:xfrm>
          <a:prstGeom prst="roundRect">
            <a:avLst>
              <a:gd name="adj" fmla="val 2000"/>
            </a:avLst>
          </a:prstGeom>
          <a:solidFill>
            <a:srgbClr val="FFFFFF"/>
          </a:solidFill>
          <a:ln w="2540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3695938" y="1100000"/>
            <a:ext cx="4800123" cy="4589999"/>
          </a:xfrm>
          <a:prstGeom prst="rect">
            <a:avLst/>
          </a:prstGeom>
          <a:noFill/>
          <a:ln w="1270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s24c.png"/>
          <p:cNvPicPr>
            <a:picLocks noChangeAspect="1"/>
          </p:cNvPicPr>
          <p:nvPr/>
        </p:nvPicPr>
        <p:blipFill>
          <a:blip r:embed="rId3"/>
          <a:stretch>
            <a:fillRect/>
          </a:stretch>
        </p:blipFill>
        <p:spPr>
          <a:xfrm>
            <a:off x="3745938" y="1150000"/>
            <a:ext cx="4700123" cy="4489999"/>
          </a:xfrm>
          <a:prstGeom prst="rect">
            <a:avLst/>
          </a:prstGeom>
        </p:spPr>
      </p:pic>
      <p:sp>
        <p:nvSpPr>
          <p:cNvPr id="10" name="TextBox 9"/>
          <p:cNvSpPr txBox="1"/>
          <p:nvPr/>
        </p:nvSpPr>
        <p:spPr>
          <a:xfrm>
            <a:off x="2438400" y="5810000"/>
            <a:ext cx="7315200" cy="300000"/>
          </a:xfrm>
          <a:prstGeom prst="rect">
            <a:avLst/>
          </a:prstGeom>
          <a:noFill/>
        </p:spPr>
        <p:txBody>
          <a:bodyPr wrap="square" anchor="t" lIns="45720" rIns="45720" tIns="22860" bIns="22860">
            <a:spAutoFit/>
          </a:bodyPr>
          <a:lstStyle/>
          <a:p>
            <a:pPr rtl="1" algn="ctr">
              <a:lnSpc>
                <a:spcPct val="115000"/>
              </a:lnSpc>
              <a:spcAft>
                <a:spcPts val="400"/>
              </a:spcAft>
            </a:pPr>
            <a:r>
              <a:rPr sz="1300" b="1">
                <a:solidFill>
                  <a:srgbClr val="7A2E3A"/>
                </a:solidFill>
                <a:latin typeface="Noto Sans Hebrew"/>
                <a:cs typeface="Noto Sans Hebrew"/>
              </a:rPr>
              <a:t>קרדיט: שאלון 022261</a:t>
            </a:r>
          </a:p>
        </p:txBody>
      </p:sp>
      <p:sp>
        <p:nvSpPr>
          <p:cNvPr id="11" name="Rectangle 10"/>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30 מתוך 36</a:t>
            </a:r>
          </a:p>
        </p:txBody>
      </p:sp>
      <p:sp>
        <p:nvSpPr>
          <p:cNvPr id="13" name="Rectangle 12"/>
          <p:cNvSpPr/>
          <p:nvPr/>
        </p:nvSpPr>
        <p:spPr>
          <a:xfrm>
            <a:off x="8732520" y="1152144"/>
            <a:ext cx="2724912" cy="4480560"/>
          </a:xfrm>
          <a:prstGeom prst="rect">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wrap="square" tIns="54864" bIns="54864"/>
          <a:lstStyle/>
          <a:p>
            <a:pPr algn="r" rtl="1"/>
            <a:r>
              <a:rPr b="1" sz="1300">
                <a:solidFill>
                  <a:srgbClr val="1D3A5F"/>
                </a:solidFill>
                <a:latin typeface="Noto Sans Hebrew"/>
              </a:rPr>
              <a:t>מה רואים?</a:t>
            </a:r>
          </a:p>
          <a:p>
            <a:pPr algn="r" rtl="1"/>
            <a:r>
              <a:rPr sz="1150">
                <a:solidFill>
                  <a:srgbClr val="333333"/>
                </a:solidFill>
                <a:latin typeface="Noto Sans Hebrew"/>
              </a:rPr>
              <a:t>קריקטורה אנטי־נאצית מ־1935 (מקור תקופתי): מתאבק על רקע שלט Olympic Games in Berlin ולצדו שלט Concentration Camp וגדר תיל — ביקורת על אולימפיאדת ברלין כחלון ראווה למשטר הנאצי.</a:t>
            </a:r>
          </a:p>
        </p:txBody>
      </p:sp>
      <p:sp>
        <p:nvSpPr>
          <p:cNvPr id="14" name="Rectangle 13"/>
          <p:cNvSpPr/>
          <p:nvPr/>
        </p:nvSpPr>
        <p:spPr>
          <a:xfrm>
            <a:off x="822960" y="1152144"/>
            <a:ext cx="2651760" cy="4480560"/>
          </a:xfrm>
          <a:prstGeom prst="rect">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wrap="square" tIns="36576" bIns="36576"/>
          <a:lstStyle/>
          <a:p>
            <a:pPr algn="r" rtl="1"/>
          </a:p>
        </p:txBody>
      </p:sp>
      <p:pic>
        <p:nvPicPr>
          <p:cNvPr id="15" name="Picture 14" descr="stadion.jpg"/>
          <p:cNvPicPr>
            <a:picLocks noChangeAspect="1"/>
          </p:cNvPicPr>
          <p:nvPr/>
        </p:nvPicPr>
        <p:blipFill>
          <a:blip r:embed="rId4"/>
          <a:stretch>
            <a:fillRect/>
          </a:stretch>
        </p:blipFill>
        <p:spPr>
          <a:xfrm>
            <a:off x="914400" y="1243584"/>
            <a:ext cx="2468880" cy="1719072"/>
          </a:xfrm>
          <a:prstGeom prst="rect">
            <a:avLst/>
          </a:prstGeom>
        </p:spPr>
      </p:pic>
      <p:sp>
        <p:nvSpPr>
          <p:cNvPr id="16" name="TextBox 15"/>
          <p:cNvSpPr txBox="1"/>
          <p:nvPr/>
        </p:nvSpPr>
        <p:spPr>
          <a:xfrm>
            <a:off x="914400" y="3108960"/>
            <a:ext cx="2468880" cy="2432304"/>
          </a:xfrm>
          <a:prstGeom prst="rect">
            <a:avLst/>
          </a:prstGeom>
          <a:noFill/>
        </p:spPr>
        <p:txBody>
          <a:bodyPr wrap="square">
            <a:spAutoFit/>
          </a:bodyPr>
          <a:lstStyle/>
          <a:p>
            <a:pPr algn="r"/>
            <a:r>
              <a:rPr b="1" sz="1200">
                <a:solidFill>
                  <a:srgbClr val="1D3A5F"/>
                </a:solidFill>
                <a:latin typeface="Noto Sans Hebrew"/>
              </a:rPr>
              <a:t>מה רואים?</a:t>
            </a:r>
          </a:p>
          <a:p>
            <a:pPr algn="r"/>
            <a:r>
              <a:rPr sz="1000">
                <a:solidFill>
                  <a:srgbClr val="333333"/>
                </a:solidFill>
                <a:latin typeface="Noto Sans Hebrew"/>
              </a:rPr>
              <a:t>האצטדיון האולימפי בברלין בעת אולימפיאדת 1936 — זירת התעמולה הנאצית שהוצגה לעולם כחלון ראווה. צילום תקופתי: ארכיון הפדרציה הגרמנית (Bundesarchiv, B 145 Bild-P017184, הצלם A. Frankl), רישיון CC BY-SA 3.0, באמצעות ויקימדיה קומונס.</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מקור 1: טקסט על אולימפיאדת ברלין 1936</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2958686" y="1010000"/>
            <a:ext cx="6274627" cy="4769999"/>
          </a:xfrm>
          <a:prstGeom prst="roundRect">
            <a:avLst>
              <a:gd name="adj" fmla="val 2000"/>
            </a:avLst>
          </a:prstGeom>
          <a:solidFill>
            <a:srgbClr val="FFFFFF"/>
          </a:solidFill>
          <a:ln w="2540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3048686" y="1100000"/>
            <a:ext cx="6094627" cy="4589999"/>
          </a:xfrm>
          <a:prstGeom prst="rect">
            <a:avLst/>
          </a:prstGeom>
          <a:noFill/>
          <a:ln w="1270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s25c.png"/>
          <p:cNvPicPr>
            <a:picLocks noChangeAspect="1"/>
          </p:cNvPicPr>
          <p:nvPr/>
        </p:nvPicPr>
        <p:blipFill>
          <a:blip r:embed="rId3"/>
          <a:stretch>
            <a:fillRect/>
          </a:stretch>
        </p:blipFill>
        <p:spPr>
          <a:xfrm>
            <a:off x="4413073" y="1152144"/>
            <a:ext cx="3362806" cy="4489704"/>
          </a:xfrm>
          <a:prstGeom prst="rect">
            <a:avLst/>
          </a:prstGeom>
        </p:spPr>
      </p:pic>
      <p:sp>
        <p:nvSpPr>
          <p:cNvPr id="10" name="TextBox 9"/>
          <p:cNvSpPr txBox="1"/>
          <p:nvPr/>
        </p:nvSpPr>
        <p:spPr>
          <a:xfrm>
            <a:off x="2438400" y="5810000"/>
            <a:ext cx="7315200" cy="300000"/>
          </a:xfrm>
          <a:prstGeom prst="rect">
            <a:avLst/>
          </a:prstGeom>
          <a:noFill/>
        </p:spPr>
        <p:txBody>
          <a:bodyPr wrap="square" anchor="t" lIns="45720" rIns="45720" tIns="22860" bIns="22860">
            <a:spAutoFit/>
          </a:bodyPr>
          <a:lstStyle/>
          <a:p>
            <a:pPr rtl="1" algn="ctr">
              <a:lnSpc>
                <a:spcPct val="115000"/>
              </a:lnSpc>
              <a:spcAft>
                <a:spcPts val="400"/>
              </a:spcAft>
            </a:pPr>
            <a:r>
              <a:rPr sz="1300" b="1">
                <a:solidFill>
                  <a:srgbClr val="7A2E3A"/>
                </a:solidFill>
                <a:latin typeface="Noto Sans Hebrew"/>
                <a:cs typeface="Noto Sans Hebrew"/>
              </a:rPr>
              <a:t>קרדיט: שאלון 022261</a:t>
            </a:r>
          </a:p>
        </p:txBody>
      </p:sp>
      <p:sp>
        <p:nvSpPr>
          <p:cNvPr id="11" name="Rectangle 10"/>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31 מתוך 36</a:t>
            </a:r>
          </a:p>
        </p:txBody>
      </p:sp>
      <p:sp>
        <p:nvSpPr>
          <p:cNvPr id="13" name="Rectangle 12"/>
          <p:cNvSpPr/>
          <p:nvPr/>
        </p:nvSpPr>
        <p:spPr>
          <a:xfrm>
            <a:off x="9345168" y="1152144"/>
            <a:ext cx="2103120" cy="4480560"/>
          </a:xfrm>
          <a:prstGeom prst="rect">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wrap="square" tIns="54864" bIns="54864"/>
          <a:lstStyle/>
          <a:p>
            <a:pPr algn="r" rtl="1"/>
            <a:r>
              <a:rPr b="1" sz="1300">
                <a:solidFill>
                  <a:srgbClr val="1D3A5F"/>
                </a:solidFill>
                <a:latin typeface="Noto Sans Hebrew"/>
              </a:rPr>
              <a:t>מה רואים?</a:t>
            </a:r>
          </a:p>
          <a:p>
            <a:pPr algn="r" rtl="1"/>
            <a:r>
              <a:rPr sz="1100">
                <a:solidFill>
                  <a:srgbClr val="333333"/>
                </a:solidFill>
                <a:latin typeface="Noto Sans Hebrew"/>
              </a:rPr>
              <a:t>קטע מתוך הדו״ח הרשמי של אולימפיאדת ברלין 1936 (מקור תקופתי). ניתן לקרוא את הטקסט המקורי עצמו.</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האידיאולוגיה הנאצית והתפיסה הטוטליטרית – לדיון</a:t>
            </a:r>
          </a:p>
        </p:txBody>
      </p:sp>
      <p:sp>
        <p:nvSpPr>
          <p:cNvPr id="17" name="Rectangle 16"/>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p>
        </p:txBody>
      </p:sp>
      <p:sp>
        <p:nvSpPr>
          <p:cNvPr id="18" name="TextBox 17"/>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32 מתוך 36</a:t>
            </a:r>
          </a:p>
        </p:txBody>
      </p:sp>
      <p:sp>
        <p:nvSpPr>
          <p:cNvPr id="21" name="TextBox 20"/>
          <p:cNvSpPr txBox="1"/>
          <p:nvPr/>
        </p:nvSpPr>
        <p:spPr>
          <a:xfrm>
            <a:off x="731520" y="5989320"/>
            <a:ext cx="5943600" cy="237744"/>
          </a:xfrm>
          <a:prstGeom prst="rect">
            <a:avLst/>
          </a:prstGeom>
          <a:noFill/>
        </p:spPr>
        <p:txBody>
          <a:bodyPr wrap="none">
            <a:spAutoFit/>
          </a:bodyPr>
          <a:lstStyle/>
          <a:p>
            <a:pPr algn="r"/>
            <a:r>
              <a:rPr sz="1050">
                <a:solidFill>
                  <a:srgbClr val="5A6B7A"/>
                </a:solidFill>
                <a:latin typeface="Noto Sans Hebrew"/>
              </a:rPr>
              <a:t>מוקד לימוד מתכנית אשנב 2027 – הפיקוח על הוראת היסטוריה, משרד החינוך</a:t>
            </a:r>
          </a:p>
        </p:txBody>
      </p:sp>
      <p:sp>
        <p:nvSpPr>
          <p:cNvPr id="22" name="Rectangle 21"/>
          <p:cNvSpPr/>
          <p:nvPr/>
        </p:nvSpPr>
        <p:spPr>
          <a:xfrm>
            <a:off x="731520" y="1005840"/>
            <a:ext cx="10725912" cy="841248"/>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spcAft>
                <a:spcPts val="500"/>
              </a:spcAft>
            </a:pPr>
            <a:r>
              <a:rPr sz="1500" b="0">
                <a:solidFill>
                  <a:srgbClr val="212430"/>
                </a:solidFill>
                <a:latin typeface="Noto Sans Hebrew"/>
              </a:rPr>
              <a:t>שאלת הדיון של התכנית (אשנב 2027): כיצד מבטאים עקרונות האידיאולוגיה הנאצית את התפיסה הטוטליטרית?</a:t>
            </a:r>
          </a:p>
        </p:txBody>
      </p:sp>
      <p:sp>
        <p:nvSpPr>
          <p:cNvPr id="23" name="Rectangle 22"/>
          <p:cNvSpPr/>
          <p:nvPr/>
        </p:nvSpPr>
        <p:spPr>
          <a:xfrm>
            <a:off x="6172200" y="2103120"/>
            <a:ext cx="5285232" cy="123444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r>
              <a:rPr sz="1350" b="1">
                <a:solidFill>
                  <a:srgbClr val="C58B2B"/>
                </a:solidFill>
                <a:latin typeface="Noto Sans Hebrew"/>
              </a:rPr>
              <a:t>1. </a:t>
            </a:r>
            <a:r>
              <a:rPr sz="1400" b="1">
                <a:solidFill>
                  <a:srgbClr val="1D3A5F"/>
                </a:solidFill>
                <a:latin typeface="Noto Sans Hebrew"/>
              </a:rPr>
              <a:t>תמונת עולם שלמה</a:t>
            </a:r>
          </a:p>
          <a:p>
            <a:pPr algn="r" rtl="1">
              <a:spcAft>
                <a:spcPts val="500"/>
              </a:spcAft>
            </a:pPr>
            <a:r>
              <a:rPr sz="1350" b="0">
                <a:solidFill>
                  <a:srgbClr val="212430"/>
                </a:solidFill>
                <a:latin typeface="Noto Sans Hebrew"/>
              </a:rPr>
              <a:t>אידאולוגיה הטוענת לתשובה על כל שאלה – עבר, הווה ועתיד – ואינה מקבלת עוררין.</a:t>
            </a:r>
          </a:p>
        </p:txBody>
      </p:sp>
      <p:sp>
        <p:nvSpPr>
          <p:cNvPr id="24" name="Rectangle 23"/>
          <p:cNvSpPr/>
          <p:nvPr/>
        </p:nvSpPr>
        <p:spPr>
          <a:xfrm>
            <a:off x="731520" y="2103120"/>
            <a:ext cx="5285232" cy="123444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r>
              <a:rPr sz="1350" b="1">
                <a:solidFill>
                  <a:srgbClr val="C58B2B"/>
                </a:solidFill>
                <a:latin typeface="Noto Sans Hebrew"/>
              </a:rPr>
              <a:t>2. </a:t>
            </a:r>
            <a:r>
              <a:rPr sz="1400" b="1">
                <a:solidFill>
                  <a:srgbClr val="1D3A5F"/>
                </a:solidFill>
                <a:latin typeface="Noto Sans Hebrew"/>
              </a:rPr>
              <a:t>שליטה בכל תחומי החיים</a:t>
            </a:r>
          </a:p>
          <a:p>
            <a:pPr algn="r" rtl="1">
              <a:spcAft>
                <a:spcPts val="500"/>
              </a:spcAft>
            </a:pPr>
            <a:r>
              <a:rPr sz="1350" b="0">
                <a:solidFill>
                  <a:srgbClr val="212430"/>
                </a:solidFill>
                <a:latin typeface="Noto Sans Hebrew"/>
              </a:rPr>
              <a:t>מדינה, חברה, חינוך, תרבות ותעמולה בידי מפלגה אחת.</a:t>
            </a:r>
          </a:p>
        </p:txBody>
      </p:sp>
      <p:sp>
        <p:nvSpPr>
          <p:cNvPr id="25" name="Rectangle 24"/>
          <p:cNvSpPr/>
          <p:nvPr/>
        </p:nvSpPr>
        <p:spPr>
          <a:xfrm>
            <a:off x="6172200" y="3520440"/>
            <a:ext cx="5285232" cy="123444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r>
              <a:rPr sz="1350" b="1">
                <a:solidFill>
                  <a:srgbClr val="C58B2B"/>
                </a:solidFill>
                <a:latin typeface="Noto Sans Hebrew"/>
              </a:rPr>
              <a:t>3. </a:t>
            </a:r>
            <a:r>
              <a:rPr sz="1400" b="1">
                <a:solidFill>
                  <a:srgbClr val="1D3A5F"/>
                </a:solidFill>
                <a:latin typeface="Noto Sans Hebrew"/>
              </a:rPr>
              <a:t>שלילת הפרט</a:t>
            </a:r>
          </a:p>
          <a:p>
            <a:pPr algn="r" rtl="1">
              <a:spcAft>
                <a:spcPts val="500"/>
              </a:spcAft>
            </a:pPr>
            <a:r>
              <a:rPr sz="1350" b="0">
                <a:solidFill>
                  <a:srgbClr val="212430"/>
                </a:solidFill>
                <a:latin typeface="Noto Sans Hebrew"/>
              </a:rPr>
              <a:t>הפרט כפוף כליל ל"פולק" ולמנהיג – ציות מלא וללא עוררין.</a:t>
            </a:r>
          </a:p>
        </p:txBody>
      </p:sp>
      <p:sp>
        <p:nvSpPr>
          <p:cNvPr id="26" name="Rectangle 25"/>
          <p:cNvSpPr/>
          <p:nvPr/>
        </p:nvSpPr>
        <p:spPr>
          <a:xfrm>
            <a:off x="731520" y="3520440"/>
            <a:ext cx="5285232" cy="123444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r>
              <a:rPr sz="1350" b="1">
                <a:solidFill>
                  <a:srgbClr val="C58B2B"/>
                </a:solidFill>
                <a:latin typeface="Noto Sans Hebrew"/>
              </a:rPr>
              <a:t>4. </a:t>
            </a:r>
            <a:r>
              <a:rPr sz="1400" b="1">
                <a:solidFill>
                  <a:srgbClr val="1D3A5F"/>
                </a:solidFill>
                <a:latin typeface="Noto Sans Hebrew"/>
              </a:rPr>
              <a:t>ביטול הפלורליזם</a:t>
            </a:r>
          </a:p>
          <a:p>
            <a:pPr algn="r" rtl="1">
              <a:spcAft>
                <a:spcPts val="500"/>
              </a:spcAft>
            </a:pPr>
            <a:r>
              <a:rPr sz="1350" b="0">
                <a:solidFill>
                  <a:srgbClr val="212430"/>
                </a:solidFill>
                <a:latin typeface="Noto Sans Hebrew"/>
              </a:rPr>
              <a:t>התנגדות לדמוקרטיה ולקומוניזם וחיסול יריבים פוליטיים.</a:t>
            </a:r>
          </a:p>
        </p:txBody>
      </p:sp>
      <p:sp>
        <p:nvSpPr>
          <p:cNvPr id="27" name="Rectangle 26"/>
          <p:cNvSpPr/>
          <p:nvPr/>
        </p:nvSpPr>
        <p:spPr>
          <a:xfrm>
            <a:off x="6172200" y="4937760"/>
            <a:ext cx="5285232" cy="960120"/>
          </a:xfrm>
          <a:prstGeom prst="rect">
            <a:avLst/>
          </a:prstGeom>
          <a:solidFill>
            <a:srgbClr val="FFFFFF"/>
          </a:solidFill>
          <a:ln w="15875">
            <a:solidFill>
              <a:srgbClr val="2E5A88"/>
            </a:solidFill>
          </a:ln>
          <a:effectLst/>
        </p:spPr>
        <p:style>
          <a:lnRef idx="1">
            <a:schemeClr val="accent1"/>
          </a:lnRef>
          <a:fillRef idx="3">
            <a:schemeClr val="accent1"/>
          </a:fillRef>
          <a:effectRef idx="2">
            <a:schemeClr val="accent1"/>
          </a:effectRef>
          <a:fontRef idx="minor">
            <a:schemeClr val="lt1"/>
          </a:fontRef>
        </p:style>
        <p:txBody>
          <a:bodyPr rtlCol="0" anchor="t" wrap="square" lIns="128016" rIns="128016" tIns="91440" bIns="73152"/>
          <a:lstStyle/>
          <a:p>
            <a:pPr algn="r" rtl="1"/>
            <a:r>
              <a:rPr sz="1350" b="1">
                <a:solidFill>
                  <a:srgbClr val="C58B2B"/>
                </a:solidFill>
                <a:latin typeface="Noto Sans Hebrew"/>
              </a:rPr>
              <a:t>5. </a:t>
            </a:r>
            <a:r>
              <a:rPr sz="1400" b="1">
                <a:solidFill>
                  <a:srgbClr val="1D3A5F"/>
                </a:solidFill>
                <a:latin typeface="Noto Sans Hebrew"/>
              </a:rPr>
              <a:t>טרור ותעמולה</a:t>
            </a:r>
          </a:p>
          <a:p>
            <a:pPr algn="r" rtl="1">
              <a:spcAft>
                <a:spcPts val="500"/>
              </a:spcAft>
            </a:pPr>
            <a:r>
              <a:rPr sz="1350" b="0">
                <a:solidFill>
                  <a:srgbClr val="212430"/>
                </a:solidFill>
                <a:latin typeface="Noto Sans Hebrew"/>
              </a:rPr>
              <a:t>הפחדה והטמעה ליישום האידאולוגיה בכל שכבות האוכלוסייה.</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מה שואלים על זה בבגרות</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31520" y="1050000"/>
            <a:ext cx="6705600" cy="4400000"/>
          </a:xfrm>
          <a:prstGeom prst="roundRect">
            <a:avLst>
              <a:gd name="adj" fmla="val 6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8" name="TextBox 7"/>
          <p:cNvSpPr txBox="1"/>
          <p:nvPr/>
        </p:nvSpPr>
        <p:spPr>
          <a:xfrm>
            <a:off x="975360" y="1200000"/>
            <a:ext cx="6217920" cy="4100000"/>
          </a:xfrm>
          <a:prstGeom prst="rect">
            <a:avLst/>
          </a:prstGeom>
          <a:noFill/>
        </p:spPr>
        <p:txBody>
          <a:bodyPr wrap="square" tIns="68580">
            <a:spAutoFit/>
          </a:bodyPr>
          <a:lstStyle/>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ציון מושג + הצגתו (הגדרה מהלימוד, לא מהקטע)</a:t>
            </a:r>
          </a:p>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הסבר תופעה או סיבות בעזרת החומר שלמדתם</a:t>
            </a:r>
          </a:p>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ביסוס הטענה בציטוט או התייחסות ישירה לקטע</a:t>
            </a:r>
          </a:p>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השוואה: דמיון והבדל בין מושגים או גישות</a:t>
            </a:r>
          </a:p>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נימוק עמדה באמצעות מושגים מקצועיים</a:t>
            </a:r>
          </a:p>
        </p:txBody>
      </p:sp>
      <p:sp>
        <p:nvSpPr>
          <p:cNvPr id="9" name="Rounded Rectangle 8"/>
          <p:cNvSpPr/>
          <p:nvPr/>
        </p:nvSpPr>
        <p:spPr>
          <a:xfrm>
            <a:off x="7924800" y="1050000"/>
            <a:ext cx="3535679" cy="4400000"/>
          </a:xfrm>
          <a:prstGeom prst="roundRect">
            <a:avLst>
              <a:gd name="adj" fmla="val 6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985760" y="1150000"/>
            <a:ext cx="3413760" cy="400000"/>
          </a:xfrm>
          <a:prstGeom prst="rect">
            <a:avLst/>
          </a:prstGeom>
          <a:noFill/>
        </p:spPr>
        <p:txBody>
          <a:bodyPr wrap="square" anchor="t" lIns="45720" rIns="45720" tIns="22860" bIns="22860">
            <a:spAutoFit/>
          </a:bodyPr>
          <a:lstStyle/>
          <a:p>
            <a:pPr rtl="1" algn="ctr">
              <a:lnSpc>
                <a:spcPct val="115000"/>
              </a:lnSpc>
              <a:spcAft>
                <a:spcPts val="400"/>
              </a:spcAft>
            </a:pPr>
            <a:r>
              <a:rPr sz="1700" b="1">
                <a:solidFill>
                  <a:srgbClr val="FFFFFF"/>
                </a:solidFill>
                <a:latin typeface="Noto Serif Hebrew"/>
                <a:cs typeface="Noto Serif Hebrew"/>
              </a:rPr>
              <a:t>מושגי חובה</a:t>
            </a:r>
          </a:p>
        </p:txBody>
      </p:sp>
      <p:sp>
        <p:nvSpPr>
          <p:cNvPr id="11" name="TextBox 10"/>
          <p:cNvSpPr txBox="1"/>
          <p:nvPr/>
        </p:nvSpPr>
        <p:spPr>
          <a:xfrm>
            <a:off x="7985760" y="1600000"/>
            <a:ext cx="3413760" cy="3750000"/>
          </a:xfrm>
          <a:prstGeom prst="rect">
            <a:avLst/>
          </a:prstGeom>
          <a:noFill/>
        </p:spPr>
        <p:txBody>
          <a:bodyPr wrap="square" tIns="68580">
            <a:spAutoFit/>
          </a:bodyPr>
          <a:lstStyle/>
          <a:p>
            <a:pPr rtl="1" algn="r">
              <a:lnSpc>
                <a:spcPct val="120000"/>
              </a:lnSpc>
              <a:spcAft>
                <a:spcPts val="800"/>
              </a:spcAft>
            </a:pPr>
            <a:r>
              <a:rPr sz="1000" b="1">
                <a:solidFill>
                  <a:srgbClr val="C58B2B"/>
                </a:solidFill>
                <a:latin typeface="Noto Sans Hebrew"/>
                <a:cs typeface="Noto Sans Hebrew"/>
              </a:rPr>
              <a:t>●  </a:t>
            </a:r>
            <a:r>
              <a:rPr sz="1200">
                <a:solidFill>
                  <a:srgbClr val="FFFFFF"/>
                </a:solidFill>
                <a:latin typeface="Noto Sans Hebrew"/>
                <a:cs typeface="Noto Sans Hebrew"/>
              </a:rPr>
              <a:t>העיקרון</a:t>
            </a:r>
          </a:p>
          <a:p>
            <a:pPr rtl="1" algn="r">
              <a:lnSpc>
                <a:spcPct val="120000"/>
              </a:lnSpc>
              <a:spcAft>
                <a:spcPts val="800"/>
              </a:spcAft>
            </a:pPr>
            <a:r>
              <a:rPr sz="1000" b="1">
                <a:solidFill>
                  <a:srgbClr val="C58B2B"/>
                </a:solidFill>
                <a:latin typeface="Noto Sans Hebrew"/>
                <a:cs typeface="Noto Sans Hebrew"/>
              </a:rPr>
              <a:t>●  </a:t>
            </a:r>
            <a:r>
              <a:rPr sz="1200">
                <a:solidFill>
                  <a:srgbClr val="FFFFFF"/>
                </a:solidFill>
                <a:latin typeface="Noto Sans Hebrew"/>
                <a:cs typeface="Noto Sans Hebrew"/>
              </a:rPr>
              <a:t>הצעדים השונים שננקטו לביצוע "הפתרון הסופי"</a:t>
            </a:r>
          </a:p>
          <a:p>
            <a:pPr rtl="1" algn="r">
              <a:lnSpc>
                <a:spcPct val="120000"/>
              </a:lnSpc>
              <a:spcAft>
                <a:spcPts val="800"/>
              </a:spcAft>
            </a:pPr>
            <a:r>
              <a:rPr sz="1000" b="1">
                <a:solidFill>
                  <a:srgbClr val="C58B2B"/>
                </a:solidFill>
                <a:latin typeface="Noto Sans Hebrew"/>
                <a:cs typeface="Noto Sans Hebrew"/>
              </a:rPr>
              <a:t>●  </a:t>
            </a:r>
            <a:r>
              <a:rPr sz="1200">
                <a:solidFill>
                  <a:srgbClr val="FFFFFF"/>
                </a:solidFill>
                <a:latin typeface="Noto Sans Hebrew"/>
                <a:cs typeface="Noto Sans Hebrew"/>
              </a:rPr>
              <a:t>עיקרון הפולק – עליונות ואחדות האומה. הביטוי בתרשים</a:t>
            </a:r>
          </a:p>
          <a:p>
            <a:pPr rtl="1" algn="r">
              <a:lnSpc>
                <a:spcPct val="120000"/>
              </a:lnSpc>
              <a:spcAft>
                <a:spcPts val="800"/>
              </a:spcAft>
            </a:pPr>
            <a:r>
              <a:rPr sz="1000" b="1">
                <a:solidFill>
                  <a:srgbClr val="C58B2B"/>
                </a:solidFill>
                <a:latin typeface="Noto Sans Hebrew"/>
                <a:cs typeface="Noto Sans Hebrew"/>
              </a:rPr>
              <a:t>●  </a:t>
            </a:r>
            <a:r>
              <a:rPr sz="1200">
                <a:solidFill>
                  <a:srgbClr val="FFFFFF"/>
                </a:solidFill>
                <a:latin typeface="Noto Sans Hebrew"/>
                <a:cs typeface="Noto Sans Hebrew"/>
              </a:rPr>
              <a:t>זהות הדובר והנמענים</a:t>
            </a:r>
          </a:p>
        </p:txBody>
      </p:sp>
      <p:sp>
        <p:nvSpPr>
          <p:cNvPr id="12" name="Rectangle 11"/>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33 מתוך 36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טעויות נפוצות</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219200" y="1150000"/>
            <a:ext cx="9753600" cy="760000"/>
          </a:xfrm>
          <a:prstGeom prst="roundRect">
            <a:avLst>
              <a:gd name="adj" fmla="val 6000"/>
            </a:avLst>
          </a:prstGeom>
          <a:solidFill>
            <a:srgbClr val="FFFFFF"/>
          </a:solidFill>
          <a:ln w="19050">
            <a:solidFill>
              <a:srgbClr val="B3261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452800" y="1210000"/>
            <a:ext cx="400000" cy="360000"/>
          </a:xfrm>
          <a:prstGeom prst="rect">
            <a:avLst/>
          </a:prstGeom>
          <a:noFill/>
        </p:spPr>
        <p:txBody>
          <a:bodyPr wrap="square" anchor="t" lIns="45720" rIns="45720" tIns="22860" bIns="22860">
            <a:spAutoFit/>
          </a:bodyPr>
          <a:lstStyle/>
          <a:p>
            <a:pPr rtl="1" algn="ctr">
              <a:lnSpc>
                <a:spcPct val="115000"/>
              </a:lnSpc>
              <a:spcAft>
                <a:spcPts val="400"/>
              </a:spcAft>
            </a:pPr>
            <a:r>
              <a:rPr sz="1800" b="1">
                <a:solidFill>
                  <a:srgbClr val="B3261E"/>
                </a:solidFill>
                <a:latin typeface="Noto Sans Hebrew"/>
                <a:cs typeface="Noto Sans Hebrew"/>
              </a:rPr>
              <a:t>✗</a:t>
            </a:r>
          </a:p>
        </p:txBody>
      </p:sp>
      <p:sp>
        <p:nvSpPr>
          <p:cNvPr id="9" name="TextBox 8"/>
          <p:cNvSpPr txBox="1"/>
          <p:nvPr/>
        </p:nvSpPr>
        <p:spPr>
          <a:xfrm>
            <a:off x="1463040" y="1200000"/>
            <a:ext cx="8872080" cy="660000"/>
          </a:xfrm>
          <a:prstGeom prst="rect">
            <a:avLst/>
          </a:prstGeom>
          <a:noFill/>
        </p:spPr>
        <p:txBody>
          <a:bodyPr wrap="square" anchor="ctr" lIns="45720" rIns="45720" tIns="22860" bIns="22860">
            <a:spAutoFit/>
          </a:bodyPr>
          <a:lstStyle/>
          <a:p>
            <a:pPr rtl="1" algn="r">
              <a:lnSpc>
                <a:spcPct val="115000"/>
              </a:lnSpc>
              <a:spcAft>
                <a:spcPts val="400"/>
              </a:spcAft>
            </a:pPr>
            <a:r>
              <a:rPr sz="1400" b="0">
                <a:solidFill>
                  <a:srgbClr val="212430"/>
                </a:solidFill>
                <a:latin typeface="Noto Sans Hebrew"/>
                <a:cs typeface="Noto Sans Hebrew"/>
              </a:rPr>
              <a:t>כותבים את ההגדרה (הצג) מתוך הקטע במקום מהחומר שלמדתם - ההגדרה חייבת לבוא מהלימוד.</a:t>
            </a:r>
          </a:p>
        </p:txBody>
      </p:sp>
      <p:sp>
        <p:nvSpPr>
          <p:cNvPr id="10" name="Rounded Rectangle 9"/>
          <p:cNvSpPr/>
          <p:nvPr/>
        </p:nvSpPr>
        <p:spPr>
          <a:xfrm>
            <a:off x="1219200" y="2130000"/>
            <a:ext cx="9753600" cy="760000"/>
          </a:xfrm>
          <a:prstGeom prst="roundRect">
            <a:avLst>
              <a:gd name="adj" fmla="val 6000"/>
            </a:avLst>
          </a:prstGeom>
          <a:solidFill>
            <a:srgbClr val="FFFFFF"/>
          </a:solidFill>
          <a:ln w="19050">
            <a:solidFill>
              <a:srgbClr val="B3261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452800" y="2190000"/>
            <a:ext cx="400000" cy="360000"/>
          </a:xfrm>
          <a:prstGeom prst="rect">
            <a:avLst/>
          </a:prstGeom>
          <a:noFill/>
        </p:spPr>
        <p:txBody>
          <a:bodyPr wrap="square" anchor="t" lIns="45720" rIns="45720" tIns="22860" bIns="22860">
            <a:spAutoFit/>
          </a:bodyPr>
          <a:lstStyle/>
          <a:p>
            <a:pPr rtl="1" algn="ctr">
              <a:lnSpc>
                <a:spcPct val="115000"/>
              </a:lnSpc>
              <a:spcAft>
                <a:spcPts val="400"/>
              </a:spcAft>
            </a:pPr>
            <a:r>
              <a:rPr sz="1800" b="1">
                <a:solidFill>
                  <a:srgbClr val="B3261E"/>
                </a:solidFill>
                <a:latin typeface="Noto Sans Hebrew"/>
                <a:cs typeface="Noto Sans Hebrew"/>
              </a:rPr>
              <a:t>✗</a:t>
            </a:r>
          </a:p>
        </p:txBody>
      </p:sp>
      <p:sp>
        <p:nvSpPr>
          <p:cNvPr id="12" name="TextBox 11"/>
          <p:cNvSpPr txBox="1"/>
          <p:nvPr/>
        </p:nvSpPr>
        <p:spPr>
          <a:xfrm>
            <a:off x="1463040" y="2180000"/>
            <a:ext cx="8872080" cy="660000"/>
          </a:xfrm>
          <a:prstGeom prst="rect">
            <a:avLst/>
          </a:prstGeom>
          <a:noFill/>
        </p:spPr>
        <p:txBody>
          <a:bodyPr wrap="square" anchor="ctr" lIns="45720" rIns="45720" tIns="22860" bIns="22860">
            <a:spAutoFit/>
          </a:bodyPr>
          <a:lstStyle/>
          <a:p>
            <a:pPr rtl="1" algn="r">
              <a:lnSpc>
                <a:spcPct val="115000"/>
              </a:lnSpc>
              <a:spcAft>
                <a:spcPts val="400"/>
              </a:spcAft>
            </a:pPr>
            <a:r>
              <a:rPr sz="1400" b="0">
                <a:solidFill>
                  <a:srgbClr val="212430"/>
                </a:solidFill>
                <a:latin typeface="Noto Sans Hebrew"/>
                <a:cs typeface="Noto Sans Hebrew"/>
              </a:rPr>
              <a:t>מציינים את המושג בלי להציג אותו - ציון בלבד לא מספיק.</a:t>
            </a:r>
          </a:p>
        </p:txBody>
      </p:sp>
      <p:sp>
        <p:nvSpPr>
          <p:cNvPr id="13" name="Rounded Rectangle 12"/>
          <p:cNvSpPr/>
          <p:nvPr/>
        </p:nvSpPr>
        <p:spPr>
          <a:xfrm>
            <a:off x="1219200" y="3110000"/>
            <a:ext cx="9753600" cy="760000"/>
          </a:xfrm>
          <a:prstGeom prst="roundRect">
            <a:avLst>
              <a:gd name="adj" fmla="val 6000"/>
            </a:avLst>
          </a:prstGeom>
          <a:solidFill>
            <a:srgbClr val="FFFFFF"/>
          </a:solidFill>
          <a:ln w="19050">
            <a:solidFill>
              <a:srgbClr val="B3261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452800" y="3170000"/>
            <a:ext cx="400000" cy="360000"/>
          </a:xfrm>
          <a:prstGeom prst="rect">
            <a:avLst/>
          </a:prstGeom>
          <a:noFill/>
        </p:spPr>
        <p:txBody>
          <a:bodyPr wrap="square" anchor="t" lIns="45720" rIns="45720" tIns="22860" bIns="22860">
            <a:spAutoFit/>
          </a:bodyPr>
          <a:lstStyle/>
          <a:p>
            <a:pPr rtl="1" algn="ctr">
              <a:lnSpc>
                <a:spcPct val="115000"/>
              </a:lnSpc>
              <a:spcAft>
                <a:spcPts val="400"/>
              </a:spcAft>
            </a:pPr>
            <a:r>
              <a:rPr sz="1800" b="1">
                <a:solidFill>
                  <a:srgbClr val="B3261E"/>
                </a:solidFill>
                <a:latin typeface="Noto Sans Hebrew"/>
                <a:cs typeface="Noto Sans Hebrew"/>
              </a:rPr>
              <a:t>✗</a:t>
            </a:r>
          </a:p>
        </p:txBody>
      </p:sp>
      <p:sp>
        <p:nvSpPr>
          <p:cNvPr id="15" name="TextBox 14"/>
          <p:cNvSpPr txBox="1"/>
          <p:nvPr/>
        </p:nvSpPr>
        <p:spPr>
          <a:xfrm>
            <a:off x="1463040" y="3160000"/>
            <a:ext cx="8872080" cy="660000"/>
          </a:xfrm>
          <a:prstGeom prst="rect">
            <a:avLst/>
          </a:prstGeom>
          <a:noFill/>
        </p:spPr>
        <p:txBody>
          <a:bodyPr wrap="square" anchor="ctr" lIns="45720" rIns="45720" tIns="22860" bIns="22860">
            <a:spAutoFit/>
          </a:bodyPr>
          <a:lstStyle/>
          <a:p>
            <a:pPr rtl="1" algn="r">
              <a:lnSpc>
                <a:spcPct val="115000"/>
              </a:lnSpc>
              <a:spcAft>
                <a:spcPts val="400"/>
              </a:spcAft>
            </a:pPr>
            <a:r>
              <a:rPr sz="1400" b="0">
                <a:solidFill>
                  <a:srgbClr val="212430"/>
                </a:solidFill>
                <a:latin typeface="Noto Sans Hebrew"/>
                <a:cs typeface="Noto Sans Hebrew"/>
              </a:rPr>
              <a:t>שוכחים לקשר את ההסבר לקטע עצמו - חובה ציטוט או התייחסות ישירה לקטע.</a:t>
            </a:r>
          </a:p>
        </p:txBody>
      </p:sp>
      <p:sp>
        <p:nvSpPr>
          <p:cNvPr id="16" name="Rounded Rectangle 15"/>
          <p:cNvSpPr/>
          <p:nvPr/>
        </p:nvSpPr>
        <p:spPr>
          <a:xfrm>
            <a:off x="1219200" y="4090000"/>
            <a:ext cx="9753600" cy="760000"/>
          </a:xfrm>
          <a:prstGeom prst="roundRect">
            <a:avLst>
              <a:gd name="adj" fmla="val 6000"/>
            </a:avLst>
          </a:prstGeom>
          <a:solidFill>
            <a:srgbClr val="FFFFFF"/>
          </a:solidFill>
          <a:ln w="19050">
            <a:solidFill>
              <a:srgbClr val="B3261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452800" y="4150000"/>
            <a:ext cx="400000" cy="360000"/>
          </a:xfrm>
          <a:prstGeom prst="rect">
            <a:avLst/>
          </a:prstGeom>
          <a:noFill/>
        </p:spPr>
        <p:txBody>
          <a:bodyPr wrap="square" anchor="t" lIns="45720" rIns="45720" tIns="22860" bIns="22860">
            <a:spAutoFit/>
          </a:bodyPr>
          <a:lstStyle/>
          <a:p>
            <a:pPr rtl="1" algn="ctr">
              <a:lnSpc>
                <a:spcPct val="115000"/>
              </a:lnSpc>
              <a:spcAft>
                <a:spcPts val="400"/>
              </a:spcAft>
            </a:pPr>
            <a:r>
              <a:rPr sz="1800" b="1">
                <a:solidFill>
                  <a:srgbClr val="B3261E"/>
                </a:solidFill>
                <a:latin typeface="Noto Sans Hebrew"/>
                <a:cs typeface="Noto Sans Hebrew"/>
              </a:rPr>
              <a:t>✗</a:t>
            </a:r>
          </a:p>
        </p:txBody>
      </p:sp>
      <p:sp>
        <p:nvSpPr>
          <p:cNvPr id="18" name="TextBox 17"/>
          <p:cNvSpPr txBox="1"/>
          <p:nvPr/>
        </p:nvSpPr>
        <p:spPr>
          <a:xfrm>
            <a:off x="1463040" y="4140000"/>
            <a:ext cx="8872080" cy="660000"/>
          </a:xfrm>
          <a:prstGeom prst="rect">
            <a:avLst/>
          </a:prstGeom>
          <a:noFill/>
        </p:spPr>
        <p:txBody>
          <a:bodyPr wrap="square" anchor="ctr" lIns="45720" rIns="45720" tIns="22860" bIns="22860">
            <a:spAutoFit/>
          </a:bodyPr>
          <a:lstStyle/>
          <a:p>
            <a:pPr rtl="1" algn="r">
              <a:lnSpc>
                <a:spcPct val="115000"/>
              </a:lnSpc>
              <a:spcAft>
                <a:spcPts val="400"/>
              </a:spcAft>
            </a:pPr>
            <a:r>
              <a:rPr sz="1400" b="0">
                <a:solidFill>
                  <a:srgbClr val="212430"/>
                </a:solidFill>
                <a:latin typeface="Noto Sans Hebrew"/>
                <a:cs typeface="Noto Sans Hebrew"/>
              </a:rPr>
              <a:t>כותבים תשובה כללית בלי המושגים המקצועיים מהמחוון.</a:t>
            </a:r>
          </a:p>
        </p:txBody>
      </p:sp>
      <p:sp>
        <p:nvSpPr>
          <p:cNvPr id="19" name="Rectangle 18"/>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34 מתוך 36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סרטון להבנה</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5196000" y="1250000"/>
            <a:ext cx="1800000" cy="1800000"/>
          </a:xfrm>
          <a:prstGeom prst="ellipse">
            <a:avLst/>
          </a:prstGeom>
          <a:solidFill>
            <a:srgbClr val="FFFFFF"/>
          </a:solidFill>
          <a:ln w="3810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Isosceles Triangle 7"/>
          <p:cNvSpPr/>
          <p:nvPr/>
        </p:nvSpPr>
        <p:spPr>
          <a:xfrm rot="5400000">
            <a:off x="5766000" y="1700000"/>
            <a:ext cx="700000" cy="900000"/>
          </a:xfrm>
          <a:prstGeom prst="triangle">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31520" y="3400000"/>
            <a:ext cx="10728960" cy="1160000"/>
          </a:xfrm>
          <a:prstGeom prst="roundRect">
            <a:avLst>
              <a:gd name="adj" fmla="val 6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10" name="TextBox 9"/>
          <p:cNvSpPr txBox="1"/>
          <p:nvPr/>
        </p:nvSpPr>
        <p:spPr>
          <a:xfrm>
            <a:off x="1097280" y="3470000"/>
            <a:ext cx="9997440" cy="1020000"/>
          </a:xfrm>
          <a:prstGeom prst="rect">
            <a:avLst/>
          </a:prstGeom>
          <a:noFill/>
        </p:spPr>
        <p:txBody>
          <a:bodyPr wrap="square" tIns="68580">
            <a:spAutoFit/>
          </a:bodyPr>
          <a:lstStyle/>
          <a:p>
            <a:pPr rtl="1" algn="r">
              <a:lnSpc>
                <a:spcPct val="120000"/>
              </a:lnSpc>
              <a:spcAft>
                <a:spcPts val="800"/>
              </a:spcAft>
            </a:pPr>
            <a:r>
              <a:rPr sz="1000" b="1">
                <a:solidFill>
                  <a:srgbClr val="1D3A5F"/>
                </a:solidFill>
                <a:latin typeface="Noto Sans Hebrew"/>
                <a:cs typeface="Noto Sans Hebrew"/>
              </a:rPr>
              <a:t>●  </a:t>
            </a:r>
            <a:r>
              <a:rPr sz="1400">
                <a:solidFill>
                  <a:srgbClr val="212430"/>
                </a:solidFill>
                <a:latin typeface="Noto Sans Hebrew"/>
                <a:cs typeface="Noto Sans Hebrew"/>
              </a:rPr>
              <a:t>צפו בסרטון "מהלכי מלחמת העולם השנייה והשואה | יד ושם" - גם בעמוד הנושא, בלשונית "סרטון".</a:t>
            </a:r>
          </a:p>
          <a:p>
            <a:pPr rtl="1" algn="r">
              <a:lnSpc>
                <a:spcPct val="120000"/>
              </a:lnSpc>
              <a:spcAft>
                <a:spcPts val="800"/>
              </a:spcAft>
            </a:pPr>
            <a:r>
              <a:rPr sz="1000" b="1">
                <a:solidFill>
                  <a:srgbClr val="1D3A5F"/>
                </a:solidFill>
                <a:latin typeface="Noto Sans Hebrew"/>
                <a:cs typeface="Noto Sans Hebrew"/>
              </a:rPr>
              <a:t>●  </a:t>
            </a:r>
            <a:r>
              <a:rPr sz="1400">
                <a:solidFill>
                  <a:srgbClr val="212430"/>
                </a:solidFill>
                <a:latin typeface="Noto Sans Hebrew"/>
                <a:cs typeface="Noto Sans Hebrew"/>
              </a:rPr>
              <a:t>https://www.youtube.com/watch?v=yUzpLl3CZJM</a:t>
            </a:r>
          </a:p>
        </p:txBody>
      </p:sp>
      <p:sp>
        <p:nvSpPr>
          <p:cNvPr id="11" name="Rectangle 10"/>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35 מתוך 36</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סיכום</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96000" y="1350000"/>
            <a:ext cx="3000000" cy="900000"/>
          </a:xfrm>
          <a:prstGeom prst="roundRect">
            <a:avLst>
              <a:gd name="adj" fmla="val 18000"/>
            </a:avLst>
          </a:prstGeom>
          <a:solidFill>
            <a:srgbClr val="1D3A5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996000" y="1350000"/>
            <a:ext cx="3000000" cy="900000"/>
          </a:xfrm>
          <a:prstGeom prst="rect">
            <a:avLst/>
          </a:prstGeom>
          <a:noFill/>
        </p:spPr>
        <p:txBody>
          <a:bodyPr wrap="square" anchor="ctr" lIns="45720" rIns="45720" tIns="22860" bIns="22860">
            <a:spAutoFit/>
          </a:bodyPr>
          <a:lstStyle/>
          <a:p>
            <a:pPr rtl="1" algn="ctr">
              <a:lnSpc>
                <a:spcPct val="115000"/>
              </a:lnSpc>
              <a:spcAft>
                <a:spcPts val="400"/>
              </a:spcAft>
            </a:pPr>
            <a:r>
              <a:rPr sz="1500" b="1">
                <a:solidFill>
                  <a:srgbClr val="FFFFFF"/>
                </a:solidFill>
                <a:latin typeface="Noto Sans Hebrew"/>
                <a:cs typeface="Noto Sans Hebrew"/>
              </a:rPr>
              <a:t>מושגי החובה</a:t>
            </a:r>
          </a:p>
        </p:txBody>
      </p:sp>
      <p:sp>
        <p:nvSpPr>
          <p:cNvPr id="9" name="Left Arrow 8"/>
          <p:cNvSpPr/>
          <p:nvPr/>
        </p:nvSpPr>
        <p:spPr>
          <a:xfrm>
            <a:off x="7746000" y="1650000"/>
            <a:ext cx="700000" cy="300000"/>
          </a:xfrm>
          <a:prstGeom prst="leftArrow">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596000" y="1350000"/>
            <a:ext cx="3000000" cy="900000"/>
          </a:xfrm>
          <a:prstGeom prst="roundRect">
            <a:avLst>
              <a:gd name="adj" fmla="val 18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96000" y="1350000"/>
            <a:ext cx="3000000" cy="900000"/>
          </a:xfrm>
          <a:prstGeom prst="rect">
            <a:avLst/>
          </a:prstGeom>
          <a:noFill/>
        </p:spPr>
        <p:txBody>
          <a:bodyPr wrap="square" anchor="ctr" lIns="45720" rIns="45720" tIns="22860" bIns="22860">
            <a:spAutoFit/>
          </a:bodyPr>
          <a:lstStyle/>
          <a:p>
            <a:pPr rtl="1" algn="ctr">
              <a:lnSpc>
                <a:spcPct val="115000"/>
              </a:lnSpc>
              <a:spcAft>
                <a:spcPts val="400"/>
              </a:spcAft>
            </a:pPr>
            <a:r>
              <a:rPr sz="1500" b="1">
                <a:solidFill>
                  <a:srgbClr val="212430"/>
                </a:solidFill>
                <a:latin typeface="Noto Sans Hebrew"/>
                <a:cs typeface="Noto Sans Hebrew"/>
              </a:rPr>
              <a:t>תרגול במשחקים</a:t>
            </a:r>
          </a:p>
        </p:txBody>
      </p:sp>
      <p:sp>
        <p:nvSpPr>
          <p:cNvPr id="12" name="Left Arrow 11"/>
          <p:cNvSpPr/>
          <p:nvPr/>
        </p:nvSpPr>
        <p:spPr>
          <a:xfrm>
            <a:off x="4346000" y="1650000"/>
            <a:ext cx="700000" cy="300000"/>
          </a:xfrm>
          <a:prstGeom prst="leftArrow">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1196000" y="1350000"/>
            <a:ext cx="3000000" cy="900000"/>
          </a:xfrm>
          <a:prstGeom prst="roundRect">
            <a:avLst>
              <a:gd name="adj" fmla="val 18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196000" y="1350000"/>
            <a:ext cx="3000000" cy="900000"/>
          </a:xfrm>
          <a:prstGeom prst="rect">
            <a:avLst/>
          </a:prstGeom>
          <a:noFill/>
        </p:spPr>
        <p:txBody>
          <a:bodyPr wrap="square" anchor="ctr" lIns="45720" rIns="45720" tIns="22860" bIns="22860">
            <a:spAutoFit/>
          </a:bodyPr>
          <a:lstStyle/>
          <a:p>
            <a:pPr rtl="1" algn="ctr">
              <a:lnSpc>
                <a:spcPct val="115000"/>
              </a:lnSpc>
              <a:spcAft>
                <a:spcPts val="400"/>
              </a:spcAft>
            </a:pPr>
            <a:r>
              <a:rPr sz="1500" b="1">
                <a:solidFill>
                  <a:srgbClr val="212430"/>
                </a:solidFill>
                <a:latin typeface="Noto Sans Hebrew"/>
                <a:cs typeface="Noto Sans Hebrew"/>
              </a:rPr>
              <a:t>שאלת הבגרות</a:t>
            </a:r>
          </a:p>
        </p:txBody>
      </p:sp>
      <p:sp>
        <p:nvSpPr>
          <p:cNvPr id="15" name="TextBox 14"/>
          <p:cNvSpPr txBox="1"/>
          <p:nvPr/>
        </p:nvSpPr>
        <p:spPr>
          <a:xfrm>
            <a:off x="731520" y="3100000"/>
            <a:ext cx="10728960" cy="450000"/>
          </a:xfrm>
          <a:prstGeom prst="rect">
            <a:avLst/>
          </a:prstGeom>
          <a:noFill/>
        </p:spPr>
        <p:txBody>
          <a:bodyPr wrap="square" anchor="t" lIns="45720" rIns="45720" tIns="22860" bIns="22860">
            <a:spAutoFit/>
          </a:bodyPr>
          <a:lstStyle/>
          <a:p>
            <a:pPr rtl="1" algn="ctr">
              <a:lnSpc>
                <a:spcPct val="115000"/>
              </a:lnSpc>
              <a:spcAft>
                <a:spcPts val="400"/>
              </a:spcAft>
            </a:pPr>
            <a:r>
              <a:rPr sz="1600" b="0">
                <a:solidFill>
                  <a:srgbClr val="212430"/>
                </a:solidFill>
                <a:latin typeface="Noto Sans Hebrew"/>
                <a:cs typeface="Noto Sans Hebrew"/>
              </a:rPr>
              <a:t>עברו שוב על מושגי החובה, תרגלו במשחקים, ונסו את שאלת הבגרות בעמוד הנושא.</a:t>
            </a:r>
          </a:p>
        </p:txBody>
      </p:sp>
      <p:sp>
        <p:nvSpPr>
          <p:cNvPr id="16" name="TextBox 15"/>
          <p:cNvSpPr txBox="1"/>
          <p:nvPr/>
        </p:nvSpPr>
        <p:spPr>
          <a:xfrm>
            <a:off x="3657600" y="4200000"/>
            <a:ext cx="4876800" cy="800000"/>
          </a:xfrm>
          <a:prstGeom prst="rect">
            <a:avLst/>
          </a:prstGeom>
          <a:noFill/>
        </p:spPr>
        <p:txBody>
          <a:bodyPr wrap="square" anchor="t" lIns="45720" rIns="45720" tIns="22860" bIns="22860">
            <a:spAutoFit/>
          </a:bodyPr>
          <a:lstStyle/>
          <a:p>
            <a:pPr rtl="1" algn="ctr">
              <a:lnSpc>
                <a:spcPct val="115000"/>
              </a:lnSpc>
              <a:spcAft>
                <a:spcPts val="400"/>
              </a:spcAft>
            </a:pPr>
            <a:r>
              <a:rPr sz="3600" b="1">
                <a:solidFill>
                  <a:srgbClr val="1D3A5F"/>
                </a:solidFill>
                <a:latin typeface="Noto Serif Hebrew"/>
                <a:cs typeface="Noto Serif Hebrew"/>
              </a:rPr>
              <a:t>בהצלחה!</a:t>
            </a:r>
          </a:p>
        </p:txBody>
      </p:sp>
      <p:sp>
        <p:nvSpPr>
          <p:cNvPr id="17" name="Rectangle 16"/>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36 מתוך 36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בניית הדיקטטורה ב־1933: צעדים מרכזיים</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75360" y="1200000"/>
            <a:ext cx="10241280" cy="2860000"/>
          </a:xfrm>
          <a:prstGeom prst="roundRect">
            <a:avLst>
              <a:gd name="adj" fmla="val 6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8" name="TextBox 7"/>
          <p:cNvSpPr txBox="1"/>
          <p:nvPr/>
        </p:nvSpPr>
        <p:spPr>
          <a:xfrm>
            <a:off x="1280160" y="1280000"/>
            <a:ext cx="9631680" cy="2720000"/>
          </a:xfrm>
          <a:prstGeom prst="rect">
            <a:avLst/>
          </a:prstGeom>
          <a:noFill/>
        </p:spPr>
        <p:txBody>
          <a:bodyPr wrap="square" tIns="68580">
            <a:spAutoFit/>
          </a:bodyPr>
          <a:lstStyle/>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שרפת הרייכסטאג משמשת אמתלה לרדיפת הקומוניסטים, והצו להגנת העם והמדינה מבטל חירויות יסוד ואוסר אספות פוליטיות.</a:t>
            </a:r>
          </a:p>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צו נוסף נגד "אלימות קומוניסטית" הופך את המפלגה הקומוניסטית לבלתי חוקית, ומנהיגיה נעצרים ונשלחים למחנות ריכוז.</a:t>
            </a:r>
          </a:p>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חוק ההסמכה הפקיע את סמכות החקיקה מידי הרייכסטאג ואפשר לממשלה לחוקק גם בניגוד לחוקה. הרייכסטאג נעשה 'חותמת גומי'.</a:t>
            </a:r>
          </a:p>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חוק הפקידות הביא לפיטורי מי שנחשבו בלתי נאמנים לרעיונות הנאציים. ביטול המפלגות והאיגודים המקצועיים סילק מוקדי התנגדות; נותרה מפלגה אחת בלבד.</a:t>
            </a:r>
          </a:p>
        </p:txBody>
      </p:sp>
      <p:sp>
        <p:nvSpPr>
          <p:cNvPr id="9" name="Rectangle 8"/>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16 מתוך 36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gridpaper.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2000" y="260000"/>
            <a:ext cx="190000" cy="19000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20000"/>
            <a:ext cx="10468960" cy="520000"/>
          </a:xfrm>
          <a:prstGeom prst="rect">
            <a:avLst/>
          </a:prstGeom>
          <a:noFill/>
        </p:spPr>
        <p:txBody>
          <a:bodyPr wrap="square" anchor="t" lIns="45720" rIns="45720" tIns="22860" bIns="22860">
            <a:spAutoFit/>
          </a:bodyPr>
          <a:lstStyle/>
          <a:p>
            <a:pPr rtl="1" algn="r">
              <a:lnSpc>
                <a:spcPct val="115000"/>
              </a:lnSpc>
              <a:spcAft>
                <a:spcPts val="400"/>
              </a:spcAft>
            </a:pPr>
            <a:r>
              <a:rPr sz="2800" b="1">
                <a:solidFill>
                  <a:srgbClr val="1D3A5F"/>
                </a:solidFill>
                <a:latin typeface="Noto Serif Hebrew"/>
                <a:cs typeface="Noto Serif Hebrew"/>
              </a:rPr>
              <a:t>1933: מה עשה כל צעד</a:t>
            </a:r>
          </a:p>
        </p:txBody>
      </p:sp>
      <p:sp>
        <p:nvSpPr>
          <p:cNvPr id="5" name="Rectangle 4"/>
          <p:cNvSpPr/>
          <p:nvPr/>
        </p:nvSpPr>
        <p:spPr>
          <a:xfrm>
            <a:off x="731520" y="780000"/>
            <a:ext cx="10728960" cy="16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72000" y="260000"/>
            <a:ext cx="80000" cy="19000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75360" y="1200000"/>
            <a:ext cx="10241280" cy="2860000"/>
          </a:xfrm>
          <a:prstGeom prst="roundRect">
            <a:avLst>
              <a:gd name="adj" fmla="val 6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p>
        </p:txBody>
      </p:sp>
      <p:sp>
        <p:nvSpPr>
          <p:cNvPr id="8" name="TextBox 7"/>
          <p:cNvSpPr txBox="1"/>
          <p:nvPr/>
        </p:nvSpPr>
        <p:spPr>
          <a:xfrm>
            <a:off x="1280160" y="1280000"/>
            <a:ext cx="9631680" cy="2720000"/>
          </a:xfrm>
          <a:prstGeom prst="rect">
            <a:avLst/>
          </a:prstGeom>
          <a:noFill/>
        </p:spPr>
        <p:txBody>
          <a:bodyPr wrap="square" tIns="68580">
            <a:spAutoFit/>
          </a:bodyPr>
          <a:lstStyle/>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לנטרל יריבות פוליטית: צווי החירום, איסור הקומוניסטים, ביטול המפלגות והאיגודים.</a:t>
            </a:r>
          </a:p>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לרכז סמכויות ולחסום החלפת שלטון: חוק ההסמכה הפקיע את סמכות החקיקה מהרייכסטאג; החוק להגנת אחדות המפלגה והרייך התיר מפלגה אחת בלבד וחיסל יריבות פוליטית והחלפת ממשלה בדרכי שלום.</a:t>
            </a:r>
          </a:p>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להשתלט על המדינה: חוק הפקידות החדיר נאמני המפלגה לביורוקרטיה ויצר משרות לתומכי המשטר.</a:t>
            </a:r>
          </a:p>
          <a:p>
            <a:pPr rtl="1" algn="r">
              <a:lnSpc>
                <a:spcPct val="120000"/>
              </a:lnSpc>
              <a:spcAft>
                <a:spcPts val="800"/>
              </a:spcAft>
            </a:pPr>
            <a:r>
              <a:rPr sz="1100" b="1">
                <a:solidFill>
                  <a:srgbClr val="C58B2B"/>
                </a:solidFill>
                <a:latin typeface="Noto Sans Hebrew"/>
                <a:cs typeface="Noto Sans Hebrew"/>
              </a:rPr>
              <a:t>●  </a:t>
            </a:r>
            <a:r>
              <a:rPr sz="1500">
                <a:solidFill>
                  <a:srgbClr val="212430"/>
                </a:solidFill>
                <a:latin typeface="Noto Sans Hebrew"/>
                <a:cs typeface="Noto Sans Hebrew"/>
              </a:rPr>
              <a:t>לגייס את ההמונים ולהפחיד: תעמולה, עצרות ומצעדים, ומחנות ריכוז למתנגדים.</a:t>
            </a:r>
          </a:p>
        </p:txBody>
      </p:sp>
      <p:sp>
        <p:nvSpPr>
          <p:cNvPr id="9" name="Rectangle 8"/>
          <p:cNvSpPr/>
          <p:nvPr/>
        </p:nvSpPr>
        <p:spPr>
          <a:xfrm>
            <a:off x="731520" y="6278000"/>
            <a:ext cx="10728960" cy="14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876800" y="6318000"/>
            <a:ext cx="2438400" cy="220000"/>
          </a:xfrm>
          <a:prstGeom prst="rect">
            <a:avLst/>
          </a:prstGeom>
          <a:noFill/>
        </p:spPr>
        <p:txBody>
          <a:bodyPr wrap="square" anchor="t" lIns="45720" rIns="45720" tIns="22860" bIns="22860">
            <a:spAutoFit/>
          </a:bodyPr>
          <a:lstStyle/>
          <a:p>
            <a:pPr rtl="1" algn="ctr">
              <a:lnSpc>
                <a:spcPct val="115000"/>
              </a:lnSpc>
              <a:spcAft>
                <a:spcPts val="400"/>
              </a:spcAft>
            </a:pPr>
            <a:r>
              <a:rPr sz="1200" b="1">
                <a:solidFill>
                  <a:srgbClr val="1D3A5F"/>
                </a:solidFill>
                <a:latin typeface="Noto Sans Hebrew"/>
                <a:cs typeface="Noto Sans Hebrew"/>
              </a:rPr>
              <a:t>שקף 18 מתוך 36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