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82" r:id="rId33"/>
    <p:sldId id="283" r:id="rId34"/>
    <p:sldId id="264" r:id="rId15"/>
    <p:sldId id="265" r:id="rId16"/>
    <p:sldId id="266" r:id="rId17"/>
    <p:sldId id="267" r:id="rId18"/>
    <p:sldId id="268" r:id="rId19"/>
    <p:sldId id="284" r:id="rId35"/>
    <p:sldId id="285" r:id="rId36"/>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הגטאות – מהישרדות למרד</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30</a:t>
            </a:r>
          </a:p>
        </p:txBody>
      </p:sp>
      <p:sp>
        <p:nvSpPr>
          <p:cNvPr id="9" name="Rounded Rectangle 8"/>
          <p:cNvSpPr/>
          <p:nvPr/>
        </p:nvSpPr>
        <p:spPr>
          <a:xfrm>
            <a:off x="6217920" y="1645920"/>
            <a:ext cx="5212080" cy="173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הגטאות</a:t>
            </a:r>
          </a:p>
        </p:txBody>
      </p:sp>
      <p:sp>
        <p:nvSpPr>
          <p:cNvPr id="11" name="Rectangle 10"/>
          <p:cNvSpPr/>
          <p:nvPr/>
        </p:nvSpPr>
        <p:spPr>
          <a:xfrm>
            <a:off x="11320272" y="1737360"/>
            <a:ext cx="64008" cy="15544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645920"/>
            <a:ext cx="5212080" cy="17373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"הסדר החדש", היודנראט</a:t>
            </a:r>
          </a:p>
        </p:txBody>
      </p:sp>
      <p:sp>
        <p:nvSpPr>
          <p:cNvPr id="14" name="Rectangle 13"/>
          <p:cNvSpPr/>
          <p:nvPr/>
        </p:nvSpPr>
        <p:spPr>
          <a:xfrm>
            <a:off x="5833872" y="1737360"/>
            <a:ext cx="64008" cy="15544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3566160"/>
            <a:ext cx="5212080" cy="17373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הגטאות, יחס האוכלוסייה כלפי היהודים</a:t>
            </a:r>
          </a:p>
        </p:txBody>
      </p:sp>
      <p:sp>
        <p:nvSpPr>
          <p:cNvPr id="17" name="Rectangle 16"/>
          <p:cNvSpPr/>
          <p:nvPr/>
        </p:nvSpPr>
        <p:spPr>
          <a:xfrm>
            <a:off x="11320272" y="3657600"/>
            <a:ext cx="64008" cy="15544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3566160"/>
            <a:ext cx="5212080" cy="17373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היבטים נוספים בנושא</a:t>
            </a:r>
          </a:p>
        </p:txBody>
      </p:sp>
      <p:sp>
        <p:nvSpPr>
          <p:cNvPr id="20" name="Rectangle 19"/>
          <p:cNvSpPr/>
          <p:nvPr/>
        </p:nvSpPr>
        <p:spPr>
          <a:xfrm>
            <a:off x="5833872" y="3657600"/>
            <a:ext cx="64008" cy="15544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הגטאות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הגטאות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30</a:t>
            </a:r>
          </a:p>
        </p:txBody>
      </p:sp>
      <p:sp>
        <p:nvSpPr>
          <p:cNvPr id="9" name="Rounded Rectangle 8"/>
          <p:cNvSpPr/>
          <p:nvPr/>
        </p:nvSpPr>
        <p:spPr>
          <a:xfrm>
            <a:off x="731520" y="1276654"/>
            <a:ext cx="10725912" cy="439613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49806"/>
            <a:ext cx="10451592" cy="4249826"/>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הביטוי בקטע המקור</a:t>
            </a:r>
          </a:p>
          <a:p>
            <a:pPr rtl="1" algn="r">
              <a:spcAft>
                <a:spcPts val="500"/>
              </a:spcAft>
            </a:pPr>
            <a:r>
              <a:rPr sz="2600" b="0">
                <a:solidFill>
                  <a:srgbClr val="212430"/>
                </a:solidFill>
                <a:latin typeface="Noto Sans Hebrew"/>
                <a:cs typeface="Noto Sans Hebrew"/>
              </a:rPr>
              <a:t>קפלן מתאר תופעה של "כוח מופלא" שניזון מן "השאיפה לחיים" על אף "מצוקה נוראה" של היהודים בגטו; כוח שיהודי פולין נתברכו בו, הנובע מן המסורת היהודית "שציוותה לנו את החיים"; הוא מתאר כיצד היהודים נאחזים בחיים על אף הדיכוי, ההשפלות, היעדר פרנסה – תנאים שעל פי ההיגיון וחוקי הטבע אמורים להביא ל"אבדון ולכליה גמורה"</a:t>
            </a:r>
          </a:p>
        </p:txBody>
      </p:sp>
      <p:sp>
        <p:nvSpPr>
          <p:cNvPr id="11" name="Rectangle 10"/>
          <p:cNvSpPr/>
          <p:nvPr/>
        </p:nvSpPr>
        <p:spPr>
          <a:xfrm>
            <a:off x="11338560" y="1349806"/>
            <a:ext cx="64008" cy="4249826"/>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"הסדר החדש", היודנראט</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"הסדר החדש", היודנראט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30</a:t>
            </a:r>
          </a:p>
        </p:txBody>
      </p:sp>
      <p:sp>
        <p:nvSpPr>
          <p:cNvPr id="9" name="Rounded Rectangle 8"/>
          <p:cNvSpPr/>
          <p:nvPr/>
        </p:nvSpPr>
        <p:spPr>
          <a:xfrm>
            <a:off x="6217920" y="1281430"/>
            <a:ext cx="5239512" cy="43865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81430"/>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פגיעה בהנהגה ובשכבות האינטליגנציה של העמים הסלביים</a:t>
            </a:r>
          </a:p>
        </p:txBody>
      </p:sp>
      <p:sp>
        <p:nvSpPr>
          <p:cNvPr id="14" name="TextBox 13"/>
          <p:cNvSpPr txBox="1"/>
          <p:nvPr/>
        </p:nvSpPr>
        <p:spPr>
          <a:xfrm>
            <a:off x="63550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רצח חלק מהם ומאסרם של אחרים ושילוחם למחנות ריכוז, סגירת אוניברסיטאות וגימנסיות, פגיעה באומנות ובתרבות – כדי לנטרל את הגזעים "הנחותים" שנועדו לשרת את הגזע "הארי".</a:t>
            </a:r>
          </a:p>
          <a:p>
            <a:pPr rtl="1" algn="r">
              <a:spcAft>
                <a:spcPts val="500"/>
              </a:spcAft>
            </a:pPr>
            <a:r>
              <a:rPr sz="1800" b="0">
                <a:solidFill>
                  <a:srgbClr val="212430"/>
                </a:solidFill>
                <a:latin typeface="Noto Sans Hebrew"/>
                <a:cs typeface="Noto Sans Hebrew"/>
              </a:rPr>
              <a:t>הקצבות מזון לאוכלוסייה בפולין – שמירה על רמת חיים נמוכה כדי למנוע התקוממויות.</a:t>
            </a:r>
          </a:p>
          <a:p>
            <a:pPr rtl="1" algn="r">
              <a:spcAft>
                <a:spcPts val="500"/>
              </a:spcAft>
            </a:pPr>
            <a:r>
              <a:rPr sz="1800" b="0">
                <a:solidFill>
                  <a:srgbClr val="212430"/>
                </a:solidFill>
                <a:latin typeface="Noto Sans Hebrew"/>
                <a:cs typeface="Noto Sans Hebrew"/>
              </a:rPr>
              <a:t>מבצע ברברוסה – כדי להבטיח "מרחב מחיה" וכדי להיאבק בבולשביזם ולחסלו, לנטרל את הגזע הסלבי הנחות ולשעבדו.</a:t>
            </a:r>
          </a:p>
        </p:txBody>
      </p:sp>
      <p:sp>
        <p:nvSpPr>
          <p:cNvPr id="15" name="Rounded Rectangle 14"/>
          <p:cNvSpPr/>
          <p:nvPr/>
        </p:nvSpPr>
        <p:spPr>
          <a:xfrm>
            <a:off x="731520" y="1281430"/>
            <a:ext cx="5239512" cy="43865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8143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פגיעה בהנהגה ובשכבות האינטליגנציה של העמים הסלביים - המשך</a:t>
            </a:r>
          </a:p>
        </p:txBody>
      </p:sp>
      <p:sp>
        <p:nvSpPr>
          <p:cNvPr id="20" name="TextBox 19"/>
          <p:cNvSpPr txBox="1"/>
          <p:nvPr/>
        </p:nvSpPr>
        <p:spPr>
          <a:xfrm>
            <a:off x="8686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תחילת ביצוע "הפתרון הסופי" – בורות הירי</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"הסדר החדש", היודנראט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30</a:t>
            </a:r>
          </a:p>
        </p:txBody>
      </p:sp>
      <p:sp>
        <p:nvSpPr>
          <p:cNvPr id="9" name="Rounded Rectangle 8"/>
          <p:cNvSpPr/>
          <p:nvPr/>
        </p:nvSpPr>
        <p:spPr>
          <a:xfrm>
            <a:off x="731520" y="1197000"/>
            <a:ext cx="10725912" cy="45554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70152"/>
            <a:ext cx="10451592" cy="440913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הנהגה בכפייה</a:t>
            </a:r>
          </a:p>
          <a:p>
            <a:pPr rtl="1" algn="r">
              <a:spcAft>
                <a:spcPts val="500"/>
              </a:spcAft>
            </a:pPr>
            <a:r>
              <a:rPr sz="2200" b="0">
                <a:solidFill>
                  <a:srgbClr val="212430"/>
                </a:solidFill>
                <a:latin typeface="Noto Sans Hebrew"/>
                <a:cs typeface="Noto Sans Hebrew"/>
              </a:rPr>
              <a:t>חלק מראשי היודנראטים מונו בכפייה (תוך כדי איומים על חייהם), ונאלצו לציית להוראות הנאצים (גזרות שונות, שוטפות ומזדמנות), וכל חריגה הייתה מלווה בסכנה לחייהם ובסכנה של ענישה קולקטיבית</a:t>
            </a:r>
          </a:p>
          <a:p>
            <a:pPr rtl="1" algn="r">
              <a:spcAft>
                <a:spcPts val="500"/>
              </a:spcAft>
            </a:pPr>
            <a:r>
              <a:rPr sz="2200" b="0">
                <a:solidFill>
                  <a:srgbClr val="212430"/>
                </a:solidFill>
                <a:latin typeface="Noto Sans Hebrew"/>
                <a:cs typeface="Noto Sans Hebrew"/>
              </a:rPr>
              <a:t>הצורך לקבל הכרעות שלא עלו בקנה אחד עם תפיסת עולמם ומצפונם, מתוך אמונה כי הדבר יאפשר לפעול לטובת הציבור היהודי בגטו ולצמצם את הפגיעה בו.</a:t>
            </a:r>
          </a:p>
          <a:p>
            <a:pPr rtl="1" algn="r">
              <a:spcAft>
                <a:spcPts val="500"/>
              </a:spcAft>
            </a:pPr>
            <a:r>
              <a:rPr sz="2200" b="0">
                <a:solidFill>
                  <a:srgbClr val="212430"/>
                </a:solidFill>
                <a:latin typeface="Noto Sans Hebrew"/>
                <a:cs typeface="Noto Sans Hebrew"/>
              </a:rPr>
              <a:t>המאבק היום־יומי להשיג תנאי קיום מינימליים לציבור היהודי בגטו: הוטל עליהם לספק שירותים בכל תחומי החיים (דיור, מזון, תברואה, בריאות, חינוך, דת, תעסוקה ושמירה על הסדר) בתנאים קיצוניים של מחסור, בידוד וכליה.</a:t>
            </a:r>
          </a:p>
        </p:txBody>
      </p:sp>
      <p:sp>
        <p:nvSpPr>
          <p:cNvPr id="11" name="Rectangle 10"/>
          <p:cNvSpPr/>
          <p:nvPr/>
        </p:nvSpPr>
        <p:spPr>
          <a:xfrm>
            <a:off x="11338560" y="1270152"/>
            <a:ext cx="64008" cy="4409135"/>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"הסדר החדש", היודנראט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30</a:t>
            </a:r>
          </a:p>
        </p:txBody>
      </p:sp>
      <p:sp>
        <p:nvSpPr>
          <p:cNvPr id="9" name="Rounded Rectangle 8"/>
          <p:cNvSpPr/>
          <p:nvPr/>
        </p:nvSpPr>
        <p:spPr>
          <a:xfrm>
            <a:off x="731520" y="1265682"/>
            <a:ext cx="10725912" cy="441807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38834"/>
            <a:ext cx="10451592" cy="427177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הנהגה בכפייה - המשך</a:t>
            </a:r>
          </a:p>
          <a:p>
            <a:pPr rtl="1" algn="r">
              <a:spcAft>
                <a:spcPts val="500"/>
              </a:spcAft>
            </a:pPr>
            <a:r>
              <a:rPr sz="2600" b="0">
                <a:solidFill>
                  <a:srgbClr val="212430"/>
                </a:solidFill>
                <a:latin typeface="Noto Sans Hebrew"/>
                <a:cs typeface="Noto Sans Hebrew"/>
              </a:rPr>
              <a:t>הנהגה שיכולתה להפעיל סנקציות מוגבלת מאוד.</a:t>
            </a:r>
          </a:p>
          <a:p>
            <a:pPr rtl="1" algn="r">
              <a:spcAft>
                <a:spcPts val="500"/>
              </a:spcAft>
            </a:pPr>
            <a:r>
              <a:rPr sz="2600" b="0">
                <a:solidFill>
                  <a:srgbClr val="212430"/>
                </a:solidFill>
                <a:latin typeface="Noto Sans Hebrew"/>
                <a:cs typeface="Noto Sans Hebrew"/>
              </a:rPr>
              <a:t>מעמדם כחוליה מקשרת בין הממשל הנאצי ובין הציבור היהודי בגטו: מצד אחד המגע הישיר עם הנאצים היה מלווה לעיתים קרובות בהשפלה, איומים, אלימות פיזית ואף רצח. מצד אחר הציבור היהודי בגטו (שלא היה במגע ישיר עם הנאצים) ראה ביודנראטים את האחראים למצבם והפנה אליהם את ביקורתו וזעמו.</a:t>
            </a:r>
          </a:p>
        </p:txBody>
      </p:sp>
      <p:sp>
        <p:nvSpPr>
          <p:cNvPr id="11" name="Rectangle 10"/>
          <p:cNvSpPr/>
          <p:nvPr/>
        </p:nvSpPr>
        <p:spPr>
          <a:xfrm>
            <a:off x="11338560" y="1338834"/>
            <a:ext cx="64008" cy="427177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הגטאות, יחס האוכלוסייה כלפי היהודים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הגטאות, יחס האוכלוסייה כלפי היהודים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30</a:t>
            </a:r>
          </a:p>
        </p:txBody>
      </p:sp>
      <p:sp>
        <p:nvSpPr>
          <p:cNvPr id="9" name="Rounded Rectangle 8"/>
          <p:cNvSpPr/>
          <p:nvPr/>
        </p:nvSpPr>
        <p:spPr>
          <a:xfrm>
            <a:off x="8010144" y="1173988"/>
            <a:ext cx="3447288" cy="460146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17398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37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37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0142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דמיון</a:t>
            </a:r>
          </a:p>
        </p:txBody>
      </p:sp>
      <p:sp>
        <p:nvSpPr>
          <p:cNvPr id="14" name="TextBox 13"/>
          <p:cNvSpPr txBox="1"/>
          <p:nvPr/>
        </p:nvSpPr>
        <p:spPr>
          <a:xfrm>
            <a:off x="8147304" y="1832356"/>
            <a:ext cx="3172968" cy="3851655"/>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ייזום של מגוון פעילויות חינוך ותרבות; אספקת שירותי הזנה וסעד (יודנראט ותנועות הנוער)</a:t>
            </a:r>
          </a:p>
        </p:txBody>
      </p:sp>
      <p:sp>
        <p:nvSpPr>
          <p:cNvPr id="15" name="Rounded Rectangle 14"/>
          <p:cNvSpPr/>
          <p:nvPr/>
        </p:nvSpPr>
        <p:spPr>
          <a:xfrm>
            <a:off x="4370832" y="1173988"/>
            <a:ext cx="3447288" cy="460146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173988"/>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01420"/>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תחומי פעילות מיוחדים למדריכי תנועות הנוער</a:t>
            </a:r>
          </a:p>
        </p:txBody>
      </p:sp>
      <p:sp>
        <p:nvSpPr>
          <p:cNvPr id="20" name="TextBox 19"/>
          <p:cNvSpPr txBox="1"/>
          <p:nvPr/>
        </p:nvSpPr>
        <p:spPr>
          <a:xfrm>
            <a:off x="4507992" y="2017268"/>
            <a:ext cx="3172968"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פעילות ערכית לחיזוק הזהות היהודית והציונית של בני הנוער (הכשרות, קבוצות עבודה חקלאיות); פעילות לטיפוח ההנהגה, פרסום והפצת עיתונות מחתרתית; העברת מידע בין הגטאות השונים בעזרת קשרים וקשריות, הובלת המרד</a:t>
            </a:r>
          </a:p>
        </p:txBody>
      </p:sp>
      <p:sp>
        <p:nvSpPr>
          <p:cNvPr id="21" name="Rounded Rectangle 20"/>
          <p:cNvSpPr/>
          <p:nvPr/>
        </p:nvSpPr>
        <p:spPr>
          <a:xfrm>
            <a:off x="731520" y="1173988"/>
            <a:ext cx="3447288" cy="4601463"/>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17398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237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23799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0142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אנשי חינוך ותרבות</a:t>
            </a:r>
          </a:p>
        </p:txBody>
      </p:sp>
      <p:sp>
        <p:nvSpPr>
          <p:cNvPr id="26" name="TextBox 25"/>
          <p:cNvSpPr txBox="1"/>
          <p:nvPr/>
        </p:nvSpPr>
        <p:spPr>
          <a:xfrm>
            <a:off x="868680" y="1832356"/>
            <a:ext cx="3172968" cy="3851655"/>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מתן משענת רוחנית והקלה של המצוקה הנפשית</a:t>
            </a:r>
          </a:p>
        </p:txBody>
      </p:sp>
      <p:sp>
        <p:nvSpPr>
          <p:cNvPr id="27" name="Rectangle 26"/>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הגטאות, יחס האוכלוסייה כלפי היהודים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30</a:t>
            </a:r>
          </a:p>
        </p:txBody>
      </p:sp>
      <p:sp>
        <p:nvSpPr>
          <p:cNvPr id="9" name="Rounded Rectangle 8"/>
          <p:cNvSpPr/>
          <p:nvPr/>
        </p:nvSpPr>
        <p:spPr>
          <a:xfrm>
            <a:off x="731520" y="1557985"/>
            <a:ext cx="10725912" cy="383346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631137"/>
            <a:ext cx="10451592" cy="3687165"/>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קשיים מיוחדים של סוגי ההנהגה האחרים</a:t>
            </a:r>
          </a:p>
          <a:p>
            <a:pPr rtl="1" algn="r">
              <a:spcAft>
                <a:spcPts val="500"/>
              </a:spcAft>
            </a:pPr>
            <a:r>
              <a:rPr sz="2600" b="0">
                <a:solidFill>
                  <a:srgbClr val="212430"/>
                </a:solidFill>
                <a:latin typeface="Noto Sans Hebrew"/>
                <a:cs typeface="Noto Sans Hebrew"/>
              </a:rPr>
              <a:t>יחסים מורכבים ולעיתים מתוחים עם חברי היודנראט; קושי במתן תמיכה רוחנית, תקווה, משמעות ועידוד נפשי אל מול המציאות האיומה; ביקורת פנימית – "בבית קברות לא עושים תיאטרון"</a:t>
            </a:r>
          </a:p>
        </p:txBody>
      </p:sp>
      <p:sp>
        <p:nvSpPr>
          <p:cNvPr id="11" name="Rectangle 10"/>
          <p:cNvSpPr/>
          <p:nvPr/>
        </p:nvSpPr>
        <p:spPr>
          <a:xfrm>
            <a:off x="11338560" y="1631137"/>
            <a:ext cx="64008" cy="3687165"/>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30</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מה אפשר לעשות נוכח האקציות – גירוש יהודים מהגטו להשמדה</a:t>
            </a:r>
          </a:p>
          <a:p>
            <a:pPr rtl="1" algn="r">
              <a:spcAft>
                <a:spcPts val="500"/>
              </a:spcAft>
            </a:pPr>
            <a:r>
              <a:rPr sz="2600" b="0">
                <a:solidFill>
                  <a:srgbClr val="212430"/>
                </a:solidFill>
                <a:latin typeface="Noto Sans Hebrew"/>
                <a:cs typeface="Noto Sans Hebrew"/>
              </a:rPr>
              <a:t>האם להגיב (ליידע את אוכלוסיית הגטו, להתגונן) או להימנע מלפעול כדי שלא לסכן את חיי כל היהודים שנותרו בגטו?</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צילומי ארכיון מהגטאות: עבודה ורפואה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png"/>
          <p:cNvPicPr>
            <a:picLocks noChangeAspect="1"/>
          </p:cNvPicPr>
          <p:nvPr/>
        </p:nvPicPr>
        <p:blipFill>
          <a:blip r:embed="rId3"/>
          <a:stretch>
            <a:fillRect/>
          </a:stretch>
        </p:blipFill>
        <p:spPr>
          <a:xfrm>
            <a:off x="1945075" y="1005840"/>
            <a:ext cx="3516488"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1: עבודה בגטו ורשה, אנשים ליד מכונות בסדנה. צילום 2: צוות רפואי מטפל בילד בבית חולים בגטו לודז׳. הצילומים מופיעים בנספח לשאלת בגרות על החיים בגטאות.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נספח לשאלון 022261; צילומים מארכיון יד ושם לפי הציון בנספח</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תעודת סיום מבית ספר בגטו לודז׳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png"/>
          <p:cNvPicPr>
            <a:picLocks noChangeAspect="1"/>
          </p:cNvPicPr>
          <p:nvPr/>
        </p:nvPicPr>
        <p:blipFill>
          <a:blip r:embed="rId3"/>
          <a:stretch>
            <a:fillRect/>
          </a:stretch>
        </p:blipFill>
        <p:spPr>
          <a:xfrm>
            <a:off x="1962694" y="1005840"/>
            <a:ext cx="3481251"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תעודת סיום מבית ספר יהודי בגטו לודז׳ (צילום מסמך): פרטי התלמיד, חתימות וחותמת. גם בתנאי הגטו נמשכו לימודים במסגרת מסודרת.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נספח לשאלון 022261; ארכיון יד ושם לפי הציון בנספח</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חורף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3. הגטאות, מלחמת העולם השנייה בשנתיים האחרונות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הציגו שלוש מן המטרות של הנאצים בהקמת הגטאות, והסבירו כיצד תנאי החיים שיצרו הנאצים בגטאות סייעו לממש שתיים מן המטרות שהצגתם.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התמודדו היהודים עם תנאי החיים בגטאות. בססו את תשובתכם על פעולה אחת מן התחום הפיזי ועל מקור מספר הלימוד המדגים פעולה אחת מן התחום הרוחני.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לפניכם קטע מקור מתוך זיכרונותיו של אלברט שפאר, שהיה שר החימוש במשטר הנאצי.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בפברואר 1945 יצאתי במטוס לסיור נוסף - ולפי כל הסימנים אחרון. [...] במהלך סיור זה הזדמן לי [...] לחזות בתנועת צבא של כמה יחידות אס-אס, שנועדו לפתוח במתקפת נגד נרחבת בגזרת הבלקן [דרום מזרח אירופה]. כדי להבטיח את היתרון שבגורם ההפתעה, הוכנה התוכנית למבצע זה תחת מעטה של סודיות קפדנית ביותר. [...] כך חשב היטלר להפתיע את הרוסים ולגרשם מארצות הבלקן, בעזרת כמה יחידות משוריינות של האס-אס, לאחר שהכוחות הרוסים כבר הספיקו להתבסס שם היטב.</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30</a:t>
            </a:r>
          </a:p>
        </p:txBody>
      </p:sp>
      <p:sp>
        <p:nvSpPr>
          <p:cNvPr id="9" name="Rounded Rectangle 8"/>
          <p:cNvSpPr/>
          <p:nvPr/>
        </p:nvSpPr>
        <p:spPr>
          <a:xfrm>
            <a:off x="731520" y="1051560"/>
            <a:ext cx="10725912" cy="43769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3062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בכישרונו המדהים [של היטלר] לראות מהרהורי ליבו ולהאמין באשליות שהוא עצמו טיפח, ביסס את רעיון מתקפת הנגד בדרום מזרח אירופה בשלב מאוחר זה על ההנחה, כי לא יעברו אלא חודשים מעטים עד אשר ימאסו עמי האזור הזה בשלטון הסובייטי. באווירת הייאוש של השבועות ההם ניסה [היטלר] לשכנע את עצמו, כי דווקא שם די בהצלחות ראשונות כלשהן, כדי שיחול מפנה קיצוני במצב. אז בוודאי תפרוץ שם התקוממות עממית נגד ברית המועצות, והאוכלוסייה תפעל שכם אחד עימנו נגד האויב המשותף, עד אשר יושג הניצחון. כך ניתנה הפקודה האבסורדית [...] להדוף את הרוסים מארצות הבלקן וזאת, כאמור, על סמך שיקולי תעתועים [אשליות] תלושים לחלוטין מן המציאות.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א' שפאר, בתוכי הרייך השלישי, תרגום: ע' קורנפלד, מודן, 1979, עמ' 439)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קטע המקור, הציגו את הטענה של שפאר בנוגע לתוכניות הצבאיות של היטלר בשלב מאוחר זה במלחמה.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מהלכי המלחמה בשנתיים האחרונות שלה מחזקים את טענתו של שפאר. בססו את הסברכם על שתי עובדות היסטוריות.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3. הגטאות, מלחמת העולם השנייה בשנתיים האחרונות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המטרות של הנאצים בהקמת הגטאות: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(מטרה מוצהרת) לנטרל את השפעתם המזיקה של היהודים (הפצת מחלות מידבקות, פגיעה בכלכלה על ידי ספסרות וניהול שוק שחור, הפצת שמועות וידיעות שיזיקו לגרמניה) באמצעות הפרדתם מן האוכלוסייה הלא יהודית.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ניתוק היהודים ובידודם מן העולם החיצון בהתאם לאידיאולוגיה הנאצית.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ניתוק היהודים ובידודם מן העולם כדי למנוע כל אפשרות לסייע להם.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נישול היהודים מבתיהם, ביזת רכושם וניצולם לעבודות כפייה.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ניתוק הקשרים בין הקהילות היהודיות.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ריכוז היהודים כשלב ביניים לפתרון בעיית היהודים כדי לאפשר שליטה על מקום הימצאם.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פיקוח יעיל על היהודים.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הכחדה עקיפה, חיסול מנטלי ופיזי על ידי מניעת אמצעי קיום בסיסיים ואיסור פעילות רוחנית.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כיצד תנאי החיים שיצרו הנאצים בגטאות סייעו לממש את המטרות שהוצגו:</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הקיפו את הגטאות בחומות ובגדרות, הציבו שלטים ועליהם כיתוב אזור נגוע במגפה, והציבו משטרה (פולנית ויהודית) לשמור על השערים – כדי לרכז אותם, לפקח עליהם, לבודד אותם, ולנתק אותם מן העולם החיצון.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הנהיגו מדיניות של הרעבה מכוונת שהובילה לתהליך מתמשך של הידרדרות עד כדי המתה איטית בעיקר בקרב אוכלוסיות חלשות.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הקימו גטאות בשכונות מוזנחות ודלות שהתאפיינו בתשתית ובתנאי תברואה גרועים במיוחד. תנאים אלה הצמיחו מחלות מידבקות ומגפות, שגרמו לתמותה ההמונית.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צופפו את היהודים בשטח קטן מלהכיל את כל תושביו. הצפיפות האיומה לצד תנאי תברואה ירודים האיצו את התפשטות המחלות.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הנהיגו עבודות כפייה בתנאי עבודה קשים שניצלו את כוח העבודה של היהודים לצורכיהם.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מינו בכפייה יודנראט ודרשו להפעיל משטרה יהודית שנאלצו לציית לתכתיביהם ואפשרו פיקוח יעיל על תושבי הגטאות.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הנאצים אסרו על היהודים לקיים פעילויות חינוכיות, דתיות ותרבותיות כדי "לשבור את הרוח".</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כיצד התמודדו היהודים עם תנאי החיים בגטאות: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מן התחום הפיזי: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מערך של מפעלי עזרה לנזקקים; הברחת מזון אל תוך הגטו בדרכים שונות; הקמת מטבחים ציבוריים; הקמת מערך בריאות (בתי חולים, מרפאות, בי"ס לסיעוד, מרפאות שיניים, מרפאות לנשים הרות ועוד); הקמת מפעלים ובתי מלאכה.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מקור מספר הלימוד: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 לבחור במקור מתאים מספר הלימוד ולהסביר כיצד הוא מדגים את ההתמודדות של היהודים עם תנאי החיים בגטאות בתחום הרוחני.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עמ' 186–198; לילך, עמ' 187–205; מט"ח עמ' 189–204; רכס, עמ' 198–222; שזר, עמ' 50–64.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הטענה של שפאר בנוגע לתוכניות הצבאיות של היטלר בשלב מאוחר זה במלחמה: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התוכנית של היטלר לפתוח במהלכי התקפי נרחב נגד ברית המועצות בגזרת הבלקן בשלב זה במלחמה, מנותקת מן המציאות וחסרת כל סיכוי.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בקטע המקור: "בכישרונו המדהים לראות מהרהורי ליבו ולהאמין באשליות שהוא עצמו טיפח"; "כך ניתנה הפקודה האבסורדית [...] להדוף את הרוסים מארצות הבלקן"; "על סמך שיקולי תעתועים תלושים לחלוטין מן המציאות".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כיצד מהלכי המלחמה בשנתיים האחרונות שלה מחזקים את טענתו של שפאר, ביסוס על עובדות היסטוריות: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בשנתיים האחרונות של המלחמה נחל צבא גרמניה תבוסה מתמשכת בכל החזיתות: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מפלה בקרב סטלינגרד (פברואר 1943), שממנה ואילך אילץ הצבא הרוסי את הצבא הגרמני לסגת לכיוון גרמניה בתוך כדי ספיגת אבדות קשות ביותר.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פלישת כוחות בריטים ואמריקנים לסיציליה (סתיו 1943), כיבוש דרום איטליה, כיבוש רומא (קיץ 1944).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הפלישה לנורמנדי – "מבצע אוברלורד" (יוני 1944) – קירבה את ההכרעה במערב אירופה (צרפת ובלגיה שוחררו).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הפצצות כבדות של בעלות הברית על ערים ומרכזי תעשייה בגרמניה, שגרמו לנזקים כבדים ולפגיעה קשה בתעשיית המלחמה של 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הצבא האדום כבש את מדינות הבלקן (רומניה, בולגריה, יוגוסלביה, אלבניה, הונגריה) מידי הצבא הגרמני.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30</a:t>
            </a:r>
          </a:p>
        </p:txBody>
      </p:sp>
      <p:sp>
        <p:nvSpPr>
          <p:cNvPr id="9" name="Rounded Rectangle 8"/>
          <p:cNvSpPr/>
          <p:nvPr/>
        </p:nvSpPr>
        <p:spPr>
          <a:xfrm>
            <a:off x="731520" y="1051560"/>
            <a:ext cx="10725912" cy="21742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027935"/>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קרב הבלימה האחרון של הנאצים – הקרב על הבליטה (סוף 1944) נכשל.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כוחות בעלות הברית וברית המועצות התקדמו במהירות לכיוון גרמניה ובראשית 1945 כבר פלשו לאדמת גרמניה ממערב וממזרח.</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עמ' 329–332, 343; לילך, עמ' 330–334, 341; מט"ח, עמ' 289–290, 284–286; רכס, עמ' 320–331; שזר עמ' 311–314, 350–352.</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30</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הגטאות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"הסדר החדש", היודנראט</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הגטאות, יחס האוכלוסייה כלפי היהודים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הביטוי בקטע המקור</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פגיעה בהנהגה ובשכבות האינטליגנציה של העמים הסלביים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תחומי פעילות מיוחדים למדריכי תנועות הנוער</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אנשי חינוך ותרבות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30</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30</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"חיי היהודים בגטאות בתקופת השואה | יד ושם" - גם בעמוד הנושא, בלשונית "סרטון".</a:t>
            </a:r>
          </a:p>
          <a:p>
            <a:pPr rtl="1" algn="r">
              <a:spcAft>
                <a:spcPts val="500"/>
              </a:spcAft>
            </a:pPr>
            <a:r>
              <a:rPr sz="1800" b="0">
                <a:solidFill>
                  <a:srgbClr val="212430"/>
                </a:solidFill>
                <a:latin typeface="Noto Sans Hebrew"/>
                <a:cs typeface="Noto Sans Hebrew"/>
              </a:rPr>
              <a:t>https://www.youtube.com/watch?v=B6P6K2YzyBI</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30</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דילמות ראשי היודנראט – לפני "הפתרון הסופי"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30</a:t>
            </a:r>
          </a:p>
        </p:txBody>
      </p:sp>
      <p:sp>
        <p:nvSpPr>
          <p:cNvPr id="9" name="Rounded Rectangle 8"/>
          <p:cNvSpPr/>
          <p:nvPr/>
        </p:nvSpPr>
        <p:spPr>
          <a:xfrm>
            <a:off x="731520" y="1265682"/>
            <a:ext cx="10725912" cy="441807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38834"/>
            <a:ext cx="10451592" cy="427177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ארבע דילמות</a:t>
            </a:r>
          </a:p>
          <a:p>
            <a:pPr rtl="1" algn="r">
              <a:spcAft>
                <a:spcPts val="500"/>
              </a:spcAft>
            </a:pPr>
            <a:r>
              <a:rPr sz="2600" b="0">
                <a:solidFill>
                  <a:srgbClr val="212430"/>
                </a:solidFill>
                <a:latin typeface="Noto Sans Hebrew"/>
                <a:cs typeface="Noto Sans Hebrew"/>
              </a:rPr>
              <a:t>לקבל את המינוי או לסרב לשרת את השלטון הנאצי (סירוב היה כרוך בסכנת חיים).</a:t>
            </a:r>
          </a:p>
          <a:p>
            <a:pPr rtl="1" algn="r">
              <a:spcAft>
                <a:spcPts val="500"/>
              </a:spcAft>
            </a:pPr>
            <a:r>
              <a:rPr sz="2600" b="0">
                <a:solidFill>
                  <a:srgbClr val="212430"/>
                </a:solidFill>
                <a:latin typeface="Noto Sans Hebrew"/>
                <a:cs typeface="Noto Sans Hebrew"/>
              </a:rPr>
              <a:t>לציית להוראות הנאצים מתוך תקווה לצמצם את הפגיעה בגטו ומחשש שסירוב יגרור ענישה קולקטיבית, או להימנע משיתוף פעולה ולפעול בניגוד להוראות.</a:t>
            </a:r>
          </a:p>
          <a:p>
            <a:pPr rtl="1" algn="r">
              <a:spcAft>
                <a:spcPts val="500"/>
              </a:spcAft>
            </a:pPr>
            <a:r>
              <a:rPr sz="2600" b="0">
                <a:solidFill>
                  <a:srgbClr val="212430"/>
                </a:solidFill>
                <a:latin typeface="Noto Sans Hebrew"/>
                <a:cs typeface="Noto Sans Hebrew"/>
              </a:rPr>
              <a:t>ליזום בתי מלאכה שיספקו הכנסה ותעסוקה, או להימנע מכך כי הם מסייעים לכלכלת גרמניה.</a:t>
            </a:r>
          </a:p>
          <a:p>
            <a:pPr rtl="1" algn="r">
              <a:spcAft>
                <a:spcPts val="500"/>
              </a:spcAft>
            </a:pPr>
            <a:r>
              <a:rPr sz="2600" b="0">
                <a:solidFill>
                  <a:srgbClr val="212430"/>
                </a:solidFill>
                <a:latin typeface="Noto Sans Hebrew"/>
                <a:cs typeface="Noto Sans Hebrew"/>
              </a:rPr>
              <a:t>איך לחלק מזון, תרופות ודיור: לחלשים ולנזקקים, או למי שסיכויי ההישרדות שלו גבוהים יותר.</a:t>
            </a:r>
          </a:p>
        </p:txBody>
      </p:sp>
      <p:sp>
        <p:nvSpPr>
          <p:cNvPr id="11" name="Rectangle 10"/>
          <p:cNvSpPr/>
          <p:nvPr/>
        </p:nvSpPr>
        <p:spPr>
          <a:xfrm>
            <a:off x="11338560" y="1338834"/>
            <a:ext cx="64008" cy="427177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דילמות ראשי היודנראט – בזמן "הפתרון הסופי"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30</a:t>
            </a:r>
          </a:p>
        </p:txBody>
      </p:sp>
      <p:sp>
        <p:nvSpPr>
          <p:cNvPr id="9" name="Rounded Rectangle 8"/>
          <p:cNvSpPr/>
          <p:nvPr/>
        </p:nvSpPr>
        <p:spPr>
          <a:xfrm>
            <a:off x="731520" y="1265682"/>
            <a:ext cx="10725912" cy="441807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38834"/>
            <a:ext cx="10451592" cy="427177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מה השתנה</a:t>
            </a:r>
          </a:p>
          <a:p>
            <a:pPr rtl="1" algn="r">
              <a:spcAft>
                <a:spcPts val="500"/>
              </a:spcAft>
            </a:pPr>
            <a:r>
              <a:rPr sz="2600" b="0">
                <a:solidFill>
                  <a:srgbClr val="212430"/>
                </a:solidFill>
                <a:latin typeface="Noto Sans Hebrew"/>
                <a:cs typeface="Noto Sans Hebrew"/>
              </a:rPr>
              <a:t>להודיע לציבור על השינוי במדיניות הנאצית או לשתוק. להמשיך למלא הוראות בתקווה להציל חלק מן התושבים, או לסרב.</a:t>
            </a:r>
          </a:p>
          <a:p>
            <a:pPr rtl="1" algn="r">
              <a:spcAft>
                <a:spcPts val="500"/>
              </a:spcAft>
            </a:pPr>
            <a:r>
              <a:rPr sz="2600" b="0">
                <a:solidFill>
                  <a:srgbClr val="212430"/>
                </a:solidFill>
                <a:latin typeface="Noto Sans Hebrew"/>
                <a:cs typeface="Noto Sans Hebrew"/>
              </a:rPr>
              <a:t>להמשיך בגטו יצרני כדי לדחות את חיסולו, או להימנע כדי לא לסייע למאמץ המלחמתי של גרמניה.</a:t>
            </a:r>
          </a:p>
          <a:p>
            <a:pPr rtl="1" algn="r">
              <a:spcAft>
                <a:spcPts val="500"/>
              </a:spcAft>
            </a:pPr>
            <a:r>
              <a:rPr sz="2600" b="0">
                <a:solidFill>
                  <a:srgbClr val="212430"/>
                </a:solidFill>
                <a:latin typeface="Noto Sans Hebrew"/>
                <a:cs typeface="Noto Sans Hebrew"/>
              </a:rPr>
              <a:t>לשתף פעולה עם ארגוני המחתרת אף שהדבר עלול לסכן את תושבי הגטו, או לא לשתף פעולה ואף להסגירם.</a:t>
            </a:r>
          </a:p>
          <a:p>
            <a:pPr rtl="1" algn="r">
              <a:spcAft>
                <a:spcPts val="500"/>
              </a:spcAft>
            </a:pPr>
            <a:r>
              <a:rPr sz="2600" b="0">
                <a:solidFill>
                  <a:srgbClr val="212430"/>
                </a:solidFill>
                <a:latin typeface="Noto Sans Hebrew"/>
                <a:cs typeface="Noto Sans Hebrew"/>
              </a:rPr>
              <a:t>מה מייחד את התקופה: שילוחים למחנות השמדה. ראשי היודנראט נדרשו לקחת חלק בגזירת דינם של חלק מהתושבים, ולא היה אפשר לחמוק מהכרעה.</a:t>
            </a:r>
          </a:p>
        </p:txBody>
      </p:sp>
      <p:sp>
        <p:nvSpPr>
          <p:cNvPr id="11" name="Rectangle 10"/>
          <p:cNvSpPr/>
          <p:nvPr/>
        </p:nvSpPr>
        <p:spPr>
          <a:xfrm>
            <a:off x="11338560" y="1338834"/>
            <a:ext cx="64008" cy="427177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להתנגד או להציל? הדיון בגטו וילנה, דצמבר 1941</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30</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אחרי הידיעות על הרצח בפונאר</a:t>
            </a:r>
          </a:p>
          <a:p>
            <a:pPr rtl="1" algn="r">
              <a:spcAft>
                <a:spcPts val="500"/>
              </a:spcAft>
            </a:pPr>
            <a:r>
              <a:rPr sz="2600" b="0">
                <a:solidFill>
                  <a:srgbClr val="212430"/>
                </a:solidFill>
                <a:latin typeface="Noto Sans Hebrew"/>
                <a:cs typeface="Noto Sans Hebrew"/>
              </a:rPr>
              <a:t>אבא קובנר: אין הצלה לעם, ויש מוצא אחד של כבוד: מרד והתגוננות מזוינת. ממילא אין מה להפסיד.</a:t>
            </a:r>
          </a:p>
          <a:p>
            <a:pPr rtl="1" algn="r">
              <a:spcAft>
                <a:spcPts val="500"/>
              </a:spcAft>
            </a:pPr>
            <a:r>
              <a:rPr sz="2600" b="0">
                <a:solidFill>
                  <a:srgbClr val="212430"/>
                </a:solidFill>
                <a:latin typeface="Noto Sans Hebrew"/>
                <a:cs typeface="Noto Sans Hebrew"/>
              </a:rPr>
              <a:t>יעקב אנדז'ה: להימנע ממאבק מזוין ולחזק את התנועה. יש סיכוי להציל, למרד בגטו אין סיכוי מול כוח האויב, והמאבק צריך להיות בארץ־ישראל.</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להתנגד או להציל? המשך הדיון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30</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שתי עמדות נוספות</a:t>
            </a:r>
          </a:p>
          <a:p>
            <a:pPr rtl="1" algn="r">
              <a:spcAft>
                <a:spcPts val="500"/>
              </a:spcAft>
            </a:pPr>
            <a:r>
              <a:rPr sz="2600" b="0">
                <a:solidFill>
                  <a:srgbClr val="212430"/>
                </a:solidFill>
                <a:latin typeface="Noto Sans Hebrew"/>
                <a:cs typeface="Noto Sans Hebrew"/>
              </a:rPr>
              <a:t>רוז'קה קורצ'ק: למרוד. מה נענה לילד בארץ־ישראל שישאל "מה עשיתם?" אם נציל רק את עצמנו? המרד יהיה מופת וייחרט בהיסטוריה של העם.</a:t>
            </a:r>
          </a:p>
          <a:p>
            <a:pPr rtl="1" algn="r">
              <a:spcAft>
                <a:spcPts val="500"/>
              </a:spcAft>
            </a:pPr>
            <a:r>
              <a:rPr sz="2600" b="0">
                <a:solidFill>
                  <a:srgbClr val="212430"/>
                </a:solidFill>
                <a:latin typeface="Noto Sans Hebrew"/>
                <a:cs typeface="Noto Sans Hebrew"/>
              </a:rPr>
              <a:t>אדם (אדק בוראקס): להימנע ממאבק מזוין. אין ודאות שכל תושבי הגטו עומדים בפני השמדה; פתיחה במרד עלולה להביא לחיסולו המיידי ולסכן גם את מי שאינו רוצה להשתתף. אין להכריע בשם כולם ולסכן את חייהם.</a:t>
            </a:r>
          </a:p>
          <a:p>
            <a:pPr rtl="1" algn="r">
              <a:spcAft>
                <a:spcPts val="500"/>
              </a:spcAft>
            </a:pPr>
            <a:r>
              <a:rPr sz="2600" b="0">
                <a:solidFill>
                  <a:srgbClr val="212430"/>
                </a:solidFill>
                <a:latin typeface="Noto Sans Hebrew"/>
                <a:cs typeface="Noto Sans Hebrew"/>
              </a:rPr>
              <a:t>(רוז'קה קורצ'ק, פעילת השומר הצעיר.)</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