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85" r:id="rId36"/>
    <p:sldId id="286" r:id="rId37"/>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502920" y="457200"/>
            <a:ext cx="11183112" cy="5943600"/>
          </a:xfrm>
          <a:prstGeom prst="rect">
            <a:avLst/>
          </a:prstGeom>
          <a:noFill/>
          <a:ln w="317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097280" y="1554480"/>
            <a:ext cx="9966960" cy="2011680"/>
          </a:xfrm>
          <a:prstGeom prst="rect">
            <a:avLst/>
          </a:prstGeom>
          <a:noFill/>
        </p:spPr>
        <p:txBody>
          <a:bodyPr wrap="square" lIns="45720" rIns="45720" tIns="27432" bIns="27432" anchor="ctr">
            <a:spAutoFit/>
          </a:bodyPr>
          <a:lstStyle/>
          <a:p>
            <a:pPr algn="ctr" rtl="1"/>
            <a:r>
              <a:rPr sz="3600" b="1">
                <a:solidFill>
                  <a:srgbClr val="1D3A5F"/>
                </a:solidFill>
                <a:latin typeface="Noto Serif Hebrew"/>
                <a:cs typeface="Noto Serif Hebrew"/>
              </a:rPr>
              <a:t>גרמניה הנאצית והמדינות הכבושות</a:t>
            </a:r>
          </a:p>
        </p:txBody>
      </p:sp>
      <p:sp>
        <p:nvSpPr>
          <p:cNvPr id="5" name="Rectangle 4"/>
          <p:cNvSpPr/>
          <p:nvPr/>
        </p:nvSpPr>
        <p:spPr>
          <a:xfrm>
            <a:off x="4754880" y="3703320"/>
            <a:ext cx="2651760" cy="4572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097280" y="3931920"/>
            <a:ext cx="9966960" cy="457200"/>
          </a:xfrm>
          <a:prstGeom prst="rect">
            <a:avLst/>
          </a:prstGeom>
          <a:noFill/>
        </p:spPr>
        <p:txBody>
          <a:bodyPr wrap="square" lIns="45720" rIns="45720" tIns="27432" bIns="27432" anchor="t">
            <a:spAutoFit/>
          </a:bodyPr>
          <a:lstStyle/>
          <a:p>
            <a:pPr algn="ctr" rtl="1"/>
            <a:r>
              <a:rPr sz="2000" b="1">
                <a:solidFill>
                  <a:srgbClr val="7A2E3A"/>
                </a:solidFill>
                <a:latin typeface="Noto Sans Hebrew"/>
                <a:cs typeface="Noto Sans Hebrew"/>
              </a:rPr>
              <a:t>היסטוריה ממלכתי | שאלון 022261</a:t>
            </a:r>
          </a:p>
        </p:txBody>
      </p:sp>
      <p:sp>
        <p:nvSpPr>
          <p:cNvPr id="7" name="Rounded Rectangle 6"/>
          <p:cNvSpPr/>
          <p:nvPr/>
        </p:nvSpPr>
        <p:spPr>
          <a:xfrm>
            <a:off x="4297680" y="4937760"/>
            <a:ext cx="3566160" cy="502920"/>
          </a:xfrm>
          <a:prstGeom prst="roundRect">
            <a:avLst>
              <a:gd name="adj" fmla="val 5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297680" y="4937760"/>
            <a:ext cx="3566160" cy="502920"/>
          </a:xfrm>
          <a:prstGeom prst="rect">
            <a:avLst/>
          </a:prstGeom>
          <a:noFill/>
        </p:spPr>
        <p:txBody>
          <a:bodyPr wrap="square" lIns="45720" rIns="45720" tIns="27432" bIns="27432" anchor="ctr">
            <a:spAutoFit/>
          </a:bodyPr>
          <a:lstStyle/>
          <a:p>
            <a:pPr algn="ctr"/>
            <a:r>
              <a:rPr sz="1600" b="1">
                <a:solidFill>
                  <a:srgbClr val="FFFFFF"/>
                </a:solidFill>
                <a:latin typeface="Noto Sans Hebrew"/>
                <a:cs typeface="Noto Sans Hebrew"/>
              </a:rPr>
              <a:t>מצגת לימוד לבגרות</a:t>
            </a:r>
          </a:p>
        </p:txBody>
      </p:sp>
      <p:sp>
        <p:nvSpPr>
          <p:cNvPr id="9" name="TextBox 8"/>
          <p:cNvSpPr txBox="1"/>
          <p:nvPr/>
        </p:nvSpPr>
        <p:spPr>
          <a:xfrm>
            <a:off x="4873752" y="5989320"/>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 מתוך 31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מפת הנושא</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 מתוך 31</a:t>
            </a:r>
          </a:p>
        </p:txBody>
      </p:sp>
      <p:sp>
        <p:nvSpPr>
          <p:cNvPr id="9" name="Rounded Rectangle 8"/>
          <p:cNvSpPr/>
          <p:nvPr/>
        </p:nvSpPr>
        <p:spPr>
          <a:xfrm>
            <a:off x="731520" y="1097280"/>
            <a:ext cx="10058400" cy="1463039"/>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70432"/>
            <a:ext cx="9784080" cy="1316736"/>
          </a:xfrm>
          <a:prstGeom prst="rect">
            <a:avLst/>
          </a:prstGeom>
          <a:noFill/>
        </p:spPr>
        <p:txBody>
          <a:bodyPr wrap="square" lIns="45720" rIns="45720" tIns="27432" bIns="27432" anchor="t">
            <a:spAutoFit/>
          </a:bodyPr>
          <a:lstStyle/>
          <a:p>
            <a:pPr rtl="1" algn="r">
              <a:spcAft>
                <a:spcPts val="400"/>
              </a:spcAft>
            </a:pPr>
            <a:r>
              <a:rPr sz="2300" b="1">
                <a:solidFill>
                  <a:srgbClr val="1D3A5F"/>
                </a:solidFill>
                <a:latin typeface="Noto Serif Hebrew"/>
                <a:cs typeface="Noto Serif Hebrew"/>
              </a:rPr>
              <a:t>יחידה 1</a:t>
            </a:r>
          </a:p>
          <a:p>
            <a:pPr rtl="1" algn="r">
              <a:spcAft>
                <a:spcPts val="500"/>
              </a:spcAft>
            </a:pPr>
            <a:r>
              <a:rPr sz="2200" b="0">
                <a:solidFill>
                  <a:srgbClr val="212430"/>
                </a:solidFill>
                <a:latin typeface="Noto Sans Hebrew"/>
                <a:cs typeface="Noto Sans Hebrew"/>
              </a:rPr>
              <a:t>חינוך, תעמולה ואידאולוגיה במשטר הנאצי</a:t>
            </a:r>
          </a:p>
        </p:txBody>
      </p:sp>
      <p:sp>
        <p:nvSpPr>
          <p:cNvPr id="11" name="Rectangle 10"/>
          <p:cNvSpPr/>
          <p:nvPr/>
        </p:nvSpPr>
        <p:spPr>
          <a:xfrm>
            <a:off x="10680192" y="1188720"/>
            <a:ext cx="64008" cy="128016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731520" y="2743200"/>
            <a:ext cx="10058400" cy="1463039"/>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68680" y="2816352"/>
            <a:ext cx="9784080" cy="1316736"/>
          </a:xfrm>
          <a:prstGeom prst="rect">
            <a:avLst/>
          </a:prstGeom>
          <a:noFill/>
        </p:spPr>
        <p:txBody>
          <a:bodyPr wrap="square" lIns="45720" rIns="45720" tIns="27432" bIns="27432" anchor="t">
            <a:spAutoFit/>
          </a:bodyPr>
          <a:lstStyle/>
          <a:p>
            <a:pPr rtl="1" algn="r">
              <a:spcAft>
                <a:spcPts val="400"/>
              </a:spcAft>
            </a:pPr>
            <a:r>
              <a:rPr sz="2300" b="1">
                <a:solidFill>
                  <a:srgbClr val="7A2E3A"/>
                </a:solidFill>
                <a:latin typeface="Noto Serif Hebrew"/>
                <a:cs typeface="Noto Serif Hebrew"/>
              </a:rPr>
              <a:t>יחידה 2</a:t>
            </a:r>
          </a:p>
          <a:p>
            <a:pPr rtl="1" algn="r">
              <a:spcAft>
                <a:spcPts val="500"/>
              </a:spcAft>
            </a:pPr>
            <a:r>
              <a:rPr sz="2200" b="0">
                <a:solidFill>
                  <a:srgbClr val="212430"/>
                </a:solidFill>
                <a:latin typeface="Noto Sans Hebrew"/>
                <a:cs typeface="Noto Sans Hebrew"/>
              </a:rPr>
              <a:t>מלחמת העולם השנייה והמאבק בנאצים</a:t>
            </a:r>
          </a:p>
        </p:txBody>
      </p:sp>
      <p:sp>
        <p:nvSpPr>
          <p:cNvPr id="14" name="Rectangle 13"/>
          <p:cNvSpPr/>
          <p:nvPr/>
        </p:nvSpPr>
        <p:spPr>
          <a:xfrm>
            <a:off x="10680192" y="2834640"/>
            <a:ext cx="64008" cy="1280160"/>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ounded Rectangle 14"/>
          <p:cNvSpPr/>
          <p:nvPr/>
        </p:nvSpPr>
        <p:spPr>
          <a:xfrm>
            <a:off x="731520" y="4389120"/>
            <a:ext cx="10058400" cy="1463039"/>
          </a:xfrm>
          <a:prstGeom prst="roundRect">
            <a:avLst>
              <a:gd name="adj" fmla="val 4000"/>
            </a:avLst>
          </a:prstGeom>
          <a:solidFill>
            <a:srgbClr val="FFFFFF"/>
          </a:solidFill>
          <a:ln w="15875">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68680" y="4462272"/>
            <a:ext cx="9784080" cy="1316736"/>
          </a:xfrm>
          <a:prstGeom prst="rect">
            <a:avLst/>
          </a:prstGeom>
          <a:noFill/>
        </p:spPr>
        <p:txBody>
          <a:bodyPr wrap="square" lIns="45720" rIns="45720" tIns="27432" bIns="27432" anchor="t">
            <a:spAutoFit/>
          </a:bodyPr>
          <a:lstStyle/>
          <a:p>
            <a:pPr rtl="1" algn="r">
              <a:spcAft>
                <a:spcPts val="400"/>
              </a:spcAft>
            </a:pPr>
            <a:r>
              <a:rPr sz="2300" b="1">
                <a:solidFill>
                  <a:srgbClr val="C58B2B"/>
                </a:solidFill>
                <a:latin typeface="Noto Serif Hebrew"/>
                <a:cs typeface="Noto Serif Hebrew"/>
              </a:rPr>
              <a:t>יחידה 3</a:t>
            </a:r>
          </a:p>
          <a:p>
            <a:pPr rtl="1" algn="r">
              <a:spcAft>
                <a:spcPts val="500"/>
              </a:spcAft>
            </a:pPr>
            <a:r>
              <a:rPr sz="2200" b="0">
                <a:solidFill>
                  <a:srgbClr val="212430"/>
                </a:solidFill>
                <a:latin typeface="Noto Sans Hebrew"/>
                <a:cs typeface="Noto Sans Hebrew"/>
              </a:rPr>
              <a:t>היבטים נוספים בנושא</a:t>
            </a:r>
          </a:p>
        </p:txBody>
      </p:sp>
      <p:sp>
        <p:nvSpPr>
          <p:cNvPr id="17" name="Rectangle 16"/>
          <p:cNvSpPr/>
          <p:nvPr/>
        </p:nvSpPr>
        <p:spPr>
          <a:xfrm>
            <a:off x="10680192" y="4480559"/>
            <a:ext cx="64008" cy="128016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097280" y="2194560"/>
            <a:ext cx="9966960" cy="1737360"/>
          </a:xfrm>
          <a:prstGeom prst="rect">
            <a:avLst/>
          </a:prstGeom>
          <a:solidFill>
            <a:srgbClr val="1D3A5F"/>
          </a:solidFill>
          <a:ln w="317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371600" y="2240280"/>
            <a:ext cx="9418320" cy="1645920"/>
          </a:xfrm>
          <a:prstGeom prst="rect">
            <a:avLst/>
          </a:prstGeom>
          <a:noFill/>
        </p:spPr>
        <p:txBody>
          <a:bodyPr wrap="square" lIns="45720" rIns="45720" tIns="27432" bIns="27432" anchor="ctr">
            <a:spAutoFit/>
          </a:bodyPr>
          <a:lstStyle/>
          <a:p>
            <a:pPr algn="ctr" rtl="1"/>
            <a:r>
              <a:rPr sz="3000" b="1">
                <a:solidFill>
                  <a:srgbClr val="FFFFFF"/>
                </a:solidFill>
                <a:latin typeface="Noto Serif Hebrew"/>
                <a:cs typeface="Noto Serif Hebrew"/>
              </a:rPr>
              <a:t>חינוך, תעמולה ואידאולוגיה במשטר הנאצי</a:t>
            </a:r>
          </a:p>
        </p:txBody>
      </p:sp>
      <p:sp>
        <p:nvSpPr>
          <p:cNvPr id="5" name="TextBox 4"/>
          <p:cNvSpPr txBox="1"/>
          <p:nvPr/>
        </p:nvSpPr>
        <p:spPr>
          <a:xfrm>
            <a:off x="1097280" y="4114800"/>
            <a:ext cx="9966960" cy="457200"/>
          </a:xfrm>
          <a:prstGeom prst="rect">
            <a:avLst/>
          </a:prstGeom>
          <a:noFill/>
        </p:spPr>
        <p:txBody>
          <a:bodyPr wrap="square" lIns="45720" rIns="45720" tIns="27432" bIns="27432" anchor="t">
            <a:spAutoFit/>
          </a:bodyPr>
          <a:lstStyle/>
          <a:p>
            <a:pPr algn="ctr" rtl="1"/>
            <a:r>
              <a:rPr sz="2000" b="1">
                <a:solidFill>
                  <a:srgbClr val="7A2E3A"/>
                </a:solidFill>
                <a:latin typeface="Noto Sans Hebrew"/>
                <a:cs typeface="Noto Sans Hebrew"/>
              </a:rPr>
              <a:t>יחידה 1</a:t>
            </a:r>
          </a:p>
        </p:txBody>
      </p:sp>
      <p:sp>
        <p:nvSpPr>
          <p:cNvPr id="6" name="Rectangle 5"/>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3 מתוך 31</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חינוך, תעמולה ואידאולוגיה במשטר הנאצי</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4 מתוך 31</a:t>
            </a:r>
          </a:p>
        </p:txBody>
      </p:sp>
      <p:sp>
        <p:nvSpPr>
          <p:cNvPr id="9" name="Rounded Rectangle 8"/>
          <p:cNvSpPr/>
          <p:nvPr/>
        </p:nvSpPr>
        <p:spPr>
          <a:xfrm>
            <a:off x="8010144" y="1446784"/>
            <a:ext cx="3447288" cy="4055871"/>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8010144" y="1446784"/>
            <a:ext cx="3447288"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510792"/>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510792"/>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8101583" y="1474216"/>
            <a:ext cx="2715768"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מרחב מחיה</a:t>
            </a:r>
          </a:p>
        </p:txBody>
      </p:sp>
      <p:sp>
        <p:nvSpPr>
          <p:cNvPr id="14" name="TextBox 13"/>
          <p:cNvSpPr txBox="1"/>
          <p:nvPr/>
        </p:nvSpPr>
        <p:spPr>
          <a:xfrm>
            <a:off x="8147304" y="2105152"/>
            <a:ext cx="3172968" cy="3306063"/>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הכרזה מציגה את הכיבוש הגרמני בפולין, כיבוש חלק ממרחב המחיה עבור העם הגרמני; הכרזה מדברת על בניית גרמניה גדולה באמצעות התפשטות מזרחה ויישוב גרמנים בשטחים האלה</a:t>
            </a:r>
          </a:p>
        </p:txBody>
      </p:sp>
      <p:sp>
        <p:nvSpPr>
          <p:cNvPr id="15" name="Rounded Rectangle 14"/>
          <p:cNvSpPr/>
          <p:nvPr/>
        </p:nvSpPr>
        <p:spPr>
          <a:xfrm>
            <a:off x="4370832" y="1446784"/>
            <a:ext cx="3447288" cy="4055871"/>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4370832" y="1446784"/>
            <a:ext cx="3447288"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7287768" y="1510792"/>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287768" y="1510792"/>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4462272" y="1474216"/>
            <a:ext cx="2715768"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תורת הגזע</a:t>
            </a:r>
          </a:p>
        </p:txBody>
      </p:sp>
      <p:sp>
        <p:nvSpPr>
          <p:cNvPr id="20" name="TextBox 19"/>
          <p:cNvSpPr txBox="1"/>
          <p:nvPr/>
        </p:nvSpPr>
        <p:spPr>
          <a:xfrm>
            <a:off x="4507992" y="2105152"/>
            <a:ext cx="3172968" cy="3306063"/>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הכרזה קוראת לאנשים השייכים לגזע הגרמני העליון למלא את תפקידם ההיסטורי כיוצרי תרבות ולהתיישב בשטחי העמים הסלאביים, נשאי התרבות הנחותים שנועדו לעבוד ולשרת את בני הגזע הארי</a:t>
            </a:r>
          </a:p>
        </p:txBody>
      </p:sp>
      <p:sp>
        <p:nvSpPr>
          <p:cNvPr id="21" name="Rounded Rectangle 20"/>
          <p:cNvSpPr/>
          <p:nvPr/>
        </p:nvSpPr>
        <p:spPr>
          <a:xfrm>
            <a:off x="731520" y="1446784"/>
            <a:ext cx="3447288" cy="4055871"/>
          </a:xfrm>
          <a:prstGeom prst="roundRect">
            <a:avLst>
              <a:gd name="adj" fmla="val 3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ounded Rectangle 21"/>
          <p:cNvSpPr/>
          <p:nvPr/>
        </p:nvSpPr>
        <p:spPr>
          <a:xfrm>
            <a:off x="731520" y="1446784"/>
            <a:ext cx="3447288" cy="566928"/>
          </a:xfrm>
          <a:prstGeom prst="roundRect">
            <a:avLst>
              <a:gd name="adj" fmla="val 20000"/>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Oval 22"/>
          <p:cNvSpPr/>
          <p:nvPr/>
        </p:nvSpPr>
        <p:spPr>
          <a:xfrm>
            <a:off x="3648456" y="1510792"/>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3648456" y="1510792"/>
            <a:ext cx="438912" cy="438912"/>
          </a:xfrm>
          <a:prstGeom prst="rect">
            <a:avLst/>
          </a:prstGeom>
          <a:noFill/>
        </p:spPr>
        <p:txBody>
          <a:bodyPr wrap="square" lIns="45720" rIns="45720" tIns="27432" bIns="27432" anchor="ctr">
            <a:spAutoFit/>
          </a:bodyPr>
          <a:lstStyle/>
          <a:p>
            <a:pPr algn="ctr"/>
            <a:r>
              <a:rPr sz="1600" b="1">
                <a:solidFill>
                  <a:srgbClr val="C58B2B"/>
                </a:solidFill>
                <a:latin typeface="Noto Sans Hebrew"/>
                <a:cs typeface="Noto Sans Hebrew"/>
              </a:rPr>
              <a:t>3</a:t>
            </a:r>
          </a:p>
        </p:txBody>
      </p:sp>
      <p:sp>
        <p:nvSpPr>
          <p:cNvPr id="25" name="TextBox 24"/>
          <p:cNvSpPr txBox="1"/>
          <p:nvPr/>
        </p:nvSpPr>
        <p:spPr>
          <a:xfrm>
            <a:off x="822960" y="1474216"/>
            <a:ext cx="2715768"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עקרון העם</a:t>
            </a:r>
          </a:p>
        </p:txBody>
      </p:sp>
      <p:sp>
        <p:nvSpPr>
          <p:cNvPr id="26" name="TextBox 25"/>
          <p:cNvSpPr txBox="1"/>
          <p:nvPr/>
        </p:nvSpPr>
        <p:spPr>
          <a:xfrm>
            <a:off x="868680" y="2105152"/>
            <a:ext cx="3172968" cy="3306063"/>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הכרזה קוראת לבני העם הגרמני לבוא לחיות ברייך הגרמני הגדול על סמך התפיסה ולפיה בני העם הגרמני צריכים לחיות ברייך הגרמני</a:t>
            </a:r>
          </a:p>
        </p:txBody>
      </p:sp>
      <p:sp>
        <p:nvSpPr>
          <p:cNvPr id="27" name="Rectangle 26"/>
          <p:cNvSpPr/>
          <p:nvPr/>
        </p:nvSpPr>
        <p:spPr>
          <a:xfrm>
            <a:off x="731520" y="6016752"/>
            <a:ext cx="3520440"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Rectangle 27"/>
          <p:cNvSpPr/>
          <p:nvPr/>
        </p:nvSpPr>
        <p:spPr>
          <a:xfrm>
            <a:off x="4306824"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ectangle 28"/>
          <p:cNvSpPr/>
          <p:nvPr/>
        </p:nvSpPr>
        <p:spPr>
          <a:xfrm>
            <a:off x="7882128"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חינוך, תעמולה ואידאולוגיה במשטר הנאצי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5 מתוך 31</a:t>
            </a:r>
          </a:p>
        </p:txBody>
      </p:sp>
      <p:sp>
        <p:nvSpPr>
          <p:cNvPr id="9" name="Rounded Rectangle 8"/>
          <p:cNvSpPr/>
          <p:nvPr/>
        </p:nvSpPr>
        <p:spPr>
          <a:xfrm>
            <a:off x="731520" y="1348486"/>
            <a:ext cx="10725912" cy="4252468"/>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421638"/>
            <a:ext cx="10451592" cy="4106163"/>
          </a:xfrm>
          <a:prstGeom prst="rect">
            <a:avLst/>
          </a:prstGeom>
          <a:noFill/>
        </p:spPr>
        <p:txBody>
          <a:bodyPr wrap="square" lIns="45720" rIns="45720" tIns="27432" bIns="27432" anchor="t">
            <a:spAutoFit/>
          </a:bodyPr>
          <a:lstStyle/>
          <a:p>
            <a:pPr rtl="1" algn="r">
              <a:spcAft>
                <a:spcPts val="400"/>
              </a:spcAft>
            </a:pPr>
            <a:r>
              <a:rPr sz="2700" b="1">
                <a:solidFill>
                  <a:srgbClr val="7A2E3A"/>
                </a:solidFill>
                <a:latin typeface="Noto Serif Hebrew"/>
                <a:cs typeface="Noto Serif Hebrew"/>
              </a:rPr>
              <a:t>עקרון המנהיג</a:t>
            </a:r>
          </a:p>
          <a:p>
            <a:pPr rtl="1" algn="r">
              <a:spcAft>
                <a:spcPts val="500"/>
              </a:spcAft>
            </a:pPr>
            <a:r>
              <a:rPr sz="2600" b="0">
                <a:solidFill>
                  <a:srgbClr val="212430"/>
                </a:solidFill>
                <a:latin typeface="Noto Sans Hebrew"/>
                <a:cs typeface="Noto Sans Hebrew"/>
              </a:rPr>
              <a:t>הכרזה מגייסת לפעולה באמצעות הצגת קריאה של המנהיג, הפיהרר, האדם המנהיג את כל בני העם הגרמני שרצונו מבטא את רצון העם.</a:t>
            </a:r>
          </a:p>
          <a:p>
            <a:pPr rtl="1" algn="r">
              <a:spcAft>
                <a:spcPts val="500"/>
              </a:spcAft>
            </a:pPr>
            <a:r>
              <a:rPr sz="2600" b="0">
                <a:solidFill>
                  <a:srgbClr val="212430"/>
                </a:solidFill>
                <a:latin typeface="Noto Sans Hebrew"/>
                <a:cs typeface="Noto Sans Hebrew"/>
              </a:rPr>
              <a:t>היסטוריה, קיץ תשפ"ד, מס' 22261</a:t>
            </a:r>
          </a:p>
          <a:p>
            <a:pPr rtl="1" algn="r">
              <a:spcAft>
                <a:spcPts val="500"/>
              </a:spcAft>
            </a:pPr>
            <a:r>
              <a:rPr sz="2600" b="0">
                <a:solidFill>
                  <a:srgbClr val="212430"/>
                </a:solidFill>
                <a:latin typeface="Noto Sans Hebrew"/>
                <a:cs typeface="Noto Sans Hebrew"/>
              </a:rPr>
              <a:t>כיצד מימשו הנאצים את העקרונות האלה באמצעות פעולות שהם נקטו לאחר כיבוש פולין:</a:t>
            </a:r>
          </a:p>
        </p:txBody>
      </p:sp>
      <p:sp>
        <p:nvSpPr>
          <p:cNvPr id="11" name="Rectangle 10"/>
          <p:cNvSpPr/>
          <p:nvPr/>
        </p:nvSpPr>
        <p:spPr>
          <a:xfrm>
            <a:off x="11338560" y="1421638"/>
            <a:ext cx="64008" cy="4106163"/>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731520" y="6016752"/>
            <a:ext cx="3520440"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4306824"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7882128"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חינוך, תעמולה ואידאולוגיה במשטר הנאצי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6 מתוך 31</a:t>
            </a:r>
          </a:p>
        </p:txBody>
      </p:sp>
      <p:sp>
        <p:nvSpPr>
          <p:cNvPr id="9" name="Rounded Rectangle 8"/>
          <p:cNvSpPr/>
          <p:nvPr/>
        </p:nvSpPr>
        <p:spPr>
          <a:xfrm>
            <a:off x="731520" y="1117650"/>
            <a:ext cx="10725912" cy="4714138"/>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90802"/>
            <a:ext cx="10451592" cy="4567834"/>
          </a:xfrm>
          <a:prstGeom prst="rect">
            <a:avLst/>
          </a:prstGeom>
          <a:noFill/>
        </p:spPr>
        <p:txBody>
          <a:bodyPr wrap="square" lIns="45720" rIns="45720" tIns="27432" bIns="27432" anchor="t">
            <a:spAutoFit/>
          </a:bodyPr>
          <a:lstStyle/>
          <a:p>
            <a:pPr rtl="1" algn="r">
              <a:spcAft>
                <a:spcPts val="400"/>
              </a:spcAft>
            </a:pPr>
            <a:r>
              <a:rPr sz="2300" b="1">
                <a:solidFill>
                  <a:srgbClr val="7A2E3A"/>
                </a:solidFill>
                <a:latin typeface="Noto Serif Hebrew"/>
                <a:cs typeface="Noto Serif Hebrew"/>
              </a:rPr>
              <a:t>עקרון המנהיג - המשך</a:t>
            </a:r>
          </a:p>
          <a:p>
            <a:pPr rtl="1" algn="r">
              <a:spcAft>
                <a:spcPts val="500"/>
              </a:spcAft>
            </a:pPr>
            <a:r>
              <a:rPr sz="2200" b="0">
                <a:solidFill>
                  <a:srgbClr val="212430"/>
                </a:solidFill>
                <a:latin typeface="Noto Sans Hebrew"/>
                <a:cs typeface="Noto Sans Hebrew"/>
              </a:rPr>
              <a:t>עקרון תורת הגזע – התייחסות לאוכלוסייה במדינות הכיבוש על פי דירוגם הגזעי: גירוש אוכלוסייה פולנית, כליאת מנהיגיה ורציחתם, ניצול הסלאבים לעבודות כפייה, שליחת אלפי פולנים לעבודה בגרמניה, גירוש היהודים ובידודם בגטאות, השמדת היהודים, השמדת הצוענים.</a:t>
            </a:r>
          </a:p>
          <a:p>
            <a:pPr rtl="1" algn="r">
              <a:spcAft>
                <a:spcPts val="500"/>
              </a:spcAft>
            </a:pPr>
            <a:r>
              <a:rPr sz="2200" b="0">
                <a:solidFill>
                  <a:srgbClr val="212430"/>
                </a:solidFill>
                <a:latin typeface="Noto Sans Hebrew"/>
                <a:cs typeface="Noto Sans Hebrew"/>
              </a:rPr>
              <a:t>עקרון מרחב המחיה – העברה של פולנים בכפייה מן השטח שחיו בו ויישוב השטח בגרמנים; ניצול המשאבים והאוצרות שבשטחי הכיבוש (מזון, מוצרי תעשייה, כסף, רכוש וחומרי גלם) והעברתם לגרמניה; כיבוש שטחים נוספים במזרח – מבצע ברברוסה; הקמת מחנות עבודה והעסקת עובדי כפייה בשטחים הכבושים.</a:t>
            </a:r>
          </a:p>
          <a:p>
            <a:pPr rtl="1" algn="r">
              <a:spcAft>
                <a:spcPts val="500"/>
              </a:spcAft>
            </a:pPr>
            <a:r>
              <a:rPr sz="2200" b="0">
                <a:solidFill>
                  <a:srgbClr val="212430"/>
                </a:solidFill>
                <a:latin typeface="Noto Sans Hebrew"/>
                <a:cs typeface="Noto Sans Hebrew"/>
              </a:rPr>
              <a:t>עקרון המנהיג – מצעדי ראווה, תעמולה</a:t>
            </a:r>
          </a:p>
        </p:txBody>
      </p:sp>
      <p:sp>
        <p:nvSpPr>
          <p:cNvPr id="11" name="Rectangle 10"/>
          <p:cNvSpPr/>
          <p:nvPr/>
        </p:nvSpPr>
        <p:spPr>
          <a:xfrm>
            <a:off x="11338560" y="1190802"/>
            <a:ext cx="64008" cy="4567834"/>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731520" y="6016752"/>
            <a:ext cx="3520440"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4306824"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7882128"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097280" y="2194560"/>
            <a:ext cx="9966960" cy="1737360"/>
          </a:xfrm>
          <a:prstGeom prst="rect">
            <a:avLst/>
          </a:prstGeom>
          <a:solidFill>
            <a:srgbClr val="1D3A5F"/>
          </a:solidFill>
          <a:ln w="317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371600" y="2240280"/>
            <a:ext cx="9418320" cy="1645920"/>
          </a:xfrm>
          <a:prstGeom prst="rect">
            <a:avLst/>
          </a:prstGeom>
          <a:noFill/>
        </p:spPr>
        <p:txBody>
          <a:bodyPr wrap="square" lIns="45720" rIns="45720" tIns="27432" bIns="27432" anchor="ctr">
            <a:spAutoFit/>
          </a:bodyPr>
          <a:lstStyle/>
          <a:p>
            <a:pPr algn="ctr" rtl="1"/>
            <a:r>
              <a:rPr sz="3000" b="1">
                <a:solidFill>
                  <a:srgbClr val="FFFFFF"/>
                </a:solidFill>
                <a:latin typeface="Noto Serif Hebrew"/>
                <a:cs typeface="Noto Serif Hebrew"/>
              </a:rPr>
              <a:t>מלחמת העולם השנייה והמאבק בנאצים</a:t>
            </a:r>
          </a:p>
        </p:txBody>
      </p:sp>
      <p:sp>
        <p:nvSpPr>
          <p:cNvPr id="5" name="TextBox 4"/>
          <p:cNvSpPr txBox="1"/>
          <p:nvPr/>
        </p:nvSpPr>
        <p:spPr>
          <a:xfrm>
            <a:off x="1097280" y="4114800"/>
            <a:ext cx="9966960" cy="457200"/>
          </a:xfrm>
          <a:prstGeom prst="rect">
            <a:avLst/>
          </a:prstGeom>
          <a:noFill/>
        </p:spPr>
        <p:txBody>
          <a:bodyPr wrap="square" lIns="45720" rIns="45720" tIns="27432" bIns="27432" anchor="t">
            <a:spAutoFit/>
          </a:bodyPr>
          <a:lstStyle/>
          <a:p>
            <a:pPr algn="ctr" rtl="1"/>
            <a:r>
              <a:rPr sz="2000" b="1">
                <a:solidFill>
                  <a:srgbClr val="7A2E3A"/>
                </a:solidFill>
                <a:latin typeface="Noto Sans Hebrew"/>
                <a:cs typeface="Noto Sans Hebrew"/>
              </a:rPr>
              <a:t>יחידה 2</a:t>
            </a:r>
          </a:p>
        </p:txBody>
      </p:sp>
      <p:sp>
        <p:nvSpPr>
          <p:cNvPr id="6" name="Rectangle 5"/>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7 מתוך 31</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מלחמת העולם השנייה והמאבק בנאצים</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8 מתוך 31</a:t>
            </a:r>
          </a:p>
        </p:txBody>
      </p:sp>
      <p:sp>
        <p:nvSpPr>
          <p:cNvPr id="9" name="Rounded Rectangle 8"/>
          <p:cNvSpPr/>
          <p:nvPr/>
        </p:nvSpPr>
        <p:spPr>
          <a:xfrm>
            <a:off x="731520" y="1464208"/>
            <a:ext cx="10725912" cy="4021023"/>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537360"/>
            <a:ext cx="10451592" cy="3874719"/>
          </a:xfrm>
          <a:prstGeom prst="rect">
            <a:avLst/>
          </a:prstGeom>
          <a:noFill/>
        </p:spPr>
        <p:txBody>
          <a:bodyPr wrap="square" lIns="45720" rIns="45720" tIns="27432" bIns="27432" anchor="t">
            <a:spAutoFit/>
          </a:bodyPr>
          <a:lstStyle/>
          <a:p>
            <a:pPr rtl="1" algn="r">
              <a:spcAft>
                <a:spcPts val="400"/>
              </a:spcAft>
            </a:pPr>
            <a:r>
              <a:rPr sz="2700" b="1">
                <a:solidFill>
                  <a:srgbClr val="7A2E3A"/>
                </a:solidFill>
                <a:latin typeface="Noto Serif Hebrew"/>
                <a:cs typeface="Noto Serif Hebrew"/>
              </a:rPr>
              <a:t>השינוי</a:t>
            </a:r>
          </a:p>
          <a:p>
            <a:pPr rtl="1" algn="r">
              <a:spcAft>
                <a:spcPts val="500"/>
              </a:spcAft>
            </a:pPr>
            <a:r>
              <a:rPr sz="2600" b="0">
                <a:solidFill>
                  <a:srgbClr val="212430"/>
                </a:solidFill>
                <a:latin typeface="Noto Sans Hebrew"/>
                <a:cs typeface="Noto Sans Hebrew"/>
              </a:rPr>
              <a:t>מעבר ממצב של עליונות צבאית למצב של נחיתות צבאית. ממסע של כיבושים וניצחונות בשנתיים הראשונות של המלחמה, לקרבות שעיקרן התגוננות ונסיגה של הצבא הגרמני מאזורים שכבש (עד לתבוסה הסופית במאי 1945)</a:t>
            </a:r>
          </a:p>
        </p:txBody>
      </p:sp>
      <p:sp>
        <p:nvSpPr>
          <p:cNvPr id="11" name="Rectangle 10"/>
          <p:cNvSpPr/>
          <p:nvPr/>
        </p:nvSpPr>
        <p:spPr>
          <a:xfrm>
            <a:off x="11338560" y="1537360"/>
            <a:ext cx="64008" cy="3874719"/>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731520"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4306824" y="6016752"/>
            <a:ext cx="3520440"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7882128"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097280" y="2194560"/>
            <a:ext cx="9966960" cy="1737360"/>
          </a:xfrm>
          <a:prstGeom prst="rect">
            <a:avLst/>
          </a:prstGeom>
          <a:solidFill>
            <a:srgbClr val="1D3A5F"/>
          </a:solidFill>
          <a:ln w="317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371600" y="2240280"/>
            <a:ext cx="9418320" cy="1645920"/>
          </a:xfrm>
          <a:prstGeom prst="rect">
            <a:avLst/>
          </a:prstGeom>
          <a:noFill/>
        </p:spPr>
        <p:txBody>
          <a:bodyPr wrap="square" lIns="45720" rIns="45720" tIns="27432" bIns="27432" anchor="ctr">
            <a:spAutoFit/>
          </a:bodyPr>
          <a:lstStyle/>
          <a:p>
            <a:pPr algn="ctr" rtl="1"/>
            <a:r>
              <a:rPr sz="3000" b="1">
                <a:solidFill>
                  <a:srgbClr val="FFFFFF"/>
                </a:solidFill>
                <a:latin typeface="Noto Serif Hebrew"/>
                <a:cs typeface="Noto Serif Hebrew"/>
              </a:rPr>
              <a:t>היבטים נוספים בנושא</a:t>
            </a:r>
          </a:p>
        </p:txBody>
      </p:sp>
      <p:sp>
        <p:nvSpPr>
          <p:cNvPr id="5" name="TextBox 4"/>
          <p:cNvSpPr txBox="1"/>
          <p:nvPr/>
        </p:nvSpPr>
        <p:spPr>
          <a:xfrm>
            <a:off x="1097280" y="4114800"/>
            <a:ext cx="9966960" cy="457200"/>
          </a:xfrm>
          <a:prstGeom prst="rect">
            <a:avLst/>
          </a:prstGeom>
          <a:noFill/>
        </p:spPr>
        <p:txBody>
          <a:bodyPr wrap="square" lIns="45720" rIns="45720" tIns="27432" bIns="27432" anchor="t">
            <a:spAutoFit/>
          </a:bodyPr>
          <a:lstStyle/>
          <a:p>
            <a:pPr algn="ctr" rtl="1"/>
            <a:r>
              <a:rPr sz="2000" b="1">
                <a:solidFill>
                  <a:srgbClr val="7A2E3A"/>
                </a:solidFill>
                <a:latin typeface="Noto Sans Hebrew"/>
                <a:cs typeface="Noto Sans Hebrew"/>
              </a:rPr>
              <a:t>יחידה 3</a:t>
            </a:r>
          </a:p>
        </p:txBody>
      </p:sp>
      <p:sp>
        <p:nvSpPr>
          <p:cNvPr id="6" name="Rectangle 5"/>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11 מתוך 31</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היבטים נוספים בנושא</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12 מתוך 31</a:t>
            </a:r>
          </a:p>
        </p:txBody>
      </p:sp>
      <p:sp>
        <p:nvSpPr>
          <p:cNvPr id="9" name="Rounded Rectangle 8"/>
          <p:cNvSpPr/>
          <p:nvPr/>
        </p:nvSpPr>
        <p:spPr>
          <a:xfrm>
            <a:off x="6217920" y="1239012"/>
            <a:ext cx="5239512" cy="4471416"/>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239012"/>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303020"/>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303020"/>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266444"/>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העקרונות</a:t>
            </a:r>
          </a:p>
        </p:txBody>
      </p:sp>
      <p:sp>
        <p:nvSpPr>
          <p:cNvPr id="14" name="TextBox 13"/>
          <p:cNvSpPr txBox="1"/>
          <p:nvPr/>
        </p:nvSpPr>
        <p:spPr>
          <a:xfrm>
            <a:off x="6355080" y="1897380"/>
            <a:ext cx="4965192" cy="3721607"/>
          </a:xfrm>
          <a:prstGeom prst="rect">
            <a:avLst/>
          </a:prstGeom>
          <a:noFill/>
        </p:spPr>
        <p:txBody>
          <a:bodyPr wrap="square" lIns="45720" rIns="45720" tIns="27432" bIns="27432" anchor="t">
            <a:spAutoFit/>
          </a:bodyPr>
          <a:lstStyle/>
          <a:p>
            <a:pPr rtl="1" algn="r">
              <a:spcAft>
                <a:spcPts val="500"/>
              </a:spcAft>
            </a:pPr>
            <a:r>
              <a:rPr sz="1800" b="0">
                <a:solidFill>
                  <a:srgbClr val="212430"/>
                </a:solidFill>
                <a:latin typeface="Noto Sans Hebrew"/>
                <a:cs typeface="Noto Sans Hebrew"/>
              </a:rPr>
              <a:t>עקרון המנהיג שעל פיו יש לציית למנהיג ללא עוררין; עקרון שלילת הדמוקרטיה – הערכים והרעיונות שבבסיס הדמוקרטיה עומדים בסתירה לאידאולוגיה הנאצית; עקרון שלילת הקומוניזם – התאוריות שבבסיס המשטר הקומוניסטי עומדות בסתירה לאידאולוגיה הנאצית</a:t>
            </a:r>
          </a:p>
        </p:txBody>
      </p:sp>
      <p:sp>
        <p:nvSpPr>
          <p:cNvPr id="15" name="Rounded Rectangle 14"/>
          <p:cNvSpPr/>
          <p:nvPr/>
        </p:nvSpPr>
        <p:spPr>
          <a:xfrm>
            <a:off x="731520" y="1239012"/>
            <a:ext cx="5239512" cy="4471416"/>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239012"/>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303020"/>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303020"/>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266444"/>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המימוש</a:t>
            </a:r>
          </a:p>
        </p:txBody>
      </p:sp>
      <p:sp>
        <p:nvSpPr>
          <p:cNvPr id="20" name="TextBox 19"/>
          <p:cNvSpPr txBox="1"/>
          <p:nvPr/>
        </p:nvSpPr>
        <p:spPr>
          <a:xfrm>
            <a:off x="868680" y="1897380"/>
            <a:ext cx="4965192" cy="3721607"/>
          </a:xfrm>
          <a:prstGeom prst="rect">
            <a:avLst/>
          </a:prstGeom>
          <a:noFill/>
        </p:spPr>
        <p:txBody>
          <a:bodyPr wrap="square" lIns="45720" rIns="45720" tIns="27432" bIns="27432" anchor="t">
            <a:spAutoFit/>
          </a:bodyPr>
          <a:lstStyle/>
          <a:p>
            <a:pPr rtl="1" algn="r">
              <a:spcAft>
                <a:spcPts val="500"/>
              </a:spcAft>
            </a:pPr>
            <a:r>
              <a:rPr sz="1800" b="0">
                <a:solidFill>
                  <a:srgbClr val="212430"/>
                </a:solidFill>
                <a:latin typeface="Noto Sans Hebrew"/>
                <a:cs typeface="Noto Sans Hebrew"/>
              </a:rPr>
              <a:t>חוק הפקידות – דחיקת כל מי שאינו נאמן למשטר מן השירות הציבורי; הקמת מחנה דכאו ששימש לכליאת מתנגדי המשטר; הקמת הגסטאפו לטיפול במתנגדי המשטר; ליל הסכינים הארוכות – חיסול מוקדי כוח מתחרים להיטלר; חוקי נירנברג – שלילת אזרחות ממי שלא "משרת בנאמנות את העם הגרמני והרייך".</a:t>
            </a:r>
          </a:p>
          <a:p>
            <a:pPr rtl="1" algn="r">
              <a:spcAft>
                <a:spcPts val="500"/>
              </a:spcAft>
            </a:pPr>
            <a:r>
              <a:rPr sz="1800" b="0">
                <a:solidFill>
                  <a:srgbClr val="212430"/>
                </a:solidFill>
                <a:latin typeface="Noto Sans Hebrew"/>
                <a:cs typeface="Noto Sans Hebrew"/>
              </a:rPr>
              <a:t>ניצול והחמרה של הפחד הטבעי מן השונה העקרונות: אנטישמיות; שלילת הקומוניזם; תורת הגזע.</a:t>
            </a:r>
          </a:p>
        </p:txBody>
      </p:sp>
      <p:sp>
        <p:nvSpPr>
          <p:cNvPr id="21" name="Rectangle 20"/>
          <p:cNvSpPr/>
          <p:nvPr/>
        </p:nvSpPr>
        <p:spPr>
          <a:xfrm>
            <a:off x="731520"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4306824"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7882128" y="6016752"/>
            <a:ext cx="3520440"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היבטים נוספים בנושא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13 מתוך 31</a:t>
            </a:r>
          </a:p>
        </p:txBody>
      </p:sp>
      <p:sp>
        <p:nvSpPr>
          <p:cNvPr id="9" name="Rounded Rectangle 8"/>
          <p:cNvSpPr/>
          <p:nvPr/>
        </p:nvSpPr>
        <p:spPr>
          <a:xfrm>
            <a:off x="6217920" y="1446784"/>
            <a:ext cx="5239512" cy="4055871"/>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446784"/>
            <a:ext cx="5239512" cy="751840"/>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60324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603248"/>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474216"/>
            <a:ext cx="4507992" cy="696975"/>
          </a:xfrm>
          <a:prstGeom prst="rect">
            <a:avLst/>
          </a:prstGeom>
          <a:noFill/>
        </p:spPr>
        <p:txBody>
          <a:bodyPr wrap="square" lIns="45720" rIns="45720" tIns="27432" bIns="27432" anchor="ctr">
            <a:spAutoFit/>
          </a:bodyPr>
          <a:lstStyle/>
          <a:p>
            <a:pPr rtl="1" algn="r"/>
            <a:r>
              <a:rPr sz="1600" b="1">
                <a:solidFill>
                  <a:srgbClr val="FFFFFF"/>
                </a:solidFill>
                <a:latin typeface="Noto Serif Hebrew"/>
                <a:cs typeface="Noto Serif Hebrew"/>
              </a:rPr>
              <a:t>סוג הקשרים בין יהודים ללא יהודים לפני המלחמה</a:t>
            </a:r>
          </a:p>
        </p:txBody>
      </p:sp>
      <p:sp>
        <p:nvSpPr>
          <p:cNvPr id="14" name="TextBox 13"/>
          <p:cNvSpPr txBox="1"/>
          <p:nvPr/>
        </p:nvSpPr>
        <p:spPr>
          <a:xfrm>
            <a:off x="6355080" y="2290064"/>
            <a:ext cx="4965192" cy="3121152"/>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מסורות אנטישמיות ו/או עמים שסבלו מן הכיבוש הקומוניסטי וזיהו את היהודים עם הקומוניסטים השפיעו על נכונות לשתף פעולה עם מדיניות הנאצים כלפי היהודים ועל ריחוק וניכור שהובילו להתעלמות ממעשי הנאצים – "עמידה מן הצד"</a:t>
            </a:r>
          </a:p>
        </p:txBody>
      </p:sp>
      <p:sp>
        <p:nvSpPr>
          <p:cNvPr id="15" name="Rounded Rectangle 14"/>
          <p:cNvSpPr/>
          <p:nvPr/>
        </p:nvSpPr>
        <p:spPr>
          <a:xfrm>
            <a:off x="731520" y="1446784"/>
            <a:ext cx="5239512" cy="4055871"/>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446784"/>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510792"/>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510792"/>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474216"/>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היחסים של הארץ עם גרמניה</a:t>
            </a:r>
          </a:p>
        </p:txBody>
      </p:sp>
      <p:sp>
        <p:nvSpPr>
          <p:cNvPr id="20" name="TextBox 19"/>
          <p:cNvSpPr txBox="1"/>
          <p:nvPr/>
        </p:nvSpPr>
        <p:spPr>
          <a:xfrm>
            <a:off x="868680" y="2105152"/>
            <a:ext cx="4965192" cy="3306063"/>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בארצות שבהן רוב האוכלוסייה ראתה בגרמנים כובש, הניסיון להצלת יהודים נתפס לעיתים כחלק מן המאבק בכיבוש הנאצי – אקט של מחאה לאומית; בארצות אחרות אוהדת האוכלוסייה את הנאצים וראייתם כ"משחררים" השפיעה על הנכונות של האוכלוסייה המקומית לשתף פעולה עם מדיניות הנאצים כלפי היהודים</a:t>
            </a:r>
          </a:p>
        </p:txBody>
      </p:sp>
      <p:sp>
        <p:nvSpPr>
          <p:cNvPr id="21" name="Rectangle 20"/>
          <p:cNvSpPr/>
          <p:nvPr/>
        </p:nvSpPr>
        <p:spPr>
          <a:xfrm>
            <a:off x="731520"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4306824"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7882128" y="6016752"/>
            <a:ext cx="3520440"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היבטים נוספים בנושא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14 מתוך 31</a:t>
            </a:r>
          </a:p>
        </p:txBody>
      </p:sp>
      <p:sp>
        <p:nvSpPr>
          <p:cNvPr id="9" name="Rounded Rectangle 8"/>
          <p:cNvSpPr/>
          <p:nvPr/>
        </p:nvSpPr>
        <p:spPr>
          <a:xfrm>
            <a:off x="6217920" y="1428750"/>
            <a:ext cx="5239512" cy="4091939"/>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428750"/>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49275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492758"/>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456182"/>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התנאים הטופוגרפיים</a:t>
            </a:r>
          </a:p>
        </p:txBody>
      </p:sp>
      <p:sp>
        <p:nvSpPr>
          <p:cNvPr id="14" name="TextBox 13"/>
          <p:cNvSpPr txBox="1"/>
          <p:nvPr/>
        </p:nvSpPr>
        <p:spPr>
          <a:xfrm>
            <a:off x="6355080" y="2087118"/>
            <a:ext cx="4965192" cy="3342131"/>
          </a:xfrm>
          <a:prstGeom prst="rect">
            <a:avLst/>
          </a:prstGeom>
          <a:noFill/>
        </p:spPr>
        <p:txBody>
          <a:bodyPr wrap="square" lIns="45720" rIns="45720" tIns="27432" bIns="27432" anchor="t">
            <a:spAutoFit/>
          </a:bodyPr>
          <a:lstStyle/>
          <a:p>
            <a:pPr rtl="1" algn="r">
              <a:spcAft>
                <a:spcPts val="500"/>
              </a:spcAft>
            </a:pPr>
            <a:r>
              <a:rPr sz="1800" b="0">
                <a:solidFill>
                  <a:srgbClr val="212430"/>
                </a:solidFill>
                <a:latin typeface="Noto Sans Hebrew"/>
                <a:cs typeface="Noto Sans Hebrew"/>
              </a:rPr>
              <a:t>גבול משותף עם מדינה ניטרלית השפיע על אפשרויות למלט את היהודים – הצלה; גבולות עם ארצות כבושות אחרות הכבידו על אפשרויות ההצלה; תנאים גאוגרפיים כמו ארץ הררית או נקודות יישוב רחוקות סייעו למי שבחר להסתיר/להציל יהודים</a:t>
            </a:r>
          </a:p>
        </p:txBody>
      </p:sp>
      <p:sp>
        <p:nvSpPr>
          <p:cNvPr id="15" name="Rounded Rectangle 14"/>
          <p:cNvSpPr/>
          <p:nvPr/>
        </p:nvSpPr>
        <p:spPr>
          <a:xfrm>
            <a:off x="731520" y="1428750"/>
            <a:ext cx="5239512" cy="4091939"/>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428750"/>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49275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492758"/>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456182"/>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המיקום ב"סדר החדש"</a:t>
            </a:r>
          </a:p>
        </p:txBody>
      </p:sp>
      <p:sp>
        <p:nvSpPr>
          <p:cNvPr id="20" name="TextBox 19"/>
          <p:cNvSpPr txBox="1"/>
          <p:nvPr/>
        </p:nvSpPr>
        <p:spPr>
          <a:xfrm>
            <a:off x="868680" y="2087118"/>
            <a:ext cx="4965192" cy="3342131"/>
          </a:xfrm>
          <a:prstGeom prst="rect">
            <a:avLst/>
          </a:prstGeom>
          <a:noFill/>
        </p:spPr>
        <p:txBody>
          <a:bodyPr wrap="square" lIns="45720" rIns="45720" tIns="27432" bIns="27432" anchor="t">
            <a:spAutoFit/>
          </a:bodyPr>
          <a:lstStyle/>
          <a:p>
            <a:pPr rtl="1" algn="r">
              <a:spcAft>
                <a:spcPts val="500"/>
              </a:spcAft>
            </a:pPr>
            <a:r>
              <a:rPr sz="1800" b="0">
                <a:solidFill>
                  <a:srgbClr val="212430"/>
                </a:solidFill>
                <a:latin typeface="Noto Sans Hebrew"/>
                <a:cs typeface="Noto Sans Hebrew"/>
              </a:rPr>
              <a:t>מיקומה של המדינה באידיאולוגיה הנאצית ובעיקר הארצות שאוכלוסייתן הוגדרה נחותה מבחינה גזעית ולכן סבלו ממשטר כיבוש מוחלט וטרור קיצוני נגד האוכלוסייה, דבר שהרתיע מניסיונות הצלה בגלל הסכנה לחיי המצילים, לחיי קרוביהם והחשש מפני ענישה קולקטיבית; בארצות אלה הסבל והמצוקה של האוכלוסייה המקומית שהתמקדה בצורך לשרוד בתנאי הכיבוש הקשים השפיעו על עמידה מן הצד של רוב האוכלוסייה.</a:t>
            </a:r>
          </a:p>
        </p:txBody>
      </p:sp>
      <p:sp>
        <p:nvSpPr>
          <p:cNvPr id="21" name="Rectangle 20"/>
          <p:cNvSpPr/>
          <p:nvPr/>
        </p:nvSpPr>
        <p:spPr>
          <a:xfrm>
            <a:off x="731520"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4306824"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7882128" y="6016752"/>
            <a:ext cx="3520440"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היבטים נוספים בנושא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15 מתוך 31</a:t>
            </a:r>
          </a:p>
        </p:txBody>
      </p:sp>
      <p:sp>
        <p:nvSpPr>
          <p:cNvPr id="9" name="Rounded Rectangle 8"/>
          <p:cNvSpPr/>
          <p:nvPr/>
        </p:nvSpPr>
        <p:spPr>
          <a:xfrm>
            <a:off x="8010144" y="1428750"/>
            <a:ext cx="3447288" cy="4091939"/>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8010144" y="1428750"/>
            <a:ext cx="3447288"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49275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492758"/>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8101583" y="1456182"/>
            <a:ext cx="2715768"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השלב במלחמה</a:t>
            </a:r>
          </a:p>
        </p:txBody>
      </p:sp>
      <p:sp>
        <p:nvSpPr>
          <p:cNvPr id="14" name="TextBox 13"/>
          <p:cNvSpPr txBox="1"/>
          <p:nvPr/>
        </p:nvSpPr>
        <p:spPr>
          <a:xfrm>
            <a:off x="8147304" y="2087118"/>
            <a:ext cx="3172968" cy="3342131"/>
          </a:xfrm>
          <a:prstGeom prst="rect">
            <a:avLst/>
          </a:prstGeom>
          <a:noFill/>
        </p:spPr>
        <p:txBody>
          <a:bodyPr wrap="square" lIns="45720" rIns="45720" tIns="27432" bIns="27432" anchor="t">
            <a:spAutoFit/>
          </a:bodyPr>
          <a:lstStyle/>
          <a:p>
            <a:pPr rtl="1" algn="r">
              <a:spcAft>
                <a:spcPts val="500"/>
              </a:spcAft>
            </a:pPr>
            <a:r>
              <a:rPr sz="1800" b="0">
                <a:solidFill>
                  <a:srgbClr val="212430"/>
                </a:solidFill>
                <a:latin typeface="Noto Sans Hebrew"/>
                <a:cs typeface="Noto Sans Hebrew"/>
              </a:rPr>
              <a:t>ניצחונות גרמניה הובילו לנכונות של חלק מן האוכלוסייה לשתף פעולה ולנקוט עמידה מן הצד בהשפעת כוחו ועוצמתו הבלתי מעורערים של הצבא הגרמני; ככל שגרמניה נחלה תבוסות במלחמה, כך התגברו ההתקוממויות של האוכלוסייה בארצות הכיבוש</a:t>
            </a:r>
          </a:p>
        </p:txBody>
      </p:sp>
      <p:sp>
        <p:nvSpPr>
          <p:cNvPr id="15" name="Rounded Rectangle 14"/>
          <p:cNvSpPr/>
          <p:nvPr/>
        </p:nvSpPr>
        <p:spPr>
          <a:xfrm>
            <a:off x="4370832" y="1428750"/>
            <a:ext cx="3447288" cy="4091939"/>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4370832" y="1428750"/>
            <a:ext cx="3447288"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7287768" y="149275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287768" y="1492758"/>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4462272" y="1456182"/>
            <a:ext cx="2715768"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מפת חלוקת פולין, 1939</a:t>
            </a:r>
          </a:p>
        </p:txBody>
      </p:sp>
      <p:sp>
        <p:nvSpPr>
          <p:cNvPr id="20" name="TextBox 19"/>
          <p:cNvSpPr txBox="1"/>
          <p:nvPr/>
        </p:nvSpPr>
        <p:spPr>
          <a:xfrm>
            <a:off x="4507992" y="2087118"/>
            <a:ext cx="3172968" cy="3342131"/>
          </a:xfrm>
          <a:prstGeom prst="rect">
            <a:avLst/>
          </a:prstGeom>
          <a:noFill/>
        </p:spPr>
        <p:txBody>
          <a:bodyPr wrap="square" lIns="45720" rIns="45720" tIns="27432" bIns="27432" anchor="t">
            <a:spAutoFit/>
          </a:bodyPr>
          <a:lstStyle/>
          <a:p>
            <a:pPr rtl="1" algn="r">
              <a:spcAft>
                <a:spcPts val="500"/>
              </a:spcAft>
            </a:pPr>
            <a:r>
              <a:rPr sz="1800" b="0">
                <a:solidFill>
                  <a:srgbClr val="212430"/>
                </a:solidFill>
                <a:latin typeface="Noto Sans Hebrew"/>
                <a:cs typeface="Noto Sans Hebrew"/>
              </a:rPr>
              <a:t>קרדיט: שאלון 2261</a:t>
            </a:r>
          </a:p>
        </p:txBody>
      </p:sp>
      <p:sp>
        <p:nvSpPr>
          <p:cNvPr id="21" name="Rounded Rectangle 20"/>
          <p:cNvSpPr/>
          <p:nvPr/>
        </p:nvSpPr>
        <p:spPr>
          <a:xfrm>
            <a:off x="731520" y="1428750"/>
            <a:ext cx="3447288" cy="4091939"/>
          </a:xfrm>
          <a:prstGeom prst="roundRect">
            <a:avLst>
              <a:gd name="adj" fmla="val 3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ounded Rectangle 21"/>
          <p:cNvSpPr/>
          <p:nvPr/>
        </p:nvSpPr>
        <p:spPr>
          <a:xfrm>
            <a:off x="731520" y="1428750"/>
            <a:ext cx="3447288" cy="822959"/>
          </a:xfrm>
          <a:prstGeom prst="roundRect">
            <a:avLst>
              <a:gd name="adj" fmla="val 20000"/>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Oval 22"/>
          <p:cNvSpPr/>
          <p:nvPr/>
        </p:nvSpPr>
        <p:spPr>
          <a:xfrm>
            <a:off x="3648456" y="1620774"/>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3648456" y="1620774"/>
            <a:ext cx="438912" cy="438912"/>
          </a:xfrm>
          <a:prstGeom prst="rect">
            <a:avLst/>
          </a:prstGeom>
          <a:noFill/>
        </p:spPr>
        <p:txBody>
          <a:bodyPr wrap="square" lIns="45720" rIns="45720" tIns="27432" bIns="27432" anchor="ctr">
            <a:spAutoFit/>
          </a:bodyPr>
          <a:lstStyle/>
          <a:p>
            <a:pPr algn="ctr"/>
            <a:r>
              <a:rPr sz="1600" b="1">
                <a:solidFill>
                  <a:srgbClr val="C58B2B"/>
                </a:solidFill>
                <a:latin typeface="Noto Sans Hebrew"/>
                <a:cs typeface="Noto Sans Hebrew"/>
              </a:rPr>
              <a:t>3</a:t>
            </a:r>
          </a:p>
        </p:txBody>
      </p:sp>
      <p:sp>
        <p:nvSpPr>
          <p:cNvPr id="25" name="TextBox 24"/>
          <p:cNvSpPr txBox="1"/>
          <p:nvPr/>
        </p:nvSpPr>
        <p:spPr>
          <a:xfrm>
            <a:off x="822960" y="1456182"/>
            <a:ext cx="2715768" cy="768095"/>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עיתון חיילים יהודים, 1944</a:t>
            </a:r>
          </a:p>
        </p:txBody>
      </p:sp>
      <p:sp>
        <p:nvSpPr>
          <p:cNvPr id="26" name="TextBox 25"/>
          <p:cNvSpPr txBox="1"/>
          <p:nvPr/>
        </p:nvSpPr>
        <p:spPr>
          <a:xfrm>
            <a:off x="868680" y="2343150"/>
            <a:ext cx="3172968" cy="3086099"/>
          </a:xfrm>
          <a:prstGeom prst="rect">
            <a:avLst/>
          </a:prstGeom>
          <a:noFill/>
        </p:spPr>
        <p:txBody>
          <a:bodyPr wrap="square" lIns="45720" rIns="45720" tIns="27432" bIns="27432" anchor="t">
            <a:spAutoFit/>
          </a:bodyPr>
          <a:lstStyle/>
          <a:p>
            <a:pPr rtl="1" algn="r">
              <a:spcAft>
                <a:spcPts val="500"/>
              </a:spcAft>
            </a:pPr>
            <a:r>
              <a:rPr sz="1800" b="0">
                <a:solidFill>
                  <a:srgbClr val="212430"/>
                </a:solidFill>
                <a:latin typeface="Noto Sans Hebrew"/>
                <a:cs typeface="Noto Sans Hebrew"/>
              </a:rPr>
              <a:t>קרדיט: שאלון 2261</a:t>
            </a:r>
          </a:p>
        </p:txBody>
      </p:sp>
      <p:sp>
        <p:nvSpPr>
          <p:cNvPr id="27" name="Rectangle 26"/>
          <p:cNvSpPr/>
          <p:nvPr/>
        </p:nvSpPr>
        <p:spPr>
          <a:xfrm>
            <a:off x="731520"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Rectangle 27"/>
          <p:cNvSpPr/>
          <p:nvPr/>
        </p:nvSpPr>
        <p:spPr>
          <a:xfrm>
            <a:off x="4306824"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ectangle 28"/>
          <p:cNvSpPr/>
          <p:nvPr/>
        </p:nvSpPr>
        <p:spPr>
          <a:xfrm>
            <a:off x="7882128" y="6016752"/>
            <a:ext cx="3520440"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היבטים נוספים בנושא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16 מתוך 31</a:t>
            </a:r>
          </a:p>
        </p:txBody>
      </p:sp>
      <p:sp>
        <p:nvSpPr>
          <p:cNvPr id="9" name="Rounded Rectangle 8"/>
          <p:cNvSpPr/>
          <p:nvPr/>
        </p:nvSpPr>
        <p:spPr>
          <a:xfrm>
            <a:off x="731520" y="1745538"/>
            <a:ext cx="10725912" cy="3458362"/>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818690"/>
            <a:ext cx="10451592" cy="3312058"/>
          </a:xfrm>
          <a:prstGeom prst="rect">
            <a:avLst/>
          </a:prstGeom>
          <a:noFill/>
        </p:spPr>
        <p:txBody>
          <a:bodyPr wrap="square" lIns="45720" rIns="45720" tIns="27432" bIns="27432" anchor="t">
            <a:spAutoFit/>
          </a:bodyPr>
          <a:lstStyle/>
          <a:p>
            <a:pPr rtl="1" algn="r">
              <a:spcAft>
                <a:spcPts val="400"/>
              </a:spcAft>
            </a:pPr>
            <a:r>
              <a:rPr sz="2700" b="1">
                <a:solidFill>
                  <a:srgbClr val="7A2E3A"/>
                </a:solidFill>
                <a:latin typeface="Noto Serif Hebrew"/>
                <a:cs typeface="Noto Serif Hebrew"/>
              </a:rPr>
              <a:t>קריקטורה פוליטית, 1939–1943</a:t>
            </a:r>
          </a:p>
          <a:p>
            <a:pPr rtl="1" algn="r">
              <a:spcAft>
                <a:spcPts val="500"/>
              </a:spcAft>
            </a:pPr>
            <a:r>
              <a:rPr sz="2600" b="0">
                <a:solidFill>
                  <a:srgbClr val="212430"/>
                </a:solidFill>
                <a:latin typeface="Noto Sans Hebrew"/>
                <a:cs typeface="Noto Sans Hebrew"/>
              </a:rPr>
              <a:t>קרדיט: שאלון 2261</a:t>
            </a:r>
          </a:p>
        </p:txBody>
      </p:sp>
      <p:sp>
        <p:nvSpPr>
          <p:cNvPr id="11" name="Rectangle 10"/>
          <p:cNvSpPr/>
          <p:nvPr/>
        </p:nvSpPr>
        <p:spPr>
          <a:xfrm>
            <a:off x="11338560" y="1818690"/>
            <a:ext cx="64008" cy="331205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731520"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4306824"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7882128" y="6016752"/>
            <a:ext cx="3520440"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כרזת תעמולה נאצית: העברת אוכלוסייה</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17 מתוך 31</a:t>
            </a:r>
          </a:p>
        </p:txBody>
      </p:sp>
      <p:sp>
        <p:nvSpPr>
          <p:cNvPr id="9" name="Rounded Rectangle 8"/>
          <p:cNvSpPr/>
          <p:nvPr/>
        </p:nvSpPr>
        <p:spPr>
          <a:xfrm>
            <a:off x="731520" y="1005840"/>
            <a:ext cx="5943600" cy="4800600"/>
          </a:xfrm>
          <a:prstGeom prst="roundRect">
            <a:avLst>
              <a:gd name="adj" fmla="val 2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0" name="Picture 9" descr="image8.png"/>
          <p:cNvPicPr>
            <a:picLocks noChangeAspect="1"/>
          </p:cNvPicPr>
          <p:nvPr/>
        </p:nvPicPr>
        <p:blipFill>
          <a:blip r:embed="rId3"/>
          <a:stretch>
            <a:fillRect/>
          </a:stretch>
        </p:blipFill>
        <p:spPr>
          <a:xfrm>
            <a:off x="731520" y="1452929"/>
            <a:ext cx="5943600" cy="3906420"/>
          </a:xfrm>
          <a:prstGeom prst="rect">
            <a:avLst/>
          </a:prstGeom>
        </p:spPr>
      </p:pic>
      <p:sp>
        <p:nvSpPr>
          <p:cNvPr id="11" name="Rounded Rectangle 10"/>
          <p:cNvSpPr/>
          <p:nvPr/>
        </p:nvSpPr>
        <p:spPr>
          <a:xfrm>
            <a:off x="6903720" y="1005840"/>
            <a:ext cx="4553712" cy="480060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040880" y="1078992"/>
            <a:ext cx="4279392" cy="4654296"/>
          </a:xfrm>
          <a:prstGeom prst="rect">
            <a:avLst/>
          </a:prstGeom>
          <a:noFill/>
        </p:spPr>
        <p:txBody>
          <a:bodyPr wrap="square" lIns="45720" rIns="45720" tIns="27432" bIns="27432" anchor="t">
            <a:spAutoFit/>
          </a:bodyPr>
          <a:lstStyle/>
          <a:p>
            <a:pPr rtl="1" algn="r">
              <a:spcAft>
                <a:spcPts val="400"/>
              </a:spcAft>
            </a:pPr>
            <a:r>
              <a:rPr sz="1900" b="1">
                <a:solidFill>
                  <a:srgbClr val="7A2E3A"/>
                </a:solidFill>
                <a:latin typeface="Noto Serif Hebrew"/>
                <a:cs typeface="Noto Serif Hebrew"/>
              </a:rPr>
              <a:t>מה רואים?</a:t>
            </a:r>
          </a:p>
          <a:p>
            <a:pPr rtl="1" algn="r">
              <a:spcAft>
                <a:spcPts val="500"/>
              </a:spcAft>
            </a:pPr>
            <a:r>
              <a:rPr sz="1800" b="0">
                <a:solidFill>
                  <a:srgbClr val="212430"/>
                </a:solidFill>
                <a:latin typeface="Noto Sans Hebrew"/>
                <a:cs typeface="Noto Sans Hebrew"/>
              </a:rPr>
              <a:t>מפת פולין בכרזת תעמולה גרמנית. החצים מראים העברת אוכלוסייה גרמנית לאזורים שסופחו לרייך. המקרא מבחין בין אזור בפולין בשליטת ברית המועצות, אזור בשליטה ישירה של גרמניה ואזור במערב פולין שהיה מיועד להתיישבות גרמנים.</a:t>
            </a:r>
          </a:p>
        </p:txBody>
      </p:sp>
      <p:sp>
        <p:nvSpPr>
          <p:cNvPr id="13" name="TextBox 12"/>
          <p:cNvSpPr txBox="1"/>
          <p:nvPr/>
        </p:nvSpPr>
        <p:spPr>
          <a:xfrm>
            <a:off x="731520" y="5870448"/>
            <a:ext cx="10725912" cy="365760"/>
          </a:xfrm>
          <a:prstGeom prst="rect">
            <a:avLst/>
          </a:prstGeom>
          <a:noFill/>
        </p:spPr>
        <p:txBody>
          <a:bodyPr wrap="square" lIns="45720" rIns="45720" tIns="27432" bIns="27432" anchor="t">
            <a:spAutoFit/>
          </a:bodyPr>
          <a:lstStyle/>
          <a:p>
            <a:pPr rtl="1" algn="r"/>
            <a:r>
              <a:rPr sz="1200" b="1">
                <a:solidFill>
                  <a:srgbClr val="1D3A5F"/>
                </a:solidFill>
                <a:latin typeface="Noto Sans Hebrew"/>
                <a:cs typeface="Noto Sans Hebrew"/>
              </a:rPr>
              <a:t>קרדיט: Bundesarchiv, R 49 Bild-0705, באמצעות ויקימדיה קומונס; נספח לשאלון 022261</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עיתון "לחייל", 1944</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18 מתוך 31</a:t>
            </a:r>
          </a:p>
        </p:txBody>
      </p:sp>
      <p:sp>
        <p:nvSpPr>
          <p:cNvPr id="9" name="Rounded Rectangle 8"/>
          <p:cNvSpPr/>
          <p:nvPr/>
        </p:nvSpPr>
        <p:spPr>
          <a:xfrm>
            <a:off x="731520" y="1005840"/>
            <a:ext cx="5943600" cy="4800600"/>
          </a:xfrm>
          <a:prstGeom prst="roundRect">
            <a:avLst>
              <a:gd name="adj" fmla="val 2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0" name="Picture 9" descr="image9.png"/>
          <p:cNvPicPr>
            <a:picLocks noChangeAspect="1"/>
          </p:cNvPicPr>
          <p:nvPr/>
        </p:nvPicPr>
        <p:blipFill>
          <a:blip r:embed="rId3"/>
          <a:stretch>
            <a:fillRect/>
          </a:stretch>
        </p:blipFill>
        <p:spPr>
          <a:xfrm>
            <a:off x="1886499" y="1005840"/>
            <a:ext cx="3633641" cy="4800600"/>
          </a:xfrm>
          <a:prstGeom prst="rect">
            <a:avLst/>
          </a:prstGeom>
        </p:spPr>
      </p:pic>
      <p:sp>
        <p:nvSpPr>
          <p:cNvPr id="11" name="Rounded Rectangle 10"/>
          <p:cNvSpPr/>
          <p:nvPr/>
        </p:nvSpPr>
        <p:spPr>
          <a:xfrm>
            <a:off x="6903720" y="1005840"/>
            <a:ext cx="4553712" cy="480060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040880" y="1078992"/>
            <a:ext cx="4279392" cy="4654296"/>
          </a:xfrm>
          <a:prstGeom prst="rect">
            <a:avLst/>
          </a:prstGeom>
          <a:noFill/>
        </p:spPr>
        <p:txBody>
          <a:bodyPr wrap="square" lIns="45720" rIns="45720" tIns="27432" bIns="27432" anchor="t">
            <a:spAutoFit/>
          </a:bodyPr>
          <a:lstStyle/>
          <a:p>
            <a:pPr rtl="1" algn="r">
              <a:spcAft>
                <a:spcPts val="400"/>
              </a:spcAft>
            </a:pPr>
            <a:r>
              <a:rPr sz="1900" b="1">
                <a:solidFill>
                  <a:srgbClr val="7A2E3A"/>
                </a:solidFill>
                <a:latin typeface="Noto Serif Hebrew"/>
                <a:cs typeface="Noto Serif Hebrew"/>
              </a:rPr>
              <a:t>מה רואים?</a:t>
            </a:r>
          </a:p>
          <a:p>
            <a:pPr rtl="1" algn="r">
              <a:spcAft>
                <a:spcPts val="500"/>
              </a:spcAft>
            </a:pPr>
            <a:r>
              <a:rPr sz="1800" b="0">
                <a:solidFill>
                  <a:srgbClr val="212430"/>
                </a:solidFill>
                <a:latin typeface="Noto Sans Hebrew"/>
                <a:cs typeface="Noto Sans Hebrew"/>
              </a:rPr>
              <a:t>עמוד ראשון של "לחייל", עיתון יומי ללוחמים עבריים בצבא הבריטי באירופה, מ-1944. הכותרת הראשית מדווחת על סקירת מערכות המלחמה בידי צ׳רצ׳יל.</a:t>
            </a:r>
          </a:p>
        </p:txBody>
      </p:sp>
      <p:sp>
        <p:nvSpPr>
          <p:cNvPr id="13" name="TextBox 12"/>
          <p:cNvSpPr txBox="1"/>
          <p:nvPr/>
        </p:nvSpPr>
        <p:spPr>
          <a:xfrm>
            <a:off x="731520" y="5870448"/>
            <a:ext cx="10725912" cy="365760"/>
          </a:xfrm>
          <a:prstGeom prst="rect">
            <a:avLst/>
          </a:prstGeom>
          <a:noFill/>
        </p:spPr>
        <p:txBody>
          <a:bodyPr wrap="square" lIns="45720" rIns="45720" tIns="27432" bIns="27432" anchor="t">
            <a:spAutoFit/>
          </a:bodyPr>
          <a:lstStyle/>
          <a:p>
            <a:pPr rtl="1" algn="r"/>
            <a:r>
              <a:rPr sz="1200" b="1">
                <a:solidFill>
                  <a:srgbClr val="1D3A5F"/>
                </a:solidFill>
                <a:latin typeface="Noto Sans Hebrew"/>
                <a:cs typeface="Noto Sans Hebrew"/>
              </a:rPr>
              <a:t>קרדיט: נספח לשאלון 022261, קטע עיתונות</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קריקטורה: הצבא הגרמני ב-1939 וב-1943</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19 מתוך 31</a:t>
            </a:r>
          </a:p>
        </p:txBody>
      </p:sp>
      <p:sp>
        <p:nvSpPr>
          <p:cNvPr id="9" name="Rounded Rectangle 8"/>
          <p:cNvSpPr/>
          <p:nvPr/>
        </p:nvSpPr>
        <p:spPr>
          <a:xfrm>
            <a:off x="731520" y="1005840"/>
            <a:ext cx="5943600" cy="4800600"/>
          </a:xfrm>
          <a:prstGeom prst="roundRect">
            <a:avLst>
              <a:gd name="adj" fmla="val 2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0" name="Picture 9" descr="image10.png"/>
          <p:cNvPicPr>
            <a:picLocks noChangeAspect="1"/>
          </p:cNvPicPr>
          <p:nvPr/>
        </p:nvPicPr>
        <p:blipFill>
          <a:blip r:embed="rId3"/>
          <a:stretch>
            <a:fillRect/>
          </a:stretch>
        </p:blipFill>
        <p:spPr>
          <a:xfrm>
            <a:off x="860341" y="1005840"/>
            <a:ext cx="5685956" cy="4800600"/>
          </a:xfrm>
          <a:prstGeom prst="rect">
            <a:avLst/>
          </a:prstGeom>
        </p:spPr>
      </p:pic>
      <p:sp>
        <p:nvSpPr>
          <p:cNvPr id="11" name="Rounded Rectangle 10"/>
          <p:cNvSpPr/>
          <p:nvPr/>
        </p:nvSpPr>
        <p:spPr>
          <a:xfrm>
            <a:off x="6903720" y="1005840"/>
            <a:ext cx="4553712" cy="480060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040880" y="1078992"/>
            <a:ext cx="4279392" cy="4654296"/>
          </a:xfrm>
          <a:prstGeom prst="rect">
            <a:avLst/>
          </a:prstGeom>
          <a:noFill/>
        </p:spPr>
        <p:txBody>
          <a:bodyPr wrap="square" lIns="45720" rIns="45720" tIns="27432" bIns="27432" anchor="t">
            <a:spAutoFit/>
          </a:bodyPr>
          <a:lstStyle/>
          <a:p>
            <a:pPr rtl="1" algn="r">
              <a:spcAft>
                <a:spcPts val="400"/>
              </a:spcAft>
            </a:pPr>
            <a:r>
              <a:rPr sz="1900" b="1">
                <a:solidFill>
                  <a:srgbClr val="7A2E3A"/>
                </a:solidFill>
                <a:latin typeface="Noto Serif Hebrew"/>
                <a:cs typeface="Noto Serif Hebrew"/>
              </a:rPr>
              <a:t>מה רואים?</a:t>
            </a:r>
          </a:p>
          <a:p>
            <a:pPr rtl="1" algn="r">
              <a:spcAft>
                <a:spcPts val="500"/>
              </a:spcAft>
            </a:pPr>
            <a:r>
              <a:rPr sz="1800" b="0">
                <a:solidFill>
                  <a:srgbClr val="212430"/>
                </a:solidFill>
                <a:latin typeface="Noto Sans Hebrew"/>
                <a:cs typeface="Noto Sans Hebrew"/>
              </a:rPr>
              <a:t>קריקטורה בשני חלקים. למעלה, חיילים גרמנים בצעד ובהצדעה ב-1939. למטה, אותם חיילים ב-1943 נראים עייפים וחלשים. הקריקטורה מציגה את השינוי במצבה של גרמניה במהלך המלחמה.</a:t>
            </a:r>
          </a:p>
        </p:txBody>
      </p:sp>
      <p:sp>
        <p:nvSpPr>
          <p:cNvPr id="13" name="TextBox 12"/>
          <p:cNvSpPr txBox="1"/>
          <p:nvPr/>
        </p:nvSpPr>
        <p:spPr>
          <a:xfrm>
            <a:off x="731520" y="5870448"/>
            <a:ext cx="10725912" cy="365760"/>
          </a:xfrm>
          <a:prstGeom prst="rect">
            <a:avLst/>
          </a:prstGeom>
          <a:noFill/>
        </p:spPr>
        <p:txBody>
          <a:bodyPr wrap="square" lIns="45720" rIns="45720" tIns="27432" bIns="27432" anchor="t">
            <a:spAutoFit/>
          </a:bodyPr>
          <a:lstStyle/>
          <a:p>
            <a:pPr rtl="1" algn="r"/>
            <a:r>
              <a:rPr sz="1200" b="1">
                <a:solidFill>
                  <a:srgbClr val="1D3A5F"/>
                </a:solidFill>
                <a:latin typeface="Noto Sans Hebrew"/>
                <a:cs typeface="Noto Sans Hebrew"/>
              </a:rPr>
              <a:t>קרדיט: א׳ נבון, בחזית ובעורף, עם עובד, תש״ה, עמ׳ 20; נספח לשאלון 022261</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השאלה המקורית מהשאלון | שאלון 2261 | חורף תשפ"ו</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20 מתוך 31</a:t>
            </a:r>
          </a:p>
        </p:txBody>
      </p:sp>
      <p:sp>
        <p:nvSpPr>
          <p:cNvPr id="9" name="Rounded Rectangle 8"/>
          <p:cNvSpPr/>
          <p:nvPr/>
        </p:nvSpPr>
        <p:spPr>
          <a:xfrm>
            <a:off x="731520" y="1051560"/>
            <a:ext cx="10725912" cy="4454144"/>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307840"/>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השאלה המקורית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א. ההיסטוריון, הסופר והפילוסוף האיטלקי אומברטו אקו טוען בספרו "הפשיזם הנצחי" כי למשטרים טוטליטריים-פשיסטיים (ובהם המשטר הנאצי) יש מאפיינים דומים. לפניכם כמה מן המאפיינים האלה: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אי-הסכמה (עם המשטר) פירושה בגידה.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ניצול והחמרה (הגברה) של הפחד הטבעי מן השונה.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האויב חזק מדי וחלש מדי בעת ובעונה אחת.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החיים הם מלחמה קבועה, חייב להתרחש קרב סופי שאחריו תשלוט התנועה (המפלגה) בעולם.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לאזרחים יחידים אין זכויות, המנהיג מתיימר להיות הפרשן שלהם.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 בחרו בשניים מן המאפיינים האלה, והסבירו איזה עיקרון באידאולוגיה הנאצית בא לידי ביטוי בכל אחד מהם.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 הציגו שתי פעולות שנקט המשטר הנאצי בשנים 1933–1945 כדי לממש אחד מן העקרונות שכתבתם עליהם.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(17 נקודות)</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השאלה המקורית מהשאלון | שאלון 2261 | חורף תשפ"ו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21 מתוך 31</a:t>
            </a:r>
          </a:p>
        </p:txBody>
      </p:sp>
      <p:sp>
        <p:nvSpPr>
          <p:cNvPr id="9" name="Rounded Rectangle 8"/>
          <p:cNvSpPr/>
          <p:nvPr/>
        </p:nvSpPr>
        <p:spPr>
          <a:xfrm>
            <a:off x="731520" y="1051560"/>
            <a:ext cx="10725912" cy="4574031"/>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427727"/>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השאלה המקורית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 לפניכם קטע מקור מאת חוקרת השואה לני יחיל, ובו היא עוסקת ביחס של האוכלוסייה כלפי היהודים בארצות הכיבוש הנאצי.</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יחסי היהודים עם העם המארח [האוכלוסייה המקומית] היו בדרך כלל תוצאת התפתחויות של מאות בשנים - לחיוב ולשלילה... גם מצבו הפנימי של העם המארח, כלכלתו, מבנהו החברתי, מורשתו הרוחנית, יחסי החוץ שלו בכלל ולגרמניה הנאצית בפרט - כל אלה היו פרי של התפתחויות היסטוריות שנתנו את תוצאותיהן בשעת המשבר.</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אין צורך לומר כי כל ארץ הייתה תלויה במצבה הגיאוגרפי ובתנאיה הטבעיים. ...תנאים אלה והאינטרסים המיוחדים שהיו לגרמנים בכל מקום ומקום ...בנישול האוכלוסייה המקומית, בניצולה, בידידותה - כל אלה קבעו את צורת השלטון הגרמני במקום, את מטרותיו ואת דרכיו. ולאחרונה - מצב המלחמה, ידו של מי הייתה, או נדמה היה שהייתה, על העליונה [הצד המנצח בשלב זה] - כל זה עלול היה להחיש או להאט את תהליך ההשמדה ועוד יותר לקבוע את התנהגות האוכלוסייה המקומית.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(ל' יחיל, "העמידה היהודית – אספקלריא לקיום היהודי", בתוך: בימי שואה ופקודה, הוצאת האוניברסיטה הפתוחה, יח' 11, עמ' 6)</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השאלה המקורית מהשאלון | שאלון 2261 | חורף תשפ"ו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22 מתוך 31</a:t>
            </a:r>
          </a:p>
        </p:txBody>
      </p:sp>
      <p:sp>
        <p:nvSpPr>
          <p:cNvPr id="9" name="Rounded Rectangle 8"/>
          <p:cNvSpPr/>
          <p:nvPr/>
        </p:nvSpPr>
        <p:spPr>
          <a:xfrm>
            <a:off x="731520" y="1051560"/>
            <a:ext cx="10725912" cy="1794255"/>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1647952"/>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השאלה המקורית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 הציגו שלושה מן התנאים ו/או הגורמים שהשפיעו, לטענת החוקרת, על היחס של האוכלוסייה המקומית כלפי היהודים בארצות הכיבוש הנאצי.</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 על פי מה שלמדתם, הסבירו את ההשפעה של אחד מן התנאים ו/או הגורמים שהצגתם על אחד מדפוסי ההתייחסות של האוכלוסייה המקומית: עזרה והצלה, עמידה מן הצד, שיתוף פעולה.</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2261 | חורף תשפ"ו</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23 מתוך 31</a:t>
            </a:r>
          </a:p>
        </p:txBody>
      </p:sp>
      <p:sp>
        <p:nvSpPr>
          <p:cNvPr id="9" name="Rounded Rectangle 8"/>
          <p:cNvSpPr/>
          <p:nvPr/>
        </p:nvSpPr>
        <p:spPr>
          <a:xfrm>
            <a:off x="731520" y="1051560"/>
            <a:ext cx="10725912" cy="47548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608576"/>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3. גרמניה הנאצית והמדינות הכבושות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א. עקרונות באידאולוגיה הנאצית שבאים לידי ביטוי במאפיינים, ופעולות שנקט המשטר הנאצי בשנים 1933–1945 כדי לממשם: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אי-הסכמה פירושה בגידה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העקרונות: עקרון המנהיג שעל פיו יש לציית למנהיג ללא עוררין; עקרון שלילת הדמוקרטיה – הערכים והרעיונות שבבסיס הדמוקרטיה עומדים בסתירה לאידאולוגיה הנאצית; עקרון שלילת הקומוניזם – התאוריות שבבסיס המשטר הקומוניסטי עומדות בסתירה לאידאולוגיה הנאצית.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המימוש: חוק הפקידות – דחיקת כל מי שאינו נאמן למשטר מן השירות הציבורי; הקמת מחנה דכאו ששימש לכליאת מתנגדי המשטר; הקמת הגסטאפו לטיפול במתנגדי המשטר; ליל הסכינים הארוכות – חיסול מוקדי כוח מתחרים להיטלר; חוקי נירנברג – שלילת אזרחות ממי שלא "משרת בנאמנות את העם הגרמני והרייך".</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ניצול והחמרה של הפחד הטבעי מן השונה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העקרונות: אנטישמיות; שלילת הקומוניזם; תורת הגזע.</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המימוש: אותזניה; חוקי נירנברג; מחנות ריכוז; ריכוז בגטאות; השמדה.</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2261 | חורף תשפ"ו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24 מתוך 31</a:t>
            </a:r>
          </a:p>
        </p:txBody>
      </p:sp>
      <p:sp>
        <p:nvSpPr>
          <p:cNvPr id="9" name="Rounded Rectangle 8"/>
          <p:cNvSpPr/>
          <p:nvPr/>
        </p:nvSpPr>
        <p:spPr>
          <a:xfrm>
            <a:off x="731520" y="1051560"/>
            <a:ext cx="10725912" cy="47548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608576"/>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האויב חזק מדי וחלש מדי בעת ובעונה אחת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העקרונות: אנטישמיות – דימוי היהודי; שלילת הקומוניזם.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המימוש: שריפת הרייכסטאג – אמתלה לרדיפת הקומוניסטים; חוקי נירנברג – שלילת המעמד האזרחי של היהודים; תעמולה – הטמעת דימוי זה של האויב; הקמת מחנות ריכוז שבהם נכלאו יהודים וקומוניסטים; הסכם ריבנטרופ–מולוטוב; הפלישה לברית המועצות; צעדים נגד היהודים (בידוד והשמדה) – גטאות, "הפתרון הסופי".</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החיים הם מלחמה קבועה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העקרונות: תורת הגזע – מאבק הישרדות בין הגזעים; קידוש המלחמה לכדי ערך; מרחב מחיה – מאבק בין הגזעים על שטחי מחיה.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המימוש: החדרת סמלים צבאיים ואימון צבאי למערכת החינוך ולתנועות הנוער; כיבוש פולין; כיבוש מערב אירופה (למעט בריטניה); הפלישה לברית המועצות וכיבוש שטחים בתוכה.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לאזרחים יחידים אין זכויות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העקרונות: שלילת הדמוקרטיה הדוגלת בזכויות אדם; תורת הגזע – חלוקת בני אדם על פי שיוך גזעי; עקרון המנהיג; עיקרון הפולק – עליונות ואחדות האומה; אנטישמיות.</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2261 | חורף תשפ"ו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25 מתוך 31</a:t>
            </a:r>
          </a:p>
        </p:txBody>
      </p:sp>
      <p:sp>
        <p:nvSpPr>
          <p:cNvPr id="9" name="Rounded Rectangle 8"/>
          <p:cNvSpPr/>
          <p:nvPr/>
        </p:nvSpPr>
        <p:spPr>
          <a:xfrm>
            <a:off x="731520" y="1051560"/>
            <a:ext cx="10725912" cy="4362704"/>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216400"/>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המימוש: הקמת מחנות ריכוז (החל מדכאו); חוקי נירנברג; העברת אוכלוסיות; תהליך ההשמדה.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 התנאים ו/או גורמים שהשפיעו לטענת החוקרת על יחס האוכלוסייה המקומית כלפי היהודים בארצות הכיבוש הנאצי:</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סוג הקשרים שהיו בין יהודים ללא יהודים באותה ארץ לפני המלחמה – "יחסי היהודים עם העם המארח" בעבר.</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היחסים של ארץ זו עם גרמניה – "יחסי החוץ שלה... ולגרמניה בפרט".</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התנאים הטופוגרפיים-גאופוליטיים – "מצבה הגאוגרפי ותנאיה הטבעיים" של המדינה.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מיקום העם והמדינה ב"סדר החדש" – "האינטרסים המיוחדים שהיו לגרמנים במדינה זו... בנישול האוכלוסייה המקומית, בניצולה, בידידותה".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השלב במלחמה – "ידו של מי הייתה... על העליונה".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ההשפעה של התנאים ו/או הגורמים האלה על דפוסי ההתייחסות של האוכלוסייה המקומית:</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2261 | חורף תשפ"ו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26 מתוך 31</a:t>
            </a:r>
          </a:p>
        </p:txBody>
      </p:sp>
      <p:sp>
        <p:nvSpPr>
          <p:cNvPr id="9" name="Rounded Rectangle 8"/>
          <p:cNvSpPr/>
          <p:nvPr/>
        </p:nvSpPr>
        <p:spPr>
          <a:xfrm>
            <a:off x="731520" y="1051560"/>
            <a:ext cx="10725912" cy="36169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3470656"/>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סוג הקשרים בין יהודים ללא יהודים לפני המלחמה: מסורות אנטישמיות ו/או עמים שסבלו מן הכיבוש הקומוניסטי וזיהו את היהודים עם הקומוניסטים השפיעו על נכונות לשתף פעולה עם מדיניות הנאצים כלפי היהודים ועל ריחוק וניכור שהובילו להתעלמות ממעשי הנאצים – "עמידה מן הצד".</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היחסים של הארץ עם גרמניה: בארצות שבהן רוב האוכלוסייה ראתה בגרמנים כובש, הניסיון להצלת יהודים נתפס לעיתים כחלק מן המאבק בכיבוש הנאצי – אקט של מחאה לאומית; בארצות אחרות אוהדת האוכלוסייה את הנאצים וראייתם כ"משחררים" השפיעה על הנכונות של האוכלוסייה המקומית לשתף פעולה עם מדיניות הנאצים כלפי היהודים.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התנאים הטופוגרפיים: גבול משותף עם מדינה ניטרלית השפיע על אפשרויות למלט את היהודים – הצלה; גבולות עם ארצות כבושות אחרות הכבידו על אפשרויות ההצלה; תנאים גאוגרפיים כמו ארץ הררית או נקודות יישוב רחוקות סייעו למי שבחר להסתיר/להציל יהודים.</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2261 | חורף תשפ"ו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27 מתוך 31</a:t>
            </a:r>
          </a:p>
        </p:txBody>
      </p:sp>
      <p:sp>
        <p:nvSpPr>
          <p:cNvPr id="9" name="Rounded Rectangle 8"/>
          <p:cNvSpPr/>
          <p:nvPr/>
        </p:nvSpPr>
        <p:spPr>
          <a:xfrm>
            <a:off x="731520" y="1051560"/>
            <a:ext cx="10725912" cy="36169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3470656"/>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המיקום ב"סדר החדש": מיקומה של המדינה באידיאולוגיה הנאצית ובעיקר הארצות שאוכלוסייתן הוגדרה נחותה מבחינה גזעית ולכן סבלו ממשטר כיבוש מוחלט וטרור קיצוני נגד האוכלוסייה, דבר שהרתיע מניסיונות הצלה בגלל הסכנה לחיי המצילים, לחיי קרוביהם והחשש מפני ענישה קולקטיבית; בארצות אלה הסבל והמצוקה של האוכלוסייה המקומית שהתמקדה בצורך לשרוד בתנאי הכיבוש הקשים השפיעו על עמידה מן הצד של רוב האוכלוסייה.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השלב במלחמה: ניצחונות גרמניה הובילו לנכונות של חלק מן האוכלוסייה לשתף פעולה ולנקוט עמידה מן הצד בהשפעת כוחו ועוצמתו הבלתי מעורערים של הצבא הגרמני; ככל שגרמניה נחלה תבוסות במלחמה, כך התגברו ההתקוממויות של האוכלוסייה בארצות הכיבוש.</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בספרי הלימוד: היי סקול, עמ' 298–301; לילך, עמ' 291–299, 305–309; מט"ח, עמ' 260–264; רכס, עמ' 305–307, 311–314; שזר, עמ' 288, 336–349.</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מה שואלים על זה בבגרות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28 מתוך 31</a:t>
            </a:r>
          </a:p>
        </p:txBody>
      </p:sp>
      <p:sp>
        <p:nvSpPr>
          <p:cNvPr id="9" name="Rounded Rectangle 8"/>
          <p:cNvSpPr/>
          <p:nvPr/>
        </p:nvSpPr>
        <p:spPr>
          <a:xfrm>
            <a:off x="731520" y="1051560"/>
            <a:ext cx="6675120" cy="49377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6400800" cy="4791456"/>
          </a:xfrm>
          <a:prstGeom prst="rect">
            <a:avLst/>
          </a:prstGeom>
          <a:noFill/>
        </p:spPr>
        <p:txBody>
          <a:bodyPr wrap="square" lIns="45720" rIns="45720" tIns="27432" bIns="27432" anchor="ctr">
            <a:spAutoFit/>
          </a:bodyPr>
          <a:lstStyle/>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הסבר תופעה או סיבות בעזרת החומר שלמדתם</a:t>
            </a:r>
          </a:p>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ביסוס הטענה בציטוט או התייחסות ישירה לקטע</a:t>
            </a:r>
          </a:p>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נימוק עמדה באמצעות מושגים מקצועיים</a:t>
            </a:r>
          </a:p>
        </p:txBody>
      </p:sp>
      <p:sp>
        <p:nvSpPr>
          <p:cNvPr id="11" name="Rounded Rectangle 10"/>
          <p:cNvSpPr/>
          <p:nvPr/>
        </p:nvSpPr>
        <p:spPr>
          <a:xfrm>
            <a:off x="7635240" y="1051560"/>
            <a:ext cx="3822191" cy="4937760"/>
          </a:xfrm>
          <a:prstGeom prst="roundRect">
            <a:avLst>
              <a:gd name="adj" fmla="val 4000"/>
            </a:avLst>
          </a:prstGeom>
          <a:solidFill>
            <a:srgbClr val="7A2E3A"/>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772400" y="1143000"/>
            <a:ext cx="3566160" cy="457200"/>
          </a:xfrm>
          <a:prstGeom prst="rect">
            <a:avLst/>
          </a:prstGeom>
          <a:noFill/>
        </p:spPr>
        <p:txBody>
          <a:bodyPr wrap="square" lIns="45720" rIns="45720" tIns="27432" bIns="27432" anchor="t">
            <a:spAutoFit/>
          </a:bodyPr>
          <a:lstStyle/>
          <a:p>
            <a:pPr rtl="1" algn="r"/>
            <a:r>
              <a:rPr sz="1800" b="1">
                <a:solidFill>
                  <a:srgbClr val="FFFFFF"/>
                </a:solidFill>
                <a:latin typeface="Noto Serif Hebrew"/>
                <a:cs typeface="Noto Serif Hebrew"/>
              </a:rPr>
              <a:t>נושאי המצגת</a:t>
            </a:r>
          </a:p>
        </p:txBody>
      </p:sp>
      <p:sp>
        <p:nvSpPr>
          <p:cNvPr id="13" name="TextBox 12"/>
          <p:cNvSpPr txBox="1"/>
          <p:nvPr/>
        </p:nvSpPr>
        <p:spPr>
          <a:xfrm>
            <a:off x="7772400" y="1645920"/>
            <a:ext cx="3566160" cy="4206240"/>
          </a:xfrm>
          <a:prstGeom prst="rect">
            <a:avLst/>
          </a:prstGeom>
          <a:noFill/>
        </p:spPr>
        <p:txBody>
          <a:bodyPr wrap="square" lIns="45720" rIns="45720" tIns="27432" bIns="27432" anchor="t">
            <a:spAutoFit/>
          </a:bodyPr>
          <a:lstStyle/>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חינוך, תעמולה ואידאולוגיה במשטר הנאצי</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מלחמת העולם השנייה והמאבק בנאצים</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היבטים נוספים בנושא</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סוג הקשרים בין יהודים ללא יהודים לפני המלחמה</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היחסים של הארץ עם גרמניה</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המיקום ב"סדר החדש"</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מפת חלוקת פולין, 1939</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עיתון חיילים יהודים, 1944</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טעויות נפוצות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29 מתוך 31</a:t>
            </a:r>
          </a:p>
        </p:txBody>
      </p:sp>
      <p:sp>
        <p:nvSpPr>
          <p:cNvPr id="9" name="Rounded Rectangle 8"/>
          <p:cNvSpPr/>
          <p:nvPr/>
        </p:nvSpPr>
        <p:spPr>
          <a:xfrm>
            <a:off x="731520" y="1097280"/>
            <a:ext cx="10725912" cy="1060704"/>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70432"/>
            <a:ext cx="10451592" cy="914399"/>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כותבים את ההגדרה (הצג) מתוך הקטע במקום מהחומר שלמדתם - ההגדרה חייבת לבוא מהלימוד.</a:t>
            </a:r>
          </a:p>
        </p:txBody>
      </p:sp>
      <p:sp>
        <p:nvSpPr>
          <p:cNvPr id="11" name="Rounded Rectangle 10"/>
          <p:cNvSpPr/>
          <p:nvPr/>
        </p:nvSpPr>
        <p:spPr>
          <a:xfrm>
            <a:off x="731520" y="2340863"/>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68680" y="2414015"/>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מציינים את המושג בלי להציג אותו - ציון בלבד לא מספיק.</a:t>
            </a:r>
          </a:p>
        </p:txBody>
      </p:sp>
      <p:sp>
        <p:nvSpPr>
          <p:cNvPr id="13" name="Rounded Rectangle 12"/>
          <p:cNvSpPr/>
          <p:nvPr/>
        </p:nvSpPr>
        <p:spPr>
          <a:xfrm>
            <a:off x="731520" y="3346703"/>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68680" y="3419856"/>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שוכחים לקשר את ההסבר לקטע עצמו - חובה ציטוט או התייחסות ישירה לקטע.</a:t>
            </a:r>
          </a:p>
        </p:txBody>
      </p:sp>
      <p:sp>
        <p:nvSpPr>
          <p:cNvPr id="15" name="Rounded Rectangle 14"/>
          <p:cNvSpPr/>
          <p:nvPr/>
        </p:nvSpPr>
        <p:spPr>
          <a:xfrm>
            <a:off x="731520" y="4352544"/>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68680" y="4425696"/>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כותבים תשובה כללית בלי המושגים המקצועיים מהמחוון.</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סרטון להבנה</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30 מתוך 31</a:t>
            </a:r>
          </a:p>
        </p:txBody>
      </p:sp>
      <p:sp>
        <p:nvSpPr>
          <p:cNvPr id="9" name="Rounded Rectangle 8"/>
          <p:cNvSpPr/>
          <p:nvPr/>
        </p:nvSpPr>
        <p:spPr>
          <a:xfrm>
            <a:off x="731520" y="1188720"/>
            <a:ext cx="10725912" cy="29260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261872"/>
            <a:ext cx="10451592" cy="2779776"/>
          </a:xfrm>
          <a:prstGeom prst="rect">
            <a:avLst/>
          </a:prstGeom>
          <a:noFill/>
        </p:spPr>
        <p:txBody>
          <a:bodyPr wrap="square" lIns="45720" rIns="45720" tIns="27432" bIns="27432" anchor="t">
            <a:spAutoFit/>
          </a:bodyPr>
          <a:lstStyle/>
          <a:p>
            <a:pPr rtl="1" algn="r">
              <a:spcAft>
                <a:spcPts val="400"/>
              </a:spcAft>
            </a:pPr>
            <a:r>
              <a:rPr sz="1900" b="1">
                <a:solidFill>
                  <a:srgbClr val="7A2E3A"/>
                </a:solidFill>
                <a:latin typeface="Noto Serif Hebrew"/>
                <a:cs typeface="Noto Serif Hebrew"/>
              </a:rPr>
              <a:t>לצפייה</a:t>
            </a:r>
          </a:p>
          <a:p>
            <a:pPr rtl="1" algn="r">
              <a:spcAft>
                <a:spcPts val="500"/>
              </a:spcAft>
            </a:pPr>
            <a:r>
              <a:rPr sz="1800" b="0">
                <a:solidFill>
                  <a:srgbClr val="212430"/>
                </a:solidFill>
                <a:latin typeface="Noto Sans Hebrew"/>
                <a:cs typeface="Noto Sans Hebrew"/>
              </a:rPr>
              <a:t>צפו בסרטון "רואים היסטוריה - עליית הנאצים לשלטון" - גם בעמוד הנושא, בלשונית "סרטון".</a:t>
            </a:r>
          </a:p>
          <a:p>
            <a:pPr rtl="1" algn="r">
              <a:spcAft>
                <a:spcPts val="500"/>
              </a:spcAft>
            </a:pPr>
            <a:r>
              <a:rPr sz="1800" b="0">
                <a:solidFill>
                  <a:srgbClr val="212430"/>
                </a:solidFill>
                <a:latin typeface="Noto Sans Hebrew"/>
                <a:cs typeface="Noto Sans Hebrew"/>
              </a:rPr>
              <a:t>https://www.youtube.com/watch?v=TMz4rPLiKWw</a:t>
            </a:r>
          </a:p>
          <a:p>
            <a:pPr rtl="1" algn="r">
              <a:spcAft>
                <a:spcPts val="500"/>
              </a:spcAft>
            </a:pPr>
            <a:r>
              <a:rPr sz="1800" b="0">
                <a:solidFill>
                  <a:srgbClr val="212430"/>
                </a:solidFill>
                <a:latin typeface="Noto Sans Hebrew"/>
                <a:cs typeface="Noto Sans Hebrew"/>
              </a:rPr>
              <a:t>הסרטון הוא קישור חיצוני (YouTube) ולא נבדק מול תוכן השאלון או מחוון משרד החינוך.</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סיכום</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31 מתוך 31</a:t>
            </a:r>
          </a:p>
        </p:txBody>
      </p:sp>
      <p:sp>
        <p:nvSpPr>
          <p:cNvPr id="9" name="Rounded Rectangle 8"/>
          <p:cNvSpPr/>
          <p:nvPr/>
        </p:nvSpPr>
        <p:spPr>
          <a:xfrm>
            <a:off x="731520" y="1371600"/>
            <a:ext cx="10725912" cy="31089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444752"/>
            <a:ext cx="10451592" cy="2962656"/>
          </a:xfrm>
          <a:prstGeom prst="rect">
            <a:avLst/>
          </a:prstGeom>
          <a:noFill/>
        </p:spPr>
        <p:txBody>
          <a:bodyPr wrap="square" lIns="45720" rIns="45720" tIns="27432" bIns="27432" anchor="ctr">
            <a:spAutoFit/>
          </a:bodyPr>
          <a:lstStyle/>
          <a:p>
            <a:pPr rtl="1" algn="r">
              <a:spcAft>
                <a:spcPts val="500"/>
              </a:spcAft>
            </a:pPr>
            <a:r>
              <a:rPr sz="2200" b="0">
                <a:solidFill>
                  <a:srgbClr val="212430"/>
                </a:solidFill>
                <a:latin typeface="Noto Sans Hebrew"/>
                <a:cs typeface="Noto Sans Hebrew"/>
              </a:rPr>
              <a:t>עברו שוב על נושאי המצגת, תרגלו במשחקים, ונסו את שאלת הבגרות בעמוד הנושא.</a:t>
            </a:r>
          </a:p>
          <a:p>
            <a:pPr rtl="1" algn="r">
              <a:spcAft>
                <a:spcPts val="500"/>
              </a:spcAft>
            </a:pPr>
            <a:r>
              <a:rPr sz="2200" b="0">
                <a:solidFill>
                  <a:srgbClr val="212430"/>
                </a:solidFill>
                <a:latin typeface="Noto Sans Hebrew"/>
                <a:cs typeface="Noto Sans Hebrew"/>
              </a:rPr>
              <a:t>בהצלחה!</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צפון אפריקה במלחמת העולם השנייה – פגיעה ביהודים</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9 מתוך 31</a:t>
            </a:r>
          </a:p>
        </p:txBody>
      </p:sp>
      <p:sp>
        <p:nvSpPr>
          <p:cNvPr id="9" name="Rounded Rectangle 8"/>
          <p:cNvSpPr/>
          <p:nvPr/>
        </p:nvSpPr>
        <p:spPr>
          <a:xfrm>
            <a:off x="731520" y="1464208"/>
            <a:ext cx="10725912" cy="4021023"/>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537360"/>
            <a:ext cx="10451592" cy="3874719"/>
          </a:xfrm>
          <a:prstGeom prst="rect">
            <a:avLst/>
          </a:prstGeom>
          <a:noFill/>
        </p:spPr>
        <p:txBody>
          <a:bodyPr wrap="square" lIns="45720" rIns="45720" tIns="27432" bIns="27432" anchor="t">
            <a:spAutoFit/>
          </a:bodyPr>
          <a:lstStyle/>
          <a:p>
            <a:pPr rtl="1" algn="r">
              <a:spcAft>
                <a:spcPts val="400"/>
              </a:spcAft>
            </a:pPr>
            <a:r>
              <a:rPr sz="2700" b="1">
                <a:solidFill>
                  <a:srgbClr val="7A2E3A"/>
                </a:solidFill>
                <a:latin typeface="Noto Serif Hebrew"/>
                <a:cs typeface="Noto Serif Hebrew"/>
              </a:rPr>
              <a:t>איך המלחמה הגיעה אליהם</a:t>
            </a:r>
          </a:p>
          <a:p>
            <a:pPr rtl="1" algn="r">
              <a:spcAft>
                <a:spcPts val="500"/>
              </a:spcAft>
            </a:pPr>
            <a:r>
              <a:rPr sz="2600" b="0">
                <a:solidFill>
                  <a:srgbClr val="212430"/>
                </a:solidFill>
                <a:latin typeface="Noto Sans Hebrew"/>
                <a:cs typeface="Noto Sans Hebrew"/>
              </a:rPr>
              <a:t>כיבוש צרפת על ידי גרמניה והקמת משטר וישי: יהודי אלג'יריה ותוניסיה נשלטו על ידי משטר וישי, שהנהיג חוקי גזע שפגעו ביהודים.</a:t>
            </a:r>
          </a:p>
          <a:p>
            <a:pPr rtl="1" algn="r">
              <a:spcAft>
                <a:spcPts val="500"/>
              </a:spcAft>
            </a:pPr>
            <a:r>
              <a:rPr sz="2600" b="0">
                <a:solidFill>
                  <a:srgbClr val="212430"/>
                </a:solidFill>
                <a:latin typeface="Noto Sans Hebrew"/>
                <a:cs typeface="Noto Sans Hebrew"/>
              </a:rPr>
              <a:t>לוב: אחרי המפלה של איטליה (מבצע מצפן) נכנס צבא גרמניה, והחמיר מצב היהודים: החרמת רכוש, הגבלות כלכליות ומחנות ריכוז.</a:t>
            </a:r>
          </a:p>
          <a:p>
            <a:pPr rtl="1" algn="r">
              <a:spcAft>
                <a:spcPts val="500"/>
              </a:spcAft>
            </a:pPr>
            <a:r>
              <a:rPr sz="2600" b="0">
                <a:solidFill>
                  <a:srgbClr val="212430"/>
                </a:solidFill>
                <a:latin typeface="Noto Sans Hebrew"/>
                <a:cs typeface="Noto Sans Hebrew"/>
              </a:rPr>
              <a:t>תוניסיה, נובמבר 1942: כיבוש גרמני ישיר ומינוי ולטר ראוף לטפל ביהודים. (בעדות דן אפרת: מחנה עבודה ורעב.)</a:t>
            </a:r>
          </a:p>
        </p:txBody>
      </p:sp>
      <p:sp>
        <p:nvSpPr>
          <p:cNvPr id="11" name="Rectangle 10"/>
          <p:cNvSpPr/>
          <p:nvPr/>
        </p:nvSpPr>
        <p:spPr>
          <a:xfrm>
            <a:off x="11338560" y="1537360"/>
            <a:ext cx="64008" cy="3874719"/>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731520"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4306824" y="6016752"/>
            <a:ext cx="3520440"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7882128"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צפון אפריקה: מהלכים צבאיים שעצרו את הפגיעה</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10 מתוך 31</a:t>
            </a:r>
          </a:p>
        </p:txBody>
      </p:sp>
      <p:sp>
        <p:nvSpPr>
          <p:cNvPr id="9" name="Rounded Rectangle 8"/>
          <p:cNvSpPr/>
          <p:nvPr/>
        </p:nvSpPr>
        <p:spPr>
          <a:xfrm>
            <a:off x="731520" y="1464208"/>
            <a:ext cx="10725912" cy="4021023"/>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537360"/>
            <a:ext cx="10451592" cy="3874719"/>
          </a:xfrm>
          <a:prstGeom prst="rect">
            <a:avLst/>
          </a:prstGeom>
          <a:noFill/>
        </p:spPr>
        <p:txBody>
          <a:bodyPr wrap="square" lIns="45720" rIns="45720" tIns="27432" bIns="27432" anchor="t">
            <a:spAutoFit/>
          </a:bodyPr>
          <a:lstStyle/>
          <a:p>
            <a:pPr rtl="1" algn="r">
              <a:spcAft>
                <a:spcPts val="400"/>
              </a:spcAft>
            </a:pPr>
            <a:r>
              <a:rPr sz="2700" b="1">
                <a:solidFill>
                  <a:srgbClr val="7A2E3A"/>
                </a:solidFill>
                <a:latin typeface="Noto Serif Hebrew"/>
                <a:cs typeface="Noto Serif Hebrew"/>
              </a:rPr>
              <a:t>נקודת מפנה</a:t>
            </a:r>
          </a:p>
          <a:p>
            <a:pPr rtl="1" algn="r">
              <a:spcAft>
                <a:spcPts val="500"/>
              </a:spcAft>
            </a:pPr>
            <a:r>
              <a:rPr sz="2600" b="0">
                <a:solidFill>
                  <a:srgbClr val="212430"/>
                </a:solidFill>
                <a:latin typeface="Noto Sans Hebrew"/>
                <a:cs typeface="Noto Sans Hebrew"/>
              </a:rPr>
              <a:t>אוקטובר 1942 עד ינואר 1943: הקרב השני באל־עלמיין ומבצע לפיד שחררו את לוב, מרוקו ואלג'יריה משליטת גרמניה, איטליה ומשטר וישי.</a:t>
            </a:r>
          </a:p>
          <a:p>
            <a:pPr rtl="1" algn="r">
              <a:spcAft>
                <a:spcPts val="500"/>
              </a:spcAft>
            </a:pPr>
            <a:r>
              <a:rPr sz="2600" b="0">
                <a:solidFill>
                  <a:srgbClr val="212430"/>
                </a:solidFill>
                <a:latin typeface="Noto Sans Hebrew"/>
                <a:cs typeface="Noto Sans Hebrew"/>
              </a:rPr>
              <a:t>בעקבות זאת נפסקו הצעדים נגד היהודים באזורים אלה, ונמנע יישום "הפתרון הסופי" כלפיהם.</a:t>
            </a:r>
          </a:p>
          <a:p>
            <a:pPr rtl="1" algn="r">
              <a:spcAft>
                <a:spcPts val="500"/>
              </a:spcAft>
            </a:pPr>
            <a:r>
              <a:rPr sz="2600" b="0">
                <a:solidFill>
                  <a:srgbClr val="212430"/>
                </a:solidFill>
                <a:latin typeface="Noto Sans Hebrew"/>
                <a:cs typeface="Noto Sans Hebrew"/>
              </a:rPr>
              <a:t>בשאלון נדרשים לבסס את הטענה שקורות יהודי צפון אפריקה הן חלק משואת העם היהודי. לפי הפתרון באוסף, פרוטוקול ועידת ואנזה כלל גם יהודים בשטחי ההשפעה של צרפת ואיטליה בצפון אפריקה.</a:t>
            </a:r>
          </a:p>
        </p:txBody>
      </p:sp>
      <p:sp>
        <p:nvSpPr>
          <p:cNvPr id="11" name="Rectangle 10"/>
          <p:cNvSpPr/>
          <p:nvPr/>
        </p:nvSpPr>
        <p:spPr>
          <a:xfrm>
            <a:off x="11338560" y="1537360"/>
            <a:ext cx="64008" cy="3874719"/>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731520"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4306824" y="6016752"/>
            <a:ext cx="3520440"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7882128"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
  <cp:revision>1</cp:revision>
  <dcterms:created xsi:type="dcterms:W3CDTF">2013-01-27T09:14:16Z</dcterms:created>
  <dcterms:modified xsi:type="dcterms:W3CDTF">2013-01-27T09:15:58Z</dcterms:modified>
  <cp:category/>
</cp:coreProperties>
</file>