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עיצוב זכרון השואה</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20</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א. הסכם השילומים</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הדיון הציבורי היה מלווה במאבק פוליטי</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פרשת קסטנר</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נעשה שימוש פוליטי בפרשה</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המשפט נהפך לאירוע סמלי</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פומביות המשפט</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זיכרון השואה בשנות החמישים</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תהליכים בעיצוב הזיכרון</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ציר זמן מתוך חומר הלימוד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20</a:t>
            </a:r>
          </a:p>
        </p:txBody>
      </p:sp>
      <p:sp>
        <p:nvSpPr>
          <p:cNvPr id="9" name="Rectangle 8"/>
          <p:cNvSpPr/>
          <p:nvPr/>
        </p:nvSpPr>
        <p:spPr>
          <a:xfrm>
            <a:off x="731520" y="2148840"/>
            <a:ext cx="10725912" cy="73152"/>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9961244"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821674"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1953</a:t>
            </a:r>
          </a:p>
        </p:txBody>
      </p:sp>
      <p:sp>
        <p:nvSpPr>
          <p:cNvPr id="12" name="Rounded Rectangle 11"/>
          <p:cNvSpPr/>
          <p:nvPr/>
        </p:nvSpPr>
        <p:spPr>
          <a:xfrm>
            <a:off x="8849105"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86265"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הקמת יד ושם (1953) כמוסד הלאומי לזכרון השואה: תיעוד, הנצחה, חינוך ומחקר.</a:t>
            </a:r>
          </a:p>
        </p:txBody>
      </p:sp>
      <p:sp>
        <p:nvSpPr>
          <p:cNvPr id="14" name="Oval 13"/>
          <p:cNvSpPr/>
          <p:nvPr/>
        </p:nvSpPr>
        <p:spPr>
          <a:xfrm>
            <a:off x="7279767"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40195"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1954⁠-⁠1958</a:t>
            </a:r>
          </a:p>
        </p:txBody>
      </p:sp>
      <p:sp>
        <p:nvSpPr>
          <p:cNvPr id="16" name="Rounded Rectangle 15"/>
          <p:cNvSpPr/>
          <p:nvPr/>
        </p:nvSpPr>
        <p:spPr>
          <a:xfrm>
            <a:off x="6167627"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04788" y="2679192"/>
            <a:ext cx="2260854" cy="3008376"/>
          </a:xfrm>
          <a:prstGeom prst="rect">
            <a:avLst/>
          </a:prstGeom>
          <a:noFill/>
        </p:spPr>
        <p:txBody>
          <a:bodyPr wrap="square" lIns="45720" rIns="45720" tIns="27432" bIns="27432" anchor="ctr">
            <a:spAutoFit/>
          </a:bodyPr>
          <a:lstStyle/>
          <a:p>
            <a:pPr rtl="1" algn="r">
              <a:spcAft>
                <a:spcPts val="500"/>
              </a:spcAft>
            </a:pPr>
            <a:r>
              <a:rPr sz="1700" b="0">
                <a:solidFill>
                  <a:srgbClr val="212430"/>
                </a:solidFill>
                <a:latin typeface="Noto Sans Hebrew"/>
                <a:cs typeface="Noto Sans Hebrew"/>
              </a:rPr>
              <a:t>משפט קסטנר (1954-1958: משפט בבית המשפט המחוזי 1954-1955 וערעור בבית המשפט העליון שהסתיים בינואר 1958) עורר מחלוקת ציבורית וביקורת חריפה על התנהלות ההנהגה בשואה</a:t>
            </a:r>
          </a:p>
        </p:txBody>
      </p:sp>
      <p:sp>
        <p:nvSpPr>
          <p:cNvPr id="18" name="Oval 17"/>
          <p:cNvSpPr/>
          <p:nvPr/>
        </p:nvSpPr>
        <p:spPr>
          <a:xfrm>
            <a:off x="4598288"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458717"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1959</a:t>
            </a:r>
          </a:p>
        </p:txBody>
      </p:sp>
      <p:sp>
        <p:nvSpPr>
          <p:cNvPr id="20" name="Rounded Rectangle 19"/>
          <p:cNvSpPr/>
          <p:nvPr/>
        </p:nvSpPr>
        <p:spPr>
          <a:xfrm>
            <a:off x="3486149"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623309"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חוק יום הזיכרון לשואה ולגבורה (1959): עיגון בחוק של כ"ז בניסן כיום זיכרון ממלכתי.</a:t>
            </a:r>
          </a:p>
        </p:txBody>
      </p:sp>
      <p:sp>
        <p:nvSpPr>
          <p:cNvPr id="22" name="Oval 21"/>
          <p:cNvSpPr/>
          <p:nvPr/>
        </p:nvSpPr>
        <p:spPr>
          <a:xfrm>
            <a:off x="1916811"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39"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1961</a:t>
            </a:r>
          </a:p>
        </p:txBody>
      </p:sp>
      <p:sp>
        <p:nvSpPr>
          <p:cNvPr id="24" name="Rounded Rectangle 23"/>
          <p:cNvSpPr/>
          <p:nvPr/>
        </p:nvSpPr>
        <p:spPr>
          <a:xfrm>
            <a:off x="804671"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41831"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משפט אייכמן (1961) סימן את המפנה להאזנה פתוחה לעדויות הניצולים.</a:t>
            </a:r>
          </a:p>
        </p:txBody>
      </p:sp>
      <p:sp>
        <p:nvSpPr>
          <p:cNvPr id="26" name="TextBox 25"/>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הציר מסודר לפי תחילת האירוע או התקופה (תקופות יכולות לחפוף). הנוסח מחומר הלימוד; שנות החקיקה 1953 ו-1959 אומתו מול נוסח החוקים באתר הכנסת.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עיצוב זכרון השואה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20</a:t>
            </a:r>
          </a:p>
        </p:txBody>
      </p:sp>
      <p:sp>
        <p:nvSpPr>
          <p:cNvPr id="9" name="Rounded Rectangle 8"/>
          <p:cNvSpPr/>
          <p:nvPr/>
        </p:nvSpPr>
        <p:spPr>
          <a:xfrm>
            <a:off x="731520" y="1254709"/>
            <a:ext cx="10725912" cy="4440021"/>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27861"/>
            <a:ext cx="10451592" cy="4293717"/>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 הסכם השילומים</a:t>
            </a:r>
          </a:p>
          <a:p>
            <a:pPr rtl="1" algn="r">
              <a:spcAft>
                <a:spcPts val="500"/>
              </a:spcAft>
            </a:pPr>
            <a:r>
              <a:rPr sz="2600" b="0">
                <a:solidFill>
                  <a:srgbClr val="212430"/>
                </a:solidFill>
                <a:latin typeface="Noto Sans Hebrew"/>
                <a:cs typeface="Noto Sans Hebrew"/>
              </a:rPr>
              <a:t>התלמיד צריך לתאר את השתלשלות העניינים בסוגיה זו בקצרה. מדוע סוגיה זו עוררה מחלוקת בחברה הישראלית בשנות החמישים:</a:t>
            </a:r>
          </a:p>
          <a:p>
            <a:pPr rtl="1" algn="r">
              <a:spcAft>
                <a:spcPts val="500"/>
              </a:spcAft>
            </a:pPr>
            <a:r>
              <a:rPr sz="2600" b="0">
                <a:solidFill>
                  <a:srgbClr val="212430"/>
                </a:solidFill>
                <a:latin typeface="Noto Sans Hebrew"/>
                <a:cs typeface="Noto Sans Hebrew"/>
              </a:rPr>
              <a:t>הדיון הציבורי בנושא עורר רגשות עזים ביותר מכיוון שהטראומה של השואה עדיין הייתה טרייה, ובחברה הישראלית היו ניצולי שואה רבים וגם ותיקים רבים שקרוביהם נספו בשואה.</a:t>
            </a:r>
          </a:p>
          <a:p>
            <a:pPr rtl="1" algn="r">
              <a:spcAft>
                <a:spcPts val="500"/>
              </a:spcAft>
            </a:pPr>
            <a:r>
              <a:rPr sz="2600" b="0">
                <a:solidFill>
                  <a:srgbClr val="212430"/>
                </a:solidFill>
                <a:latin typeface="Noto Sans Hebrew"/>
                <a:cs typeface="Noto Sans Hebrew"/>
              </a:rPr>
              <a:t>הדיון בשילומים העלה על סדר היום דילמות מוסריות כבדות משקל:</a:t>
            </a:r>
          </a:p>
        </p:txBody>
      </p:sp>
      <p:sp>
        <p:nvSpPr>
          <p:cNvPr id="11" name="Rectangle 10"/>
          <p:cNvSpPr/>
          <p:nvPr/>
        </p:nvSpPr>
        <p:spPr>
          <a:xfrm>
            <a:off x="11338560" y="1327861"/>
            <a:ext cx="64008" cy="4293717"/>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עיצוב זכרון השואה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20</a:t>
            </a:r>
          </a:p>
        </p:txBody>
      </p:sp>
      <p:sp>
        <p:nvSpPr>
          <p:cNvPr id="9" name="Rounded Rectangle 8"/>
          <p:cNvSpPr/>
          <p:nvPr/>
        </p:nvSpPr>
        <p:spPr>
          <a:xfrm>
            <a:off x="731520" y="1189786"/>
            <a:ext cx="10725912" cy="456986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2938"/>
            <a:ext cx="10451592" cy="4423562"/>
          </a:xfrm>
          <a:prstGeom prst="rect">
            <a:avLst/>
          </a:prstGeom>
          <a:noFill/>
        </p:spPr>
        <p:txBody>
          <a:bodyPr wrap="square" lIns="45720" rIns="45720" tIns="27432" bIns="27432" anchor="t">
            <a:spAutoFit/>
          </a:bodyPr>
          <a:lstStyle/>
          <a:p>
            <a:pPr rtl="1" algn="r">
              <a:spcAft>
                <a:spcPts val="400"/>
              </a:spcAft>
            </a:pPr>
            <a:r>
              <a:rPr sz="2100" b="1">
                <a:solidFill>
                  <a:srgbClr val="7A2E3A"/>
                </a:solidFill>
                <a:latin typeface="Noto Serif Hebrew"/>
                <a:cs typeface="Noto Serif Hebrew"/>
              </a:rPr>
              <a:t>א. הסכם השילומים - המשך</a:t>
            </a:r>
          </a:p>
          <a:p>
            <a:pPr rtl="1" algn="r">
              <a:spcAft>
                <a:spcPts val="500"/>
              </a:spcAft>
            </a:pPr>
            <a:r>
              <a:rPr sz="2000" b="0">
                <a:solidFill>
                  <a:srgbClr val="212430"/>
                </a:solidFill>
                <a:latin typeface="Noto Sans Hebrew"/>
                <a:cs typeface="Noto Sans Hebrew"/>
              </a:rPr>
              <a:t>שאלת היחס בין העם היהודי ומדינת ישראל ובין העם הגרמני, ואם ראוי לקיים מגעים מדיניים למען מטרות הכרחיות. מצד אחד גרמניה נתפסה כמדינה מאיימת ומקוללת, ומצד אחר מדינת ישראל הייתה זקוקה לכספים בדחיפות והממשלה ראתה בכספי הפיצויים תנאי הכרחי לקליטת העלייה הגדולה (ובתוכה הניצולים) ולהצלת המשק מקריסה כלכלית.</a:t>
            </a:r>
          </a:p>
          <a:p>
            <a:pPr rtl="1" algn="r">
              <a:spcAft>
                <a:spcPts val="500"/>
              </a:spcAft>
            </a:pPr>
            <a:r>
              <a:rPr sz="2000" b="0">
                <a:solidFill>
                  <a:srgbClr val="212430"/>
                </a:solidFill>
                <a:latin typeface="Noto Sans Hebrew"/>
                <a:cs typeface="Noto Sans Hebrew"/>
              </a:rPr>
              <a:t>האם ראוי לקבל תשלום כספי כפיצוי על הסבל הנורא שעברו היהודים בשואה? האם אפשר לראות בתשלום הכספי מחילה לעם הגרמני? האם זו פגיעה ב"כבוד הלאומי" לקבל כסף ממי שיש לו "דם על הידיים"?</a:t>
            </a:r>
          </a:p>
          <a:p>
            <a:pPr rtl="1" algn="r">
              <a:spcAft>
                <a:spcPts val="500"/>
              </a:spcAft>
            </a:pPr>
            <a:r>
              <a:rPr sz="2000" b="0">
                <a:solidFill>
                  <a:srgbClr val="212430"/>
                </a:solidFill>
                <a:latin typeface="Noto Sans Hebrew"/>
                <a:cs typeface="Noto Sans Hebrew"/>
              </a:rPr>
              <a:t>האם מדינת ישראל רשאית לייצג את קורבנות השואה? האם היא רשאית לעשות שימוש במעמדה כדי לעשות צעד המבטא סליחה וויתור כלפי גרמניה?</a:t>
            </a:r>
          </a:p>
        </p:txBody>
      </p:sp>
      <p:sp>
        <p:nvSpPr>
          <p:cNvPr id="11" name="Rectangle 10"/>
          <p:cNvSpPr/>
          <p:nvPr/>
        </p:nvSpPr>
        <p:spPr>
          <a:xfrm>
            <a:off x="11338560" y="1262938"/>
            <a:ext cx="64008" cy="4423562"/>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עיצוב זכרון השואה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20</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הדיון הציבורי היה מלווה במאבק פוליטי</a:t>
            </a:r>
          </a:p>
        </p:txBody>
      </p:sp>
      <p:sp>
        <p:nvSpPr>
          <p:cNvPr id="14" name="TextBox 13"/>
          <p:cNvSpPr txBox="1"/>
          <p:nvPr/>
        </p:nvSpPr>
        <p:spPr>
          <a:xfrm>
            <a:off x="6355080" y="1906016"/>
            <a:ext cx="4965192" cy="3704335"/>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בין מפלגות שהתנגדו להסכם ובין מפלגת השלטון (מפא"י). מאבק זה ליבה את המחלוקת, מחוץ לכנסת נערכו הפגנות שלוו בהתפרעויות והאווירה הייתה של מלחמת אזרחים</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פרשת קסטנר</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התלמיד צריך לתאר את השתלשלות העניינים בסוגיה זו בקצרה. מדוע סוגיה זו עוררה מחלוקת בחברה הישראלית בשנות החמישים:</a:t>
            </a:r>
          </a:p>
          <a:p>
            <a:pPr rtl="1" algn="r">
              <a:spcAft>
                <a:spcPts val="500"/>
              </a:spcAft>
            </a:pPr>
            <a:r>
              <a:rPr sz="1600" b="0">
                <a:solidFill>
                  <a:srgbClr val="212430"/>
                </a:solidFill>
                <a:latin typeface="Noto Sans Hebrew"/>
                <a:cs typeface="Noto Sans Hebrew"/>
              </a:rPr>
              <a:t>הפרשה הציפה רגשות עזים ביותר שהחברה הישראלית התקשתה להתמודד איתם בסמיכות זמנים כה קרובה לשואה. מצד הוותיקים תערובת של תחושת כעס וחשדנות כלפי ניצולים ושל תחושת אשם ומבוכה שלא עשו די להצלת יהודי אירופה, ומצד הניצולים תחושת אשם משום ששרדו, תחושת בושה וגם רצון לנקום.</a:t>
            </a:r>
          </a:p>
          <a:p>
            <a:pPr rtl="1" algn="r">
              <a:spcAft>
                <a:spcPts val="500"/>
              </a:spcAft>
            </a:pPr>
            <a:r>
              <a:rPr sz="1600" b="0">
                <a:solidFill>
                  <a:srgbClr val="212430"/>
                </a:solidFill>
                <a:latin typeface="Noto Sans Hebrew"/>
                <a:cs typeface="Noto Sans Hebrew"/>
              </a:rPr>
              <a:t>ההאשמה הכבדה בדבר שיתוף פעולה עם הנאצים עוררה תסיסה.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עיצוב זכרון השואה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20</a:t>
            </a:r>
          </a:p>
        </p:txBody>
      </p:sp>
      <p:sp>
        <p:nvSpPr>
          <p:cNvPr id="9" name="Rounded Rectangle 8"/>
          <p:cNvSpPr/>
          <p:nvPr/>
        </p:nvSpPr>
        <p:spPr>
          <a:xfrm>
            <a:off x="6217920" y="1419352"/>
            <a:ext cx="5239512" cy="4110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1935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833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467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פרשת קסטנר - המשך</a:t>
            </a:r>
          </a:p>
        </p:txBody>
      </p:sp>
      <p:sp>
        <p:nvSpPr>
          <p:cNvPr id="14" name="TextBox 13"/>
          <p:cNvSpPr txBox="1"/>
          <p:nvPr/>
        </p:nvSpPr>
        <p:spPr>
          <a:xfrm>
            <a:off x="6355080" y="2077720"/>
            <a:ext cx="4965192" cy="336092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המשפט סוקר בהרחבה בעיתונות ועורר הדים רבים.</a:t>
            </a:r>
          </a:p>
          <a:p>
            <a:pPr rtl="1" algn="r">
              <a:spcAft>
                <a:spcPts val="500"/>
              </a:spcAft>
            </a:pPr>
            <a:r>
              <a:rPr sz="2000" b="0">
                <a:solidFill>
                  <a:srgbClr val="212430"/>
                </a:solidFill>
                <a:latin typeface="Noto Sans Hebrew"/>
                <a:cs typeface="Noto Sans Hebrew"/>
              </a:rPr>
              <a:t>הנטייה של הציבור הישראלי הוותיק לשפוט את ניצולי השואה בצד תפיסה פשטנית ודיכוטומית של התנהגות היהודים בשואה חידדו את ההאשמות. התובע קבע כי "קסטנר מכר את נשמתו לשטן"</a:t>
            </a:r>
          </a:p>
        </p:txBody>
      </p:sp>
      <p:sp>
        <p:nvSpPr>
          <p:cNvPr id="15" name="Rounded Rectangle 14"/>
          <p:cNvSpPr/>
          <p:nvPr/>
        </p:nvSpPr>
        <p:spPr>
          <a:xfrm>
            <a:off x="731520" y="1419352"/>
            <a:ext cx="5239512" cy="4110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1935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8336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467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נעשה שימוש פוליטי בפרשה</a:t>
            </a:r>
          </a:p>
        </p:txBody>
      </p:sp>
      <p:sp>
        <p:nvSpPr>
          <p:cNvPr id="20" name="TextBox 19"/>
          <p:cNvSpPr txBox="1"/>
          <p:nvPr/>
        </p:nvSpPr>
        <p:spPr>
          <a:xfrm>
            <a:off x="868680" y="2077720"/>
            <a:ext cx="4965192" cy="336092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קסטנר זוהה כאיש של מפלגת השלטון; קסטנר (שהיה עובד מדינה) יוצג על ידי פרקליט המדינה, את הצד השני ייצג עורך דין שמואל תמיר שהיה פעיל חרות; המשפט נווט להתקפה פוליטית על מפא"י והסוכנות שהסתירו ידיעות על השואה; המשפט הפך לנושא המרכזי במערכת הבחירות.</a:t>
            </a:r>
          </a:p>
          <a:p>
            <a:pPr rtl="1" algn="r">
              <a:spcAft>
                <a:spcPts val="500"/>
              </a:spcAft>
            </a:pPr>
            <a:r>
              <a:rPr sz="2000" b="0">
                <a:solidFill>
                  <a:srgbClr val="212430"/>
                </a:solidFill>
                <a:latin typeface="Noto Sans Hebrew"/>
                <a:cs typeface="Noto Sans Hebrew"/>
              </a:rPr>
              <a:t>הרצח של קסטנר זיעזע את הציבור הישראלי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עיצוב זכרון השואה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20</a:t>
            </a:r>
          </a:p>
        </p:txBody>
      </p:sp>
      <p:sp>
        <p:nvSpPr>
          <p:cNvPr id="9" name="Rounded Rectangle 8"/>
          <p:cNvSpPr/>
          <p:nvPr/>
        </p:nvSpPr>
        <p:spPr>
          <a:xfrm>
            <a:off x="6217920" y="1239012"/>
            <a:ext cx="5239512" cy="447141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90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30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המשפט נהפך לאירוע סמלי</a:t>
            </a:r>
          </a:p>
        </p:txBody>
      </p:sp>
      <p:sp>
        <p:nvSpPr>
          <p:cNvPr id="14" name="TextBox 13"/>
          <p:cNvSpPr txBox="1"/>
          <p:nvPr/>
        </p:nvSpPr>
        <p:spPr>
          <a:xfrm>
            <a:off x="63550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מדינת ישראל כנציגת העם היהודי מייצגת את קורבנות השואה; המשפט התרחש בבית העם ולא באולם בית המשפט המחוזי; את התביעה ייצג היועץ המשפטי לממשלה ולא עורך דין רגיל</a:t>
            </a:r>
          </a:p>
        </p:txBody>
      </p:sp>
      <p:sp>
        <p:nvSpPr>
          <p:cNvPr id="15" name="Rounded Rectangle 14"/>
          <p:cNvSpPr/>
          <p:nvPr/>
        </p:nvSpPr>
        <p:spPr>
          <a:xfrm>
            <a:off x="731520" y="1239012"/>
            <a:ext cx="5239512" cy="447141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90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30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פומביות המשפט</a:t>
            </a:r>
          </a:p>
        </p:txBody>
      </p:sp>
      <p:sp>
        <p:nvSpPr>
          <p:cNvPr id="20" name="TextBox 19"/>
          <p:cNvSpPr txBox="1"/>
          <p:nvPr/>
        </p:nvSpPr>
        <p:spPr>
          <a:xfrm>
            <a:off x="8686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באולם נכח קהל רב, הוא הועבר בשידור ישיר ברדיו וסוקר בעיתונות בארץ ובעולם. הסיקור התקשורתי העלה את נושא השואה לסדר היום הציבורי.</a:t>
            </a:r>
          </a:p>
          <a:p>
            <a:pPr rtl="1" algn="r">
              <a:spcAft>
                <a:spcPts val="500"/>
              </a:spcAft>
            </a:pPr>
            <a:r>
              <a:rPr sz="2000" b="0">
                <a:solidFill>
                  <a:srgbClr val="212430"/>
                </a:solidFill>
                <a:latin typeface="Noto Sans Hebrew"/>
                <a:cs typeface="Noto Sans Hebrew"/>
              </a:rPr>
              <a:t>במשפט העידו ניצולים רבים והציבור בישראל נחשף לסיפורי ההישרדות האישיים שלהם (השפעת סיפורם של "האנשים הפשוטים" ולא רק של גיבורי המחתרות, הרושם שהותירה עדותו של ק' צטניק)</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עיצוב זכרון השואה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20</a:t>
            </a:r>
          </a:p>
        </p:txBody>
      </p:sp>
      <p:sp>
        <p:nvSpPr>
          <p:cNvPr id="9" name="Rounded Rectangle 8"/>
          <p:cNvSpPr/>
          <p:nvPr/>
        </p:nvSpPr>
        <p:spPr>
          <a:xfrm>
            <a:off x="6217920" y="1536191"/>
            <a:ext cx="5239512" cy="387705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3619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0199"/>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0199"/>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6362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זיכרון השואה בשנות החמישים</a:t>
            </a:r>
          </a:p>
        </p:txBody>
      </p:sp>
      <p:sp>
        <p:nvSpPr>
          <p:cNvPr id="14" name="TextBox 13"/>
          <p:cNvSpPr txBox="1"/>
          <p:nvPr/>
        </p:nvSpPr>
        <p:spPr>
          <a:xfrm>
            <a:off x="6355080" y="2194560"/>
            <a:ext cx="4965192" cy="3127248"/>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הקמת יד ושם (1953) כמוסד הלאומי לזכרון השואה: תיעוד, הנצחה, חינוך ומחקר.</a:t>
            </a:r>
          </a:p>
          <a:p>
            <a:pPr rtl="1" algn="r">
              <a:spcAft>
                <a:spcPts val="500"/>
              </a:spcAft>
            </a:pPr>
            <a:r>
              <a:rPr sz="1600" b="0">
                <a:solidFill>
                  <a:srgbClr val="212430"/>
                </a:solidFill>
                <a:latin typeface="Noto Sans Hebrew"/>
                <a:cs typeface="Noto Sans Hebrew"/>
              </a:rPr>
              <a:t>חוק יום הזיכרון לשואה ולגבורה (1959): עיגון בחוק של כ"ז בניסן כיום זיכרון ממלכתי.</a:t>
            </a:r>
          </a:p>
          <a:p>
            <a:pPr rtl="1" algn="r">
              <a:spcAft>
                <a:spcPts val="500"/>
              </a:spcAft>
            </a:pPr>
            <a:r>
              <a:rPr sz="1600" b="0">
                <a:solidFill>
                  <a:srgbClr val="212430"/>
                </a:solidFill>
                <a:latin typeface="Noto Sans Hebrew"/>
                <a:cs typeface="Noto Sans Hebrew"/>
              </a:rPr>
              <a:t>הנצחה ראשונית התמקדה בגבורה ובמרד לצד השמדה (גבורת הגטאות, פרוש זיכרון השואה כנרטיב לאומי).</a:t>
            </a:r>
          </a:p>
        </p:txBody>
      </p:sp>
      <p:sp>
        <p:nvSpPr>
          <p:cNvPr id="15" name="Rounded Rectangle 14"/>
          <p:cNvSpPr/>
          <p:nvPr/>
        </p:nvSpPr>
        <p:spPr>
          <a:xfrm>
            <a:off x="731520" y="1536191"/>
            <a:ext cx="5239512" cy="387705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3619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00199"/>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00199"/>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6362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תהליכים בעיצוב הזיכרון</a:t>
            </a:r>
          </a:p>
        </p:txBody>
      </p:sp>
      <p:sp>
        <p:nvSpPr>
          <p:cNvPr id="20" name="TextBox 19"/>
          <p:cNvSpPr txBox="1"/>
          <p:nvPr/>
        </p:nvSpPr>
        <p:spPr>
          <a:xfrm>
            <a:off x="868680" y="2194560"/>
            <a:ext cx="4965192" cy="3127248"/>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משפט קסטנר (1954-1958: משפט בבית המשפט המחוזי 1954-1955 וערעור בבית המשפט העליון שהסתיים בינואר 1958) עורר מחלוקת ציבורית וביקורת חריפה על התנהלות ההנהגה בשואה; משפט אייכמן (1961) סימן את המפנה להאזנה פתוחה לעדויות הניצולים.</a:t>
            </a:r>
          </a:p>
          <a:p>
            <a:pPr rtl="1" algn="r">
              <a:spcAft>
                <a:spcPts val="500"/>
              </a:spcAft>
            </a:pPr>
            <a:r>
              <a:rPr sz="1600" b="0">
                <a:solidFill>
                  <a:srgbClr val="212430"/>
                </a:solidFill>
                <a:latin typeface="Noto Sans Hebrew"/>
                <a:cs typeface="Noto Sans Hebrew"/>
              </a:rPr>
              <a:t>התפתחות מחקר השואה והוראתה: יד ושם, מכוני מחקר, לימודי שואה בבתי הספר.</a:t>
            </a:r>
          </a:p>
          <a:p>
            <a:pPr rtl="1" algn="r">
              <a:spcAft>
                <a:spcPts val="500"/>
              </a:spcAft>
            </a:pPr>
            <a:r>
              <a:rPr sz="1600" b="0">
                <a:solidFill>
                  <a:srgbClr val="212430"/>
                </a:solidFill>
                <a:latin typeface="Noto Sans Hebrew"/>
                <a:cs typeface="Noto Sans Hebrew"/>
              </a:rPr>
              <a:t>שינויים בדורות המאוחרים: זיכרון אישי ומשפחתי, אתרי הנצחה, שימור אתרי השואה באירופה.</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עיצוב זכרון השואה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20</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מאפייני ההנצחה בישראל</a:t>
            </a:r>
          </a:p>
        </p:txBody>
      </p:sp>
      <p:sp>
        <p:nvSpPr>
          <p:cNvPr id="14" name="TextBox 13"/>
          <p:cNvSpPr txBox="1"/>
          <p:nvPr/>
        </p:nvSpPr>
        <p:spPr>
          <a:xfrm>
            <a:off x="63550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שילוב של זיכרון ממלכתי (טקסים, ימי זיכרון) עם זיכרון אישי-משפחתי.</a:t>
            </a:r>
          </a:p>
          <a:p>
            <a:pPr rtl="1" algn="r">
              <a:spcAft>
                <a:spcPts val="500"/>
              </a:spcAft>
            </a:pPr>
            <a:r>
              <a:rPr sz="2200" b="0">
                <a:solidFill>
                  <a:srgbClr val="212430"/>
                </a:solidFill>
                <a:latin typeface="Noto Sans Hebrew"/>
                <a:cs typeface="Noto Sans Hebrew"/>
              </a:rPr>
              <a:t>השואה כיסוד בזהות הישראלית: "מן השואה לתקומה" - הקשר בין השואה להקמת המדינה.</a:t>
            </a:r>
          </a:p>
          <a:p>
            <a:pPr rtl="1" algn="r">
              <a:spcAft>
                <a:spcPts val="500"/>
              </a:spcAft>
            </a:pPr>
            <a:r>
              <a:rPr sz="2200" b="0">
                <a:solidFill>
                  <a:srgbClr val="212430"/>
                </a:solidFill>
                <a:latin typeface="Noto Sans Hebrew"/>
                <a:cs typeface="Noto Sans Hebrew"/>
              </a:rPr>
              <a:t>מאבקים על אופי הזיכרון: בין גבורה לשרידות, בין אוניברסלי ליהודי-לאומי.</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הדיון הציבורי היה מלווה במאבק פוליטי</a:t>
            </a:r>
          </a:p>
          <a:p>
            <a:pPr rtl="1" algn="r">
              <a:spcAft>
                <a:spcPts val="500"/>
              </a:spcAft>
            </a:pPr>
            <a:r>
              <a:rPr sz="2200" b="0">
                <a:solidFill>
                  <a:srgbClr val="212430"/>
                </a:solidFill>
                <a:latin typeface="Noto Sans Hebrew"/>
                <a:cs typeface="Noto Sans Hebrew"/>
              </a:rPr>
              <a:t>המשפט נהפך לאירוע סמלי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קיץ תשע"ט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20</a:t>
            </a:r>
          </a:p>
        </p:txBody>
      </p:sp>
      <p:sp>
        <p:nvSpPr>
          <p:cNvPr id="9" name="Rounded Rectangle 8"/>
          <p:cNvSpPr/>
          <p:nvPr/>
        </p:nvSpPr>
        <p:spPr>
          <a:xfrm>
            <a:off x="731520" y="1051560"/>
            <a:ext cx="10725912" cy="21742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027935"/>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18. עיצוב זיכרון השואה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הצג את אחת מן הסוגיות: הסכם השילומים או פרשת קסטנר. הסבר מדוע סוגיה זו עוררה מחלוקת בחברה הישראלית בשנות החמישים. (12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הסבר מדוע גרם משפט אייכמן לשינוי ביחס החברה הישראלית לזיכרון השואה, והצג שניים מן הביטויים לשינוי זה. (13 נקודות)</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תשע"ט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20</a:t>
            </a:r>
          </a:p>
        </p:txBody>
      </p:sp>
      <p:sp>
        <p:nvSpPr>
          <p:cNvPr id="9" name="Rounded Rectangle 8"/>
          <p:cNvSpPr/>
          <p:nvPr/>
        </p:nvSpPr>
        <p:spPr>
          <a:xfrm>
            <a:off x="731520" y="1051560"/>
            <a:ext cx="10725912" cy="446836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2206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.18 עיצוב זיכרון השואה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הסכם השילומים: התלמיד צריך לתאר את השתלשלות העניינים בסוגיה זו בקצרה. מדוע סוגיה זו עוררה מחלוקת בחברה הישראלית בשנות החמישים: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הדיון הציבורי בנושא עורר רגשות עזים ביותר מכיוון שהטראומה של השואה עדיין הייתה טרייה, ובחברה הישראלית היו ניצולי שואה רבים וגם ותיקים רבים שקרוביהם נספו בשואה.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הדיון בשילומים העלה על סדר היום דילמות מוסריות כבדות משקל: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שאלת היחס בין העם היהודי ומדינת ישראל ובין העם הגרמני, ואם ראוי לקיים מגעים מדיניים למען מטרות הכרחיות. מצד אחד גרמניה נתפסה כמדינה מאיימת ומקוללת, ומצד אחר מדינת ישראל הייתה זקוקה לכספים בדחיפות והממשלה ראתה בכספי הפיצויים תנאי הכרחי לקליטת העלייה הגדולה (ובתוכה הניצולים) ולהצלת המשק מקריסה כלכלית.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האם ראוי לקבל תשלום כספי כפיצוי על הסבל הנורא שעברו היהודים בשואה? האם אפשר לראות בתשלום הכספי מחילה לעם הגרמני? האם זו פגיעה ב"כבוד הלאומי" לקבל כסף ממי שיש לו "דם על הידיים"?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תשע"ט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האם מדינת ישראל רשאית לייצג את קורבנות השואה? האם היא רשאית לעשות שימוש במעמדה כדי לעשות צעד המבטא סליחה וויתור כלפי גרמניה?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הדיון הציבורי היה מלווה במאבק פוליטי: בין מפלגות שהתנגדו להסכם ובין מפלגת השלטון (מפא"י). מאבק זה ליבה את המחלוקת, מחוץ לכנסת נערכו הפגנות שלוו בהתפרעויות והאווירה הייתה של מלחמת אזרחים.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פרשת קסטנר: התלמיד צריך לתאר את השתלשלות העניינים בסוגיה זו בקצרה. מדוע סוגיה זו עוררה מחלוקת בחברה הישראלית בשנות החמישים: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הפרשה הציפה רגשות עזים ביותר שהחברה הישראלית התקשתה להתמודד איתם בסמיכות זמנים כה קרובה לשואה. מצד הוותיקים תערובת של תחושת כעס וחשדנות כלפי ניצולים ושל תחושת אשם ומבוכה שלא עשו די להצלת יהודי אירופה, ומצד הניצולים תחושת אשם משום ששרדו, תחושת בושה וגם רצון לנקום.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ההאשמה הכבדה בדבר שיתוף פעולה עם הנאצים עוררה תסיסה.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המשפט סוקר בהרחבה בעיתונות ועורר הדים רבים.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הנטייה של הציבור הישראלי הוותיק לשפוט את ניצולי השואה בצד תפיסה פשטנית ודיכוטומית של התנהגות היהודים בשואה חידדו את ההאשמות. התובע קבע כי "קסטנר מכר את נשמתו לשטן".</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תשע"ט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נעשה שימוש פוליטי בפרשה: קסטנר זוהה כאיש של מפלגת השלטון; קסטנר (שהיה עובד מדינה) יוצג על ידי פרקליט המדינה, את הצד השני ייצג עורך דין שמואל תמיר שהיה פעיל חרות; המשפט נווט להתקפה פוליטית על מפא"י והסוכנות שהסתירו ידיעות על השואה; המשפט הפך לנושא המרכזי במערכת הבחירות.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הרצח של קסטנר זיעזע את הציבור הישראלי.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318-325; לילך 3, עמ' 257-258, 260-261; מט"ח 3, עמ' 261-264; רכס 3, עמ' 310-312; שזר 3, עמ' 261-266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היסטוריה, לימודי חובה, קיץ תשע"ט מס' 022281</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מדוע גרם משפט אייכמן לשינוי ביחס החברה הישראלית לזיכרון השואה: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המשפט נהפך לאירוע סמלי: מדינת ישראל כנציגת העם היהודי מייצגת את קורבנות השואה; המשפט התרחש בבית העם ולא באולם בית המשפט המחוזי; את התביעה ייצג היועץ המשפטי לממשלה ולא עורך דין רגיל.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פומביות המשפט: באולם נכח קהל רב, הוא הועבר בשידור ישיר ברדיו וסוקר בעיתונות בארץ ובעולם. הסיקור התקשורתי העלה את נושא השואה לסדר היום הציבורי.</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תשע"ט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20</a:t>
            </a:r>
          </a:p>
        </p:txBody>
      </p:sp>
      <p:sp>
        <p:nvSpPr>
          <p:cNvPr id="9" name="Rounded Rectangle 8"/>
          <p:cNvSpPr/>
          <p:nvPr/>
        </p:nvSpPr>
        <p:spPr>
          <a:xfrm>
            <a:off x="731520" y="1051560"/>
            <a:ext cx="10725912" cy="465124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0494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במשפט העידו ניצולים רבים והציבור בישראל נחשף לסיפורי ההישרדות האישיים שלהם (השפעת סיפורם של "האנשים הפשוטים" ולא רק של גיבורי המחתרות, הרושם שהותירה עדותו של ק' צטניק).</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הביטויים לשינוי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מעבר מהדחקה של סיפורי הניצולים (שאינם גיבורי המחתרות) להתעניינות רחבה של הציבור הישראלי בהתנסות האישית ובסבל האישי של הניצולים.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מעבר הדרגתי מגישה שיפוטית ותפיסת הניצולים כ"צאן מובל לטבח" להכרה בחוסר האונים של היהודים לנוכח המציאות האיומה בתקופת השואה.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המושג גבורה הובן במשמעות רחבה יותר מן המקובל עד אז – לא רק לוחמה עם נשק ביד, אלא גם גילויי אנושיות והישרדות, מאבק על קיום פיזי ורוחני.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טקסי הזיכרון הפכו אישיים יותר וכללו סיפורי ניצולים ותיעוד.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גברה פעילות ההנצחה.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לראשונה פורסמה תוכנית לימודים בנושא השואה והגבורה, ולימוד השואה היה נושא חובה.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תשע"ט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20</a:t>
            </a:r>
          </a:p>
        </p:txBody>
      </p:sp>
      <p:sp>
        <p:nvSpPr>
          <p:cNvPr id="9" name="Rounded Rectangle 8"/>
          <p:cNvSpPr/>
          <p:nvPr/>
        </p:nvSpPr>
        <p:spPr>
          <a:xfrm>
            <a:off x="731520" y="1051560"/>
            <a:ext cx="10725912" cy="188569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73939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משלחות של בני נוער מישראל יצאו לפולין (1963).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כתיבת אוטוביוגרפיות של ניצולים ויצירות ספרות על השואה.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326-328; לילך 3, עמ' 261-267; מט"ח 3, עמ' 266-269; רכס 3, עמ' 313-314; שזר 3, עמ' 267-269</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20</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 הסכם השילומים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הדיון הציבורי היה מלווה במאבק פוליטי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נעשה שימוש פוליטי בפרשה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המשפט נהפך לאירוע סמלי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זיכרון השואה בשנות החמישים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תהליכים בעיצוב הזיכרון</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מאפייני ההנצחה בישראל</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20</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20</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"היסטוריה לבגרות – סוגיות נבחרות בתולדות המדינה | עיצוב זיכרון השואה במדינת ישראל" - גם בעמוד הנושא, בלשונית "סרטון".</a:t>
            </a:r>
          </a:p>
          <a:p>
            <a:pPr rtl="1" algn="r">
              <a:spcAft>
                <a:spcPts val="500"/>
              </a:spcAft>
            </a:pPr>
            <a:r>
              <a:rPr sz="1800" b="0">
                <a:solidFill>
                  <a:srgbClr val="212430"/>
                </a:solidFill>
                <a:latin typeface="Noto Sans Hebrew"/>
                <a:cs typeface="Noto Sans Hebrew"/>
              </a:rPr>
              <a:t>https://www.youtube.com/watch?v=VhsQVMBUQ64</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20</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