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מנהיגי התנועות הלאומיות, הצעת אוגנדה</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40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40</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היבטים נוספים בנושא</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מקור — התנועות הלאומיות והמעצמות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מקור — תודעה לאומית בישראל ובעמים</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הלאומיות — מאפיינים מלכדים</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מאפיינים מלכדים, תוכנית בזל והפעילות הציונית</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צמיחת התנועות הלאומיות, התנועה הציונית</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צמיחת הלאומיות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40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40</a:t>
            </a:r>
          </a:p>
        </p:txBody>
      </p:sp>
      <p:sp>
        <p:nvSpPr>
          <p:cNvPr id="9" name="Rounded Rectangle 8"/>
          <p:cNvSpPr/>
          <p:nvPr/>
        </p:nvSpPr>
        <p:spPr>
          <a:xfrm>
            <a:off x="731520" y="1745538"/>
            <a:ext cx="10725912" cy="345836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18690"/>
            <a:ext cx="10451592" cy="331205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הוא הפיץ את הרעיון הציוני באמצעות כלים מודרניים</a:t>
            </a:r>
          </a:p>
          <a:p>
            <a:pPr rtl="1" algn="r">
              <a:spcAft>
                <a:spcPts val="500"/>
              </a:spcAft>
            </a:pPr>
            <a:r>
              <a:rPr sz="2600" b="0">
                <a:solidFill>
                  <a:srgbClr val="212430"/>
                </a:solidFill>
                <a:latin typeface="Noto Sans Hebrew"/>
                <a:cs typeface="Noto Sans Hebrew"/>
              </a:rPr>
              <a:t>ספרים, עיתון, קונגרסים ודיפלומטיה – מגעים עם שלטי המעצמות</a:t>
            </a:r>
          </a:p>
        </p:txBody>
      </p:sp>
      <p:sp>
        <p:nvSpPr>
          <p:cNvPr id="11" name="Rectangle 10"/>
          <p:cNvSpPr/>
          <p:nvPr/>
        </p:nvSpPr>
        <p:spPr>
          <a:xfrm>
            <a:off x="11338560" y="1818690"/>
            <a:ext cx="64008" cy="331205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מקור — התנועות הלאומיות והמעצמות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40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מקור — התנועות הלאומיות והמעצמות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40</a:t>
            </a:r>
          </a:p>
        </p:txBody>
      </p:sp>
      <p:sp>
        <p:nvSpPr>
          <p:cNvPr id="9" name="Rounded Rectangle 8"/>
          <p:cNvSpPr/>
          <p:nvPr/>
        </p:nvSpPr>
        <p:spPr>
          <a:xfrm>
            <a:off x="731520" y="1464208"/>
            <a:ext cx="10725912" cy="40210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37360"/>
            <a:ext cx="10451592" cy="387471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שיקולים כלכליים. בקטע</a:t>
            </a:r>
          </a:p>
          <a:p>
            <a:pPr rtl="1" algn="r">
              <a:spcAft>
                <a:spcPts val="500"/>
              </a:spcAft>
            </a:pPr>
            <a:r>
              <a:rPr sz="2600" b="0">
                <a:solidFill>
                  <a:srgbClr val="212430"/>
                </a:solidFill>
                <a:latin typeface="Noto Sans Hebrew"/>
                <a:cs typeface="Noto Sans Hebrew"/>
              </a:rPr>
              <a:t>"[...] שידם בתחומים מקצועיים רבים בעולם כולו... הם ניצבים במסחר הסיטונאי בתעשייה, בבורסה [...] לשירותה של האומה הנדיבה"; "ואין זו גוזמה לומר שיהודי יעדיף לרכוש ולהפיץ את מוצריה של מדינה שהיטיבה עם העם היהודי"</a:t>
            </a:r>
          </a:p>
        </p:txBody>
      </p:sp>
      <p:sp>
        <p:nvSpPr>
          <p:cNvPr id="11" name="Rectangle 10"/>
          <p:cNvSpPr/>
          <p:nvPr/>
        </p:nvSpPr>
        <p:spPr>
          <a:xfrm>
            <a:off x="11338560" y="1537360"/>
            <a:ext cx="64008" cy="387471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263793"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מקור — תודעה לאומית בישראל ובעמים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40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מקור — תודעה לאומית בישראל ובעמים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40</a:t>
            </a:r>
          </a:p>
        </p:txBody>
      </p:sp>
      <p:sp>
        <p:nvSpPr>
          <p:cNvPr id="9" name="Rounded Rectangle 8"/>
          <p:cNvSpPr/>
          <p:nvPr/>
        </p:nvSpPr>
        <p:spPr>
          <a:xfrm>
            <a:off x="8010144" y="1482852"/>
            <a:ext cx="3447288" cy="3983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82852"/>
            <a:ext cx="3447288"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3931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3931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510284"/>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גיבוש הזהות הלאומית המשותפת של קבוצת הלאום</a:t>
            </a:r>
          </a:p>
        </p:txBody>
      </p:sp>
      <p:sp>
        <p:nvSpPr>
          <p:cNvPr id="14" name="TextBox 13"/>
          <p:cNvSpPr txBox="1"/>
          <p:nvPr/>
        </p:nvSpPr>
        <p:spPr>
          <a:xfrm>
            <a:off x="8147304" y="2326132"/>
            <a:ext cx="3172968" cy="304901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הידוק הקשרים המלכדים את האנשים המרגישים שייכות לאותו לאום</a:t>
            </a:r>
          </a:p>
        </p:txBody>
      </p:sp>
      <p:sp>
        <p:nvSpPr>
          <p:cNvPr id="15" name="Rounded Rectangle 14"/>
          <p:cNvSpPr/>
          <p:nvPr/>
        </p:nvSpPr>
        <p:spPr>
          <a:xfrm>
            <a:off x="4370832" y="1482852"/>
            <a:ext cx="3447288" cy="3983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82852"/>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4686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51028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מנגנון מגייס</a:t>
            </a:r>
          </a:p>
        </p:txBody>
      </p:sp>
      <p:sp>
        <p:nvSpPr>
          <p:cNvPr id="20" name="TextBox 19"/>
          <p:cNvSpPr txBox="1"/>
          <p:nvPr/>
        </p:nvSpPr>
        <p:spPr>
          <a:xfrm>
            <a:off x="4507992" y="2141220"/>
            <a:ext cx="3172968"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עיצוב התודעה הלאומית בקרב בני הלאום מסייע לעורר אותם למאבק להגשמת מטרות התנועה</a:t>
            </a:r>
          </a:p>
        </p:txBody>
      </p:sp>
      <p:sp>
        <p:nvSpPr>
          <p:cNvPr id="21" name="Rounded Rectangle 20"/>
          <p:cNvSpPr/>
          <p:nvPr/>
        </p:nvSpPr>
        <p:spPr>
          <a:xfrm>
            <a:off x="731520" y="1482852"/>
            <a:ext cx="3447288" cy="3983735"/>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82852"/>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4686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51028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טיפוח סמלים לאומיים</a:t>
            </a:r>
          </a:p>
        </p:txBody>
      </p:sp>
      <p:sp>
        <p:nvSpPr>
          <p:cNvPr id="26" name="TextBox 25"/>
          <p:cNvSpPr txBox="1"/>
          <p:nvPr/>
        </p:nvSpPr>
        <p:spPr>
          <a:xfrm>
            <a:off x="868680" y="2141220"/>
            <a:ext cx="3172968"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במרכז הבול דמות של מכבי, דמות מופת מן ההיסטוריה, גיבור לבוש שריון, אוחז מגן שעליו סמל מגן דוד</a:t>
            </a:r>
          </a:p>
        </p:txBody>
      </p:sp>
      <p:sp>
        <p:nvSpPr>
          <p:cNvPr id="27" name="Rectangle 26"/>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3796066"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מקור — תודעה לאומית בישראל ובעמים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40</a:t>
            </a:r>
          </a:p>
        </p:txBody>
      </p:sp>
      <p:sp>
        <p:nvSpPr>
          <p:cNvPr id="9" name="Rounded Rectangle 8"/>
          <p:cNvSpPr/>
          <p:nvPr/>
        </p:nvSpPr>
        <p:spPr>
          <a:xfrm>
            <a:off x="8010144" y="1300734"/>
            <a:ext cx="3447288" cy="43479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00734"/>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474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474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32816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טיפוח תרבות לאומית</a:t>
            </a:r>
          </a:p>
        </p:txBody>
      </p:sp>
      <p:sp>
        <p:nvSpPr>
          <p:cNvPr id="14" name="TextBox 13"/>
          <p:cNvSpPr txBox="1"/>
          <p:nvPr/>
        </p:nvSpPr>
        <p:spPr>
          <a:xfrm>
            <a:off x="8147304" y="1959102"/>
            <a:ext cx="3172968" cy="359816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הנפקת בול שמוקדש לחג חנוכה, על הבול מוצג גיבור תרבות — המכבי</a:t>
            </a:r>
          </a:p>
        </p:txBody>
      </p:sp>
      <p:sp>
        <p:nvSpPr>
          <p:cNvPr id="15" name="Rounded Rectangle 14"/>
          <p:cNvSpPr/>
          <p:nvPr/>
        </p:nvSpPr>
        <p:spPr>
          <a:xfrm>
            <a:off x="4370832" y="1300734"/>
            <a:ext cx="3447288" cy="43479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00734"/>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6474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6474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32816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טיפוח השפה הלאומית</a:t>
            </a:r>
          </a:p>
        </p:txBody>
      </p:sp>
      <p:sp>
        <p:nvSpPr>
          <p:cNvPr id="20" name="TextBox 19"/>
          <p:cNvSpPr txBox="1"/>
          <p:nvPr/>
        </p:nvSpPr>
        <p:spPr>
          <a:xfrm>
            <a:off x="4507992" y="1959102"/>
            <a:ext cx="3172968" cy="359816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על הבול כתוב בעברית דמי חנוכה</a:t>
            </a:r>
          </a:p>
        </p:txBody>
      </p:sp>
      <p:sp>
        <p:nvSpPr>
          <p:cNvPr id="21" name="Rounded Rectangle 20"/>
          <p:cNvSpPr/>
          <p:nvPr/>
        </p:nvSpPr>
        <p:spPr>
          <a:xfrm>
            <a:off x="731520" y="1300734"/>
            <a:ext cx="3447288" cy="434797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00734"/>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9275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328166"/>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יצירת חזון לאומי מעורר תקווה</a:t>
            </a:r>
          </a:p>
        </p:txBody>
      </p:sp>
      <p:sp>
        <p:nvSpPr>
          <p:cNvPr id="26" name="TextBox 25"/>
          <p:cNvSpPr txBox="1"/>
          <p:nvPr/>
        </p:nvSpPr>
        <p:spPr>
          <a:xfrm>
            <a:off x="868680" y="2215134"/>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הבול מציג את חזון "היהודי החדש", חזון של מאבק צבאי למען עצמאות לאומית (בדמות המכבי) ושל מאבק על כיבוש האדמה (בדמות של חלוץ האוחז במחרשה), ברקע התיישבות חקלאית. הצבעים — סגול וכתום, צבעים עזים שמשדרים אופטימיות</a:t>
            </a:r>
          </a:p>
        </p:txBody>
      </p:sp>
      <p:sp>
        <p:nvSpPr>
          <p:cNvPr id="27" name="Rectangle 26"/>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3796066"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הלאומיות — מאפיינים מלכדים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4</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40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הלאומיות — מאפיינים מלכדים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40</a:t>
            </a:r>
          </a:p>
        </p:txBody>
      </p:sp>
      <p:sp>
        <p:nvSpPr>
          <p:cNvPr id="9" name="Rounded Rectangle 8"/>
          <p:cNvSpPr/>
          <p:nvPr/>
        </p:nvSpPr>
        <p:spPr>
          <a:xfrm>
            <a:off x="8010144" y="1374648"/>
            <a:ext cx="3447288" cy="4200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74648"/>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8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מאפיינים משותפים</a:t>
            </a:r>
          </a:p>
        </p:txBody>
      </p:sp>
      <p:sp>
        <p:nvSpPr>
          <p:cNvPr id="14" name="TextBox 13"/>
          <p:cNvSpPr txBox="1"/>
          <p:nvPr/>
        </p:nvSpPr>
        <p:spPr>
          <a:xfrm>
            <a:off x="8147304"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עקרונות פוליטיים, שפה, תרבות (מנהגים, מסורות, סמלים).</a:t>
            </a:r>
          </a:p>
          <a:p>
            <a:pPr rtl="1" algn="r">
              <a:spcAft>
                <a:spcPts val="500"/>
              </a:spcAft>
            </a:pPr>
            <a:r>
              <a:rPr sz="2400" b="0">
                <a:solidFill>
                  <a:srgbClr val="212430"/>
                </a:solidFill>
                <a:latin typeface="Noto Sans Hebrew"/>
                <a:cs typeface="Noto Sans Hebrew"/>
              </a:rPr>
              <a:t>אמונה בעבר משותף.</a:t>
            </a:r>
          </a:p>
          <a:p>
            <a:pPr rtl="1" algn="r">
              <a:spcAft>
                <a:spcPts val="500"/>
              </a:spcAft>
            </a:pPr>
            <a:r>
              <a:rPr sz="2400" b="0">
                <a:solidFill>
                  <a:srgbClr val="212430"/>
                </a:solidFill>
                <a:latin typeface="Noto Sans Hebrew"/>
                <a:cs typeface="Noto Sans Hebrew"/>
              </a:rPr>
              <a:t>הרצון לחיות יחד במסגרת מדינית־לאומית.</a:t>
            </a:r>
          </a:p>
        </p:txBody>
      </p:sp>
      <p:sp>
        <p:nvSpPr>
          <p:cNvPr id="15" name="Rounded Rectangle 14"/>
          <p:cNvSpPr/>
          <p:nvPr/>
        </p:nvSpPr>
        <p:spPr>
          <a:xfrm>
            <a:off x="4370832" y="1374648"/>
            <a:ext cx="3447288" cy="4200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74648"/>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6667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6667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0208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מאפיינים משותפים - המשך</a:t>
            </a:r>
          </a:p>
        </p:txBody>
      </p:sp>
      <p:sp>
        <p:nvSpPr>
          <p:cNvPr id="20" name="TextBox 19"/>
          <p:cNvSpPr txBox="1"/>
          <p:nvPr/>
        </p:nvSpPr>
        <p:spPr>
          <a:xfrm>
            <a:off x="4507992" y="2289048"/>
            <a:ext cx="3172968" cy="319430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זיקה לטריטוריה שמתייחסים אליה כמולדת</a:t>
            </a:r>
          </a:p>
        </p:txBody>
      </p:sp>
      <p:sp>
        <p:nvSpPr>
          <p:cNvPr id="21" name="Rounded Rectangle 20"/>
          <p:cNvSpPr/>
          <p:nvPr/>
        </p:nvSpPr>
        <p:spPr>
          <a:xfrm>
            <a:off x="731520" y="1374648"/>
            <a:ext cx="3447288" cy="420014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74648"/>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865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מטרת התוכנית</a:t>
            </a:r>
          </a:p>
        </p:txBody>
      </p:sp>
      <p:sp>
        <p:nvSpPr>
          <p:cNvPr id="26" name="TextBox 25"/>
          <p:cNvSpPr txBox="1"/>
          <p:nvPr/>
        </p:nvSpPr>
        <p:spPr>
          <a:xfrm>
            <a:off x="868680"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להקים בית לאומי עבור העם היהודי בארץ־ישראל, שיהיה מובטח ומוכר על ידי העולם ועל ידי המשפט הבין־לאומי (לפי "משפט הכלל")</a:t>
            </a:r>
          </a:p>
        </p:txBody>
      </p:sp>
      <p:sp>
        <p:nvSpPr>
          <p:cNvPr id="27" name="Rectangle 26"/>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5328339"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מאפיינים מלכדים, תוכנית בזל והפעילות הציונית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5</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40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מאפיינים מלכדים, תוכנית בזל והפעילות הציונית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40</a:t>
            </a:r>
          </a:p>
        </p:txBody>
      </p:sp>
      <p:sp>
        <p:nvSpPr>
          <p:cNvPr id="9" name="Rounded Rectangle 8"/>
          <p:cNvSpPr/>
          <p:nvPr/>
        </p:nvSpPr>
        <p:spPr>
          <a:xfrm>
            <a:off x="731520" y="1442262"/>
            <a:ext cx="10725912" cy="406491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15414"/>
            <a:ext cx="10451592" cy="3918610"/>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מטרה משותפת</a:t>
            </a:r>
          </a:p>
          <a:p>
            <a:pPr rtl="1" algn="r">
              <a:spcAft>
                <a:spcPts val="500"/>
              </a:spcAft>
            </a:pPr>
            <a:r>
              <a:rPr sz="2600" b="0">
                <a:solidFill>
                  <a:srgbClr val="212430"/>
                </a:solidFill>
                <a:latin typeface="Noto Sans Hebrew"/>
                <a:cs typeface="Noto Sans Hebrew"/>
              </a:rPr>
              <a:t>הרצון לחיות יחד במסגרת מדינית־לאומית.</a:t>
            </a:r>
          </a:p>
          <a:p>
            <a:pPr rtl="1" algn="r">
              <a:spcAft>
                <a:spcPts val="500"/>
              </a:spcAft>
            </a:pPr>
            <a:r>
              <a:rPr sz="2600" b="0">
                <a:solidFill>
                  <a:srgbClr val="212430"/>
                </a:solidFill>
                <a:latin typeface="Noto Sans Hebrew"/>
                <a:cs typeface="Noto Sans Hebrew"/>
              </a:rPr>
              <a:t>זיקה לטריטוריה שרואים בה מולדת.</a:t>
            </a:r>
          </a:p>
          <a:p>
            <a:pPr rtl="1" algn="r">
              <a:spcAft>
                <a:spcPts val="500"/>
              </a:spcAft>
            </a:pPr>
            <a:r>
              <a:rPr sz="2600" b="0">
                <a:solidFill>
                  <a:srgbClr val="212430"/>
                </a:solidFill>
                <a:latin typeface="Noto Sans Hebrew"/>
                <a:cs typeface="Noto Sans Hebrew"/>
              </a:rPr>
              <a:t>המאפיינים שבאים לידי ביטוי גם בהמנון היווני וגם בהמנון הציוני:</a:t>
            </a:r>
          </a:p>
        </p:txBody>
      </p:sp>
      <p:sp>
        <p:nvSpPr>
          <p:cNvPr id="11" name="Rectangle 10"/>
          <p:cNvSpPr/>
          <p:nvPr/>
        </p:nvSpPr>
        <p:spPr>
          <a:xfrm>
            <a:off x="11338560" y="1515414"/>
            <a:ext cx="64008" cy="391861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60612"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מאפיינים מלכדים, תוכנית בזל והפעילות הציונית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40</a:t>
            </a:r>
          </a:p>
        </p:txBody>
      </p:sp>
      <p:sp>
        <p:nvSpPr>
          <p:cNvPr id="9" name="Rounded Rectangle 8"/>
          <p:cNvSpPr/>
          <p:nvPr/>
        </p:nvSpPr>
        <p:spPr>
          <a:xfrm>
            <a:off x="731520" y="1189786"/>
            <a:ext cx="10725912" cy="456986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2938"/>
            <a:ext cx="10451592" cy="4423562"/>
          </a:xfrm>
          <a:prstGeom prst="rect">
            <a:avLst/>
          </a:prstGeom>
          <a:noFill/>
        </p:spPr>
        <p:txBody>
          <a:bodyPr wrap="square" lIns="45720" rIns="45720" tIns="27432" bIns="27432" anchor="t">
            <a:spAutoFit/>
          </a:bodyPr>
          <a:lstStyle/>
          <a:p>
            <a:pPr rtl="1" algn="r">
              <a:spcAft>
                <a:spcPts val="400"/>
              </a:spcAft>
            </a:pPr>
            <a:r>
              <a:rPr sz="2100" b="1">
                <a:solidFill>
                  <a:srgbClr val="7A2E3A"/>
                </a:solidFill>
                <a:latin typeface="Noto Serif Hebrew"/>
                <a:cs typeface="Noto Serif Hebrew"/>
              </a:rPr>
              <a:t>מטרה משותפת - המשך</a:t>
            </a:r>
          </a:p>
          <a:p>
            <a:pPr rtl="1" algn="r">
              <a:spcAft>
                <a:spcPts val="500"/>
              </a:spcAft>
            </a:pPr>
            <a:r>
              <a:rPr sz="2000" b="0">
                <a:solidFill>
                  <a:srgbClr val="212430"/>
                </a:solidFill>
                <a:latin typeface="Noto Sans Hebrew"/>
                <a:cs typeface="Noto Sans Hebrew"/>
              </a:rPr>
              <a:t>היסטוריה / עבר משותף / מסורת משותפת – ב"המנון לחירות" – מוזכרים היוונים העתיקים, גבורת קדם, "עצמותיהם הקדושות של היוונים". ב"התקווה" – אלפיים שנות גלות – "התקווה בת שנות אלפיים", ירושלים, שימוש ביטויים מן המקורות – "קדימה", המילים בפתיחה "עוד לא אבדה תקוותנו" מענה לפסוק בספר יחזקאל.</a:t>
            </a:r>
          </a:p>
          <a:p>
            <a:pPr rtl="1" algn="r">
              <a:spcAft>
                <a:spcPts val="500"/>
              </a:spcAft>
            </a:pPr>
            <a:r>
              <a:rPr sz="2000" b="0">
                <a:solidFill>
                  <a:srgbClr val="212430"/>
                </a:solidFill>
                <a:latin typeface="Noto Sans Hebrew"/>
                <a:cs typeface="Noto Sans Hebrew"/>
              </a:rPr>
              <a:t>שפה משותפת לבני הלאום – ההמנון של העם היווני בשפה היוונית, ההמנון של העם היהודי בשפה העברית.</a:t>
            </a:r>
          </a:p>
          <a:p>
            <a:pPr rtl="1" algn="r">
              <a:spcAft>
                <a:spcPts val="500"/>
              </a:spcAft>
            </a:pPr>
            <a:r>
              <a:rPr sz="2000" b="0">
                <a:solidFill>
                  <a:srgbClr val="212430"/>
                </a:solidFill>
                <a:latin typeface="Noto Sans Hebrew"/>
                <a:cs typeface="Noto Sans Hebrew"/>
              </a:rPr>
              <a:t>זיקה לטריטוריה / מולדת – ב"המנון לחירות" "המבט שסוקר את הארץ בכוח". ב"התקווה" – ביטויים לכיסופי העם היהודי לארץ־ישראל – " פאתי מזרח קדימה", ארץ ציון, "להיות עם חופשי בארצנו"</a:t>
            </a:r>
          </a:p>
        </p:txBody>
      </p:sp>
      <p:sp>
        <p:nvSpPr>
          <p:cNvPr id="11" name="Rectangle 10"/>
          <p:cNvSpPr/>
          <p:nvPr/>
        </p:nvSpPr>
        <p:spPr>
          <a:xfrm>
            <a:off x="11338560" y="1262938"/>
            <a:ext cx="64008" cy="4423562"/>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60612"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מאפיינים מלכדים, תוכנית בזל והפעילות הציונית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40</a:t>
            </a:r>
          </a:p>
        </p:txBody>
      </p:sp>
      <p:sp>
        <p:nvSpPr>
          <p:cNvPr id="9" name="Rounded Rectangle 8"/>
          <p:cNvSpPr/>
          <p:nvPr/>
        </p:nvSpPr>
        <p:spPr>
          <a:xfrm>
            <a:off x="731520" y="1276654"/>
            <a:ext cx="10725912" cy="439613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49806"/>
            <a:ext cx="10451592" cy="4249826"/>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האמצעי</a:t>
            </a:r>
          </a:p>
          <a:p>
            <a:pPr rtl="1" algn="r">
              <a:spcAft>
                <a:spcPts val="500"/>
              </a:spcAft>
            </a:pPr>
            <a:r>
              <a:rPr sz="2600" b="0">
                <a:solidFill>
                  <a:srgbClr val="212430"/>
                </a:solidFill>
                <a:latin typeface="Noto Sans Hebrew"/>
                <a:cs typeface="Noto Sans Hebrew"/>
              </a:rPr>
              <a:t>יישובה של ארץ־ישראל ביהודים עובדי אדמה, בעלי מלאכה ועוסקים במשלח יד. הפעולות: התיישבות חקלאית (מושבות, קבוצה, קואופרציה...) והתיישבות עירונית, הקמת המשרד הארץ־ישראלי, רכישת אדמות, הקמת חברת הכשרת היישוב, פיתוח משקי לימוד להכשרה חקלאית – חוות לאומיות (בן־שמן, חולדה), הקמת הקרן הקיימת לישראל, עליית התימנים (יבניאלי)</a:t>
            </a:r>
          </a:p>
        </p:txBody>
      </p:sp>
      <p:sp>
        <p:nvSpPr>
          <p:cNvPr id="11" name="Rectangle 10"/>
          <p:cNvSpPr/>
          <p:nvPr/>
        </p:nvSpPr>
        <p:spPr>
          <a:xfrm>
            <a:off x="11338560" y="1349806"/>
            <a:ext cx="64008" cy="4249826"/>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60612"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צמיחת התנועות הלאומיות, התנועה הציונית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6</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40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צמיחת התנועות הלאומיות, התנועה הציונית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40</a:t>
            </a:r>
          </a:p>
        </p:txBody>
      </p:sp>
      <p:sp>
        <p:nvSpPr>
          <p:cNvPr id="9" name="Rounded Rectangle 8"/>
          <p:cNvSpPr/>
          <p:nvPr/>
        </p:nvSpPr>
        <p:spPr>
          <a:xfrm>
            <a:off x="8010144" y="1248410"/>
            <a:ext cx="3447288" cy="445261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841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241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תהליך חילון</a:t>
            </a:r>
          </a:p>
        </p:txBody>
      </p:sp>
      <p:sp>
        <p:nvSpPr>
          <p:cNvPr id="14" name="TextBox 13"/>
          <p:cNvSpPr txBox="1"/>
          <p:nvPr/>
        </p:nvSpPr>
        <p:spPr>
          <a:xfrm>
            <a:off x="8147304"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התערערות סמכותה של הכנסייה הביאה לאובדן זהות מלכדת. הלאומיות סיפקה מענה לצורך בשייכות, בסולידריות ובזהות משותפת</a:t>
            </a:r>
          </a:p>
        </p:txBody>
      </p:sp>
      <p:sp>
        <p:nvSpPr>
          <p:cNvPr id="15" name="Rounded Rectangle 14"/>
          <p:cNvSpPr/>
          <p:nvPr/>
        </p:nvSpPr>
        <p:spPr>
          <a:xfrm>
            <a:off x="4370832" y="1248410"/>
            <a:ext cx="3447288" cy="445261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8410"/>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4043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4043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584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המהפכה האמריקנית והמהפכה הצרפתית</a:t>
            </a:r>
          </a:p>
        </p:txBody>
      </p:sp>
      <p:sp>
        <p:nvSpPr>
          <p:cNvPr id="20" name="TextBox 19"/>
          <p:cNvSpPr txBox="1"/>
          <p:nvPr/>
        </p:nvSpPr>
        <p:spPr>
          <a:xfrm>
            <a:off x="4507992" y="2162810"/>
            <a:ext cx="3172968" cy="344677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הפיצו את רעיונות ההשכלה, ושימשו השראה לתנועות לאומיות אחרות</a:t>
            </a:r>
          </a:p>
        </p:txBody>
      </p:sp>
      <p:sp>
        <p:nvSpPr>
          <p:cNvPr id="21" name="Rounded Rectangle 20"/>
          <p:cNvSpPr/>
          <p:nvPr/>
        </p:nvSpPr>
        <p:spPr>
          <a:xfrm>
            <a:off x="731520" y="1248410"/>
            <a:ext cx="3447288" cy="445261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841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1241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כיבושי נפוליאון</a:t>
            </a:r>
          </a:p>
        </p:txBody>
      </p:sp>
      <p:sp>
        <p:nvSpPr>
          <p:cNvPr id="26" name="TextBox 25"/>
          <p:cNvSpPr txBox="1"/>
          <p:nvPr/>
        </p:nvSpPr>
        <p:spPr>
          <a:xfrm>
            <a:off x="868680"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הפיצו את רעיונות המהפכה הצרפתית, ובד בבד עוררו את הרגש הלאומי של העמים הנכבשים שראו בו כובש זר</a:t>
            </a:r>
          </a:p>
        </p:txBody>
      </p:sp>
      <p:sp>
        <p:nvSpPr>
          <p:cNvPr id="27" name="Rectangle 26"/>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392885"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צמיחת התנועות הלאומיות, התנועה הציונית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40</a:t>
            </a:r>
          </a:p>
        </p:txBody>
      </p:sp>
      <p:sp>
        <p:nvSpPr>
          <p:cNvPr id="9" name="Rounded Rectangle 8"/>
          <p:cNvSpPr/>
          <p:nvPr/>
        </p:nvSpPr>
        <p:spPr>
          <a:xfrm>
            <a:off x="6217920" y="1193545"/>
            <a:ext cx="5239512" cy="456234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5"/>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3"/>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פיתוח תרבות לאומית עברית</a:t>
            </a:r>
          </a:p>
        </p:txBody>
      </p:sp>
      <p:sp>
        <p:nvSpPr>
          <p:cNvPr id="14" name="TextBox 13"/>
          <p:cNvSpPr txBox="1"/>
          <p:nvPr/>
        </p:nvSpPr>
        <p:spPr>
          <a:xfrm>
            <a:off x="6355080" y="1851914"/>
            <a:ext cx="4965192" cy="381254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עיתונים, ספרות, אומנות.</a:t>
            </a:r>
          </a:p>
          <a:p>
            <a:pPr rtl="1" algn="r">
              <a:spcAft>
                <a:spcPts val="500"/>
              </a:spcAft>
            </a:pPr>
            <a:r>
              <a:rPr sz="2600" b="0">
                <a:solidFill>
                  <a:srgbClr val="212430"/>
                </a:solidFill>
                <a:latin typeface="Noto Sans Hebrew"/>
                <a:cs typeface="Noto Sans Hebrew"/>
              </a:rPr>
              <a:t>הנחת היסודות לחינוך עברי לאומי בארץ־ישראל.</a:t>
            </a:r>
          </a:p>
          <a:p>
            <a:pPr rtl="1" algn="r">
              <a:spcAft>
                <a:spcPts val="500"/>
              </a:spcAft>
            </a:pPr>
            <a:r>
              <a:rPr sz="2600" b="0">
                <a:solidFill>
                  <a:srgbClr val="212430"/>
                </a:solidFill>
                <a:latin typeface="Noto Sans Hebrew"/>
                <a:cs typeface="Noto Sans Hebrew"/>
              </a:rPr>
              <a:t>השפה הלאומית נהייתה השפה המדוברת של היישוב היהודי המתפתח בארץ־ישראל ושל התנועה הציונית.</a:t>
            </a:r>
          </a:p>
        </p:txBody>
      </p:sp>
      <p:sp>
        <p:nvSpPr>
          <p:cNvPr id="15" name="Rounded Rectangle 14"/>
          <p:cNvSpPr/>
          <p:nvPr/>
        </p:nvSpPr>
        <p:spPr>
          <a:xfrm>
            <a:off x="731520" y="1193545"/>
            <a:ext cx="5239512" cy="456234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5"/>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3"/>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פיתוח תרבות לאומית עברית - המשך</a:t>
            </a:r>
          </a:p>
        </p:txBody>
      </p:sp>
      <p:sp>
        <p:nvSpPr>
          <p:cNvPr id="20" name="TextBox 19"/>
          <p:cNvSpPr txBox="1"/>
          <p:nvPr/>
        </p:nvSpPr>
        <p:spPr>
          <a:xfrm>
            <a:off x="868680" y="1851914"/>
            <a:ext cx="4965192" cy="381254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גיבוש העם היהודי סביב שפה אחת</a:t>
            </a:r>
          </a:p>
        </p:txBody>
      </p:sp>
      <p:sp>
        <p:nvSpPr>
          <p:cNvPr id="21" name="Rectangle 20"/>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392885"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9925158"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צמיחת הלאומיות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7</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40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צמיחת הלאומיות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40</a:t>
            </a:r>
          </a:p>
        </p:txBody>
      </p:sp>
      <p:sp>
        <p:nvSpPr>
          <p:cNvPr id="9" name="Rounded Rectangle 8"/>
          <p:cNvSpPr/>
          <p:nvPr/>
        </p:nvSpPr>
        <p:spPr>
          <a:xfrm>
            <a:off x="8010144" y="1302512"/>
            <a:ext cx="3447288" cy="4344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02512"/>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מצב מדיני</a:t>
            </a:r>
          </a:p>
        </p:txBody>
      </p:sp>
      <p:sp>
        <p:nvSpPr>
          <p:cNvPr id="14" name="TextBox 13"/>
          <p:cNvSpPr txBox="1"/>
          <p:nvPr/>
        </p:nvSpPr>
        <p:spPr>
          <a:xfrm>
            <a:off x="8147304" y="1960880"/>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שלטון זר חזק. המקור מתייחס לשלטון הצרפתי הכובש כאל "אויב", כמי שכופה את החוקה שלו על הלאום האיטלקי, הוא מציין שמפקדי הצבאות הצרפתיים פירקו את נשקם של התושבים האיטלקיים</a:t>
            </a:r>
          </a:p>
        </p:txBody>
      </p:sp>
      <p:sp>
        <p:nvSpPr>
          <p:cNvPr id="15" name="Rounded Rectangle 14"/>
          <p:cNvSpPr/>
          <p:nvPr/>
        </p:nvSpPr>
        <p:spPr>
          <a:xfrm>
            <a:off x="4370832" y="1302512"/>
            <a:ext cx="3447288" cy="4344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02512"/>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פיצול מדיני</a:t>
            </a:r>
          </a:p>
        </p:txBody>
      </p:sp>
      <p:sp>
        <p:nvSpPr>
          <p:cNvPr id="20" name="TextBox 19"/>
          <p:cNvSpPr txBox="1"/>
          <p:nvPr/>
        </p:nvSpPr>
        <p:spPr>
          <a:xfrm>
            <a:off x="4507992" y="1960880"/>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איטליה הייתה מחולקת לנסיכויות וערים עצמאיות, פיצול זה יצר צורך לפעול לגיבוש של זהות ושפה שתאחד את כל תושבי איטליה. המקור מציין את "החלוקה להרבה אחוזות פוליטיות קטנות"</a:t>
            </a:r>
          </a:p>
        </p:txBody>
      </p:sp>
      <p:sp>
        <p:nvSpPr>
          <p:cNvPr id="21" name="Rounded Rectangle 20"/>
          <p:cNvSpPr/>
          <p:nvPr/>
        </p:nvSpPr>
        <p:spPr>
          <a:xfrm>
            <a:off x="731520" y="1302512"/>
            <a:ext cx="3447288" cy="4344415"/>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02512"/>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6652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בול קק"ל "תגבור"</a:t>
            </a:r>
          </a:p>
        </p:txBody>
      </p:sp>
      <p:sp>
        <p:nvSpPr>
          <p:cNvPr id="26" name="TextBox 25"/>
          <p:cNvSpPr txBox="1"/>
          <p:nvPr/>
        </p:nvSpPr>
        <p:spPr>
          <a:xfrm>
            <a:off x="868680" y="1960880"/>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קרדיט: שאלון 2261</a:t>
            </a:r>
          </a:p>
        </p:txBody>
      </p:sp>
      <p:sp>
        <p:nvSpPr>
          <p:cNvPr id="27" name="Rectangle 26"/>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9925158"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צמיחת הלאומיות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40</a:t>
            </a:r>
          </a:p>
        </p:txBody>
      </p:sp>
      <p:sp>
        <p:nvSpPr>
          <p:cNvPr id="9" name="Rounded Rectangle 8"/>
          <p:cNvSpPr/>
          <p:nvPr/>
        </p:nvSpPr>
        <p:spPr>
          <a:xfrm>
            <a:off x="731520" y="1745538"/>
            <a:ext cx="10725912" cy="345836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18690"/>
            <a:ext cx="10451592" cy="331205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"המנון לחירות" ו"התקווה"</a:t>
            </a:r>
          </a:p>
          <a:p>
            <a:pPr rtl="1" algn="r">
              <a:spcAft>
                <a:spcPts val="500"/>
              </a:spcAft>
            </a:pPr>
            <a:r>
              <a:rPr sz="2600" b="0">
                <a:solidFill>
                  <a:srgbClr val="212430"/>
                </a:solidFill>
                <a:latin typeface="Noto Sans Hebrew"/>
                <a:cs typeface="Noto Sans Hebrew"/>
              </a:rPr>
              <a:t>קרדיט: שאלון 2261</a:t>
            </a:r>
          </a:p>
        </p:txBody>
      </p:sp>
      <p:sp>
        <p:nvSpPr>
          <p:cNvPr id="11" name="Rectangle 10"/>
          <p:cNvSpPr/>
          <p:nvPr/>
        </p:nvSpPr>
        <p:spPr>
          <a:xfrm>
            <a:off x="11338560" y="1818690"/>
            <a:ext cx="64008" cy="331205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263793"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796066"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328339"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60612"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392885" y="6016752"/>
            <a:ext cx="1477409"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925158" y="6016752"/>
            <a:ext cx="1477409"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איור מעוטר: קונגרס ציוני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40</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3.png"/>
          <p:cNvPicPr>
            <a:picLocks noChangeAspect="1"/>
          </p:cNvPicPr>
          <p:nvPr/>
        </p:nvPicPr>
        <p:blipFill>
          <a:blip r:embed="rId3"/>
          <a:stretch>
            <a:fillRect/>
          </a:stretch>
        </p:blipFill>
        <p:spPr>
          <a:xfrm>
            <a:off x="1933892" y="1005840"/>
            <a:ext cx="3538855"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איור מעוטר: מגן דוד ובמרכזו דמות נואמת מול קהל, ובשוליים כיתוב בגרמנית על צירי הקונגרס הציוני. האיור מבטא סמלים והתארגנות לאומית של התנועה הציונית.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בתוך: א׳ אורן (עורכת), כחול לבן בצבעים: דימויים חזותיים של הציונות 1897-1947, 1997; נספח לשאלון 022261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כרטיס צירים לקונגרס הציוני בבזל</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40</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7.png"/>
          <p:cNvPicPr>
            <a:picLocks noChangeAspect="1"/>
          </p:cNvPicPr>
          <p:nvPr/>
        </p:nvPicPr>
        <p:blipFill>
          <a:blip r:embed="rId3"/>
          <a:stretch>
            <a:fillRect/>
          </a:stretch>
        </p:blipFill>
        <p:spPr>
          <a:xfrm>
            <a:off x="731520" y="1898843"/>
            <a:ext cx="5943600" cy="3014593"/>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כרטיס צירים (Delegirten-Karte) לקונגרס הציוני בבזל, שהוצא לפאולינה רוזנבלום. המספרים בצד מסמנים את הקונגרס הציוני בבזל, כרטיס ציר ושם הנציגה.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א׳ אורן, העם היהודי ארץ-ישראל ומדינת ישראל 1880-1939, חלק א׳, עמ׳ 146; נספח לשאלון 022261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איור 1: גשר פולהאם ופטני, 1775</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40</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8.png"/>
          <p:cNvPicPr>
            <a:picLocks noChangeAspect="1"/>
          </p:cNvPicPr>
          <p:nvPr/>
        </p:nvPicPr>
        <p:blipFill>
          <a:blip r:embed="rId3"/>
          <a:stretch>
            <a:fillRect/>
          </a:stretch>
        </p:blipFill>
        <p:spPr>
          <a:xfrm>
            <a:off x="1176284" y="1005840"/>
            <a:ext cx="5054071"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תחריט של גשר עץ על נהר התמזה בלונדון. אנשים וכלי תחבורה פשוטים על הגשר. האיור מציג את חיי היום־יום באירופה לפני שינויי המאה ה-19.</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J. Roberts, A View of Fulham Bridge and Putney, Yale Center for British Art; נספח לשאלון 022261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איור 2: עיר גדולה במאה ה-19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40</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9.png"/>
          <p:cNvPicPr>
            <a:picLocks noChangeAspect="1"/>
          </p:cNvPicPr>
          <p:nvPr/>
        </p:nvPicPr>
        <p:blipFill>
          <a:blip r:embed="rId3"/>
          <a:stretch>
            <a:fillRect/>
          </a:stretch>
        </p:blipFill>
        <p:spPr>
          <a:xfrm>
            <a:off x="2027023" y="1005840"/>
            <a:ext cx="3352592"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תחריט של רחוב עירוני עמוס בלונדון: בניינים גבוהים, גשר מעל הרחוב והמון אנשים. האיור משווה לאיור 1 וממחיש שינויי חיים באירופה.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Blanchard &amp; G. Doré, London: A Pilgrimage, 1872; נספח לשאלון 022261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קיץ תש"ף- מועד מיוחד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40</a:t>
            </a:r>
          </a:p>
        </p:txBody>
      </p:sp>
      <p:sp>
        <p:nvSpPr>
          <p:cNvPr id="9" name="Rounded Rectangle 8"/>
          <p:cNvSpPr/>
          <p:nvPr/>
        </p:nvSpPr>
        <p:spPr>
          <a:xfrm>
            <a:off x="731520" y="1051560"/>
            <a:ext cx="10725912" cy="264566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49936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12. צמיחת התנועות הלאומיות,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הסבר מדוע היה צורך להיאבק על הנחלת השפה העברית ביישוב היהודי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שלושה קשיים במאבק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(10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הצג שתי דרכים נוספות (מלבד שפה) לפיתוח תודעה לאומית, והסבר את החשיבות של פיתוח תודעה לאומית עבור בני הלאום. ($6\frac{2}{3}$ נקודות)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תש"ף- מועד מיוחד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40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12. צמיחת התנועות הלאומיות,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מדוע היה צורך להיאבק על הנחלת השפה העברית ביישוב היהודי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רוב היהודים במאה ה־19 לא דיברו עברית, גם אלה שחיו בארץ־ישראל דיברו בשפות שונות — בעיקר לדינו ויידיש.</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העברית נחשבה "שפת קודש" והשתמשו בה בעיקר לתפילה וללימוד תורה.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היהודים בתפוצות דיברו בשפות שונות. לשפה משותפת יש תפקיד חשוב בליכוד וגיבוש בני הלאום וככלי לחיזוק התודעה הלאומית. העברית היא השפה ההיסטורית של העם היהודי.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הגשמת החזון הציוני — הפיכת העברית לשפה המדוברת של העם היהודי בארץ־ישראל. שפה שבה יעוצב החינוך הלאומי והתרבות הלאומית.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שלושה קשיים במאבק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את מוסדות החינוך המודרני של היישוב היהודי בארץ־ישראל מימנו והקימו חברות אירופיות ("אליאנס" ו"עזרה") שמטרתן הייתה לקרב את היהודים לתרבות של ארץ המוצא. על כן דיברו במוסדות אלה בצרפתית או בגרמנית.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תש"ף- מועד מיוחד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40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הקושי לעבור משפת האם לשפה העברית שמעטים מבינים אותה ומעטים יותר מדברים בה. הקושי להתבטא ולתקשר עם אחרים בבית, בחברה וברחוב.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יחס עוין ומזלזל של מרבית היהודים שהתגוררו בארץ.</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קשיים כלכליים.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מחסור בספרי לימוד עבריים.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מחסור במילים עבריות.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עמ' 150–152; כנרת 1, עמ' 163–166; לילך 1, עמ' 209–213; מט"ח 1, עמ' 61–62, 125–126, 143; רכס 1, עמ' 183–185; שזר 1, עמ' 159–161.</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דרכים נוספות (מלבד שפה) לפיתוח תודעה לאומית: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יצירה וטיפוח של סמלים לאומיים ותרבות לאומית (המנון, דגל, חגים).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הקניית תכנים לאומיים באמצעות הספרות ובאמצעות מחקר וכתיבה של ההיסטוריה הלאומית.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מערכת חינוך לאומית.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תש"ף- מועד מיוחד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40</a:t>
            </a:r>
          </a:p>
        </p:txBody>
      </p:sp>
      <p:sp>
        <p:nvSpPr>
          <p:cNvPr id="9" name="Rounded Rectangle 8"/>
          <p:cNvSpPr/>
          <p:nvPr/>
        </p:nvSpPr>
        <p:spPr>
          <a:xfrm>
            <a:off x="731520" y="1051560"/>
            <a:ext cx="10725912" cy="331419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16788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תנועות נוער.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הצבת יעד פוליטי מוגדר / יצירת חזון לאומי מעורר תקווה.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החשיבות של פיתוח תודעה לאומית עבור בני הלאום: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גיבוש הזהות הלאומית המשותפת של קבוצת הלאום: הידוק הקשרים המלכדים את האנשים המרגישים שייכות ללאום אחד.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מנגנון מגייס: עיצוב התודעה הלאומית בקרב בני הלאום מסייע לעורר אותם למאבק להגשמת מטרות התנועה.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עמ' 18; כנרת 1, עמ' 44–45; לילך 1, עמ' 13–19; מט"ח 1, עמ' 20–22; רכס 1, עמ' 25, 34–35; שזר 1, עמ' 18–22.</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40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4. מקור – צמיחת התנועות הלאומיות באירופה וצמיחת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הסבר מדוע צמחו רוב התנועות הלאומיות באירופה דווקא במהלך המאה ה־19. בסס את תשובתך על שני גורמים מתחומים שונים. (15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לפניך קטע מקור ובו דברי המנהיג והוגה הדעות הציוני מקס נורדאו.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רעיון הלאומיות חינך את כל העמים להכרת ערך עצמם, לימד אותם לראות את תכונותיהם המיוחדות, ונטע בליבם את הרצון העז לעמוד ברשות עצמם. רעיון הלאומיות לא היה יכול לעבור על היהודים המשכילים בלי להשאיר עקבות [סימנים] גם בהם.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הוא הדריכם [...] לחזור ולראות את היהודים כעם מיוחד ולדרוש לעצמם עתיד כשאר העמים. הכרה זו קיבלה חיזוק על ידי עמדת העמים, שפלטו את היהודים מקרבם בתור יסוד זר, ובלי אדיבות ובלי חמלה הבליטו את הניגודים [...], ההבדלים האמיתיים או המדומים, שבינם ובין היהודים.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באות לידי ביטוי בקטע המקור שתי דרכים שבהן השפיעו התנועות הלאומיות באירופה על צמיחת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מה שלמדת, הסבר גורם נוסף שהשפיע על צמיחת התנועה הציונית.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40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(18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4. מקור – צמיחת התנועות הלאומיות באירופה וצמיחת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מדוע צמחו רוב התנועות הלאומיות באירופה דווקא במהלך המאה ה־19: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בעקבות שילוב של התפתחויות רעיוניות, פוליטיות, חברתיות ותרבותיות ושל תמורות בתחום התחבורה והתקשורת שהתרחשו בתקופה זו וסייעו לצמיחת התנועות הלאומיות באירופה.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התרבות – טיפוח והפצה של רעיונות התנועה הרומנטית (גיבורים מיתולוגיים, העבר המפואר של האומה, איסוף סיפורי עם, טיפוח מסורות עממיות), רעיונות אלה השפיעו על הספרות, על האמנות, על הפילוסופיה ועל התפתחות השפה. הם תרמו לעידוד הזהות הלאומית של בני האומה וסייעו להלהיב את ההמונים ולסחוף אותם למאבק על עתיד טוב יותר עבור בני הלאום.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החינוך – התפשטות ידיעת קרוא וכתוב, הקמת מערכות חינוך להמונים.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אפשרה העברת מידע לציבור הרחב שנחשף לרעיונות הלאומיות; יצירת אחדות לאומית; הפצת התרבות והשפה; שיתוף ההמונים בתנועות הלאומיות; הקמת מפלגות, חוגים רעיוניים ותנועות נוער, שקידמו את התנועות הלאומיות בקרב ציבור מגוון. ספרים ועיתונים לאומיים.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32 מתוך 40</a:t>
            </a:r>
          </a:p>
        </p:txBody>
      </p:sp>
      <p:sp>
        <p:nvSpPr>
          <p:cNvPr id="9" name="Rounded Rectangle 8"/>
          <p:cNvSpPr/>
          <p:nvPr/>
        </p:nvSpPr>
        <p:spPr>
          <a:xfrm>
            <a:off x="731520" y="1051560"/>
            <a:ext cx="10725912" cy="465124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0494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התחבורה – התפתחות מסילות הברזל שנסללו על פני כל אירופה.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"קיצרה" מרחקים והקלה על יצירת קרבה חברתית בין בני לאום מחבלי ארץ שונים; אפשרה להפיץ במהירות רעיונות ולגייס את ההמונים לתנועה הלאומית.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התקשורת – התפתחות אמצעי תקשורת ההמונים (טלגרף, עיתונות, טלפון, רדיו, קולנוע).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אפשרה להפיץ במהירות רעיונות ולגייס את ההמונים לתנועה הלאומית. שינוי הדימוי של היהודי הגלותי.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החברתי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הגידול הדמוגרפי שחל בעקבות המהפכה התעשייתית, המעבר של ההמונים לעיר וההתנתקות מן המסגרות המסורתיות גרמו להמונים לתחושה של תלישות וניכור. הם מצאו בלאומיות מענה על הצורך שלהם בשייכות ובסולידריות, והיא העניקה להם זהות משותפת וביטחון.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תהליך חילון: התערערות סמכותה של הכנסייה הביאה לאובדן זהות מלכדת. הלאומיות סיפקה מענה לצורך בשייכות, בסולידריות ובזהות משותפת.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הפוליטי:</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33 מתוך 40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הרעיונות של תנועת ההשכלה ערערו את הסדר הישן (מלכים; אצולה; כנסייה), חיזקו את כוחות השינוי, והכשירו את הקרקע לצמיחה של מנהיגות חדשה שהובילה את תנועת הלאומיות.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המהפכה האמריקנית והמהפכה הצרפתית: הפיצו את רעיונות ההשכלה, ושימשו השראה לתנועות לאומיות אחרות.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כיבושי נפוליאון: הפיצו את רעיונות המהפכה הצרפתית, ובד בבד עוררו את הרגש הלאומי של העמים הנכבשים שראו בו כובש זר.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22–27; כנרת 1, עמ' 25–38; לילך 1, עמ' 22–35; מט"ח 1, עמ' 12–19, 24–25; רכס 1, עמ' 13–25; שזר 1, עמ' 10–15, 27.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כיצד באות לידי ביטוי בקטע המקור דרכים שבהן השפיעו התנועות הלאומיות באירופה על צמיחת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השפעה רעיונית – המאבק של התנועות הלאומיות להשגת עצמאות לאומית מדינית הביאו את היהודים להכרה שגם להם זכות להגשמה לאומית. בקטע: "רעיון הלאומיות לא היה יכול לעבור על היהודים המשכילים... הוא הדריכם לחזור ולראות את היהודים...".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34 מתוך 40</a:t>
            </a:r>
          </a:p>
        </p:txBody>
      </p:sp>
      <p:sp>
        <p:nvSpPr>
          <p:cNvPr id="9" name="Rounded Rectangle 8"/>
          <p:cNvSpPr/>
          <p:nvPr/>
        </p:nvSpPr>
        <p:spPr>
          <a:xfrm>
            <a:off x="731520" y="1051560"/>
            <a:ext cx="10725912" cy="408838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942079"/>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הפעילות של התנועות הלאומיות הדגישה את השונות של היהודים מבחינת מוצא ותרבות, גרמה לדחיית ניסיונות ההשתלבות שלהם, וחידדה את תחושת הזרות והאי־שייכות שלהם. בשל דחייה זו נדחפו יהודים רבים לחיפוש פתרון אחר, והם מצאו אותו בתנועה הציונית. בקטע: "הכרה זו קיבלה חיזוק על ידי עמדת העמים, שפלטו את היהודים מקרבם".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נוספים שהשפיעו על צמיחת התנועה הציונית על פי מה שלמדת: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התגברות האנטישמיות במזרח אירופה (פוגרומים, "סופות בנגב", קישינב, חקיקה) שבעקבותיהם חיפשו היהודים פתרון למצוקת הקיום.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בהשפעת תהליך החילון שהתרחש בחברה כולה, עברו רבים מן היהודים תהליכי חילון ופנו ללאומיות היהודית כמענה לצורך שלהם בשייכות, סולידריות וזהות משותפת.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52; כנרת 1, עמ' 79–81, 85; לילך 1, עמ' 109, 233–234; מט"ח 1, עמ' 55, 58–59; רכס 1, עמ' 213; שזר 1, עמ' 68, 70–71, 183.</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35 מתוך 40</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5. השינויים שיצרו התנועות הלאומיות באירופה והתנועה הציונית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הצג שני שינויים שיצרה הלאומיות המודרנית בתקופה שבין סוף המאה ה־19 לתחילת המאה ה־20 במפה המדינית של אירופה, והסבר שינוי אחד שהיא יצרה בחברה באירופה בתקופה הזאת. (16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הצג שני שינויים שחוללה התנועה הציונית בארץ־ישראל בשנים 1914–1881: שינוי אחד בתחום הביטחון, ושינוי אחד בתחום התרבות והחינוך, והסבר את התרומה של כל אחד מן השינויים שהצגת לקידום מטרות התנועה הציונית. (17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5. השינויים שיצרו התנועות הלאומיות באירופה והתנועה הציונית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שינויים שיצרה הלאומיות המודרנית בתקופה שבין סוף המאה ה־19 לתחילת המאה ה־20 במפה המדינית של אירופה: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יוון; איחוד איטליה; איחוד גרמניה; הקמת מדינות חדשות בשטחים שהיו בשליטת האימפריה העות'מאנית; התפרקות האימפריה האוסטרו־הונגרית והקמת מדינות חדשות במקומה.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שינויים שהיא יצרה בחברה באירופה בתקופה הזאת: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מוסדות זהות חדשות שבעיניהן נאמנות לאומית עמדה מעל זהות מעמדית, דתית או אזורית.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36 מתוך 40</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מסגרות חברתיות חדשות, כמו אגודות לאומיות, תנועות נוער.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במדינות הלאום החדשות נוצרו מסגרות שסייעו לגיבוש הזהות והנאמנות הלאומית, כמו מערכות חינוך ציבוריות.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פילוג בין אנשים בני לאומים שונים, דחיית לאומים אחרים בתוך המדינה ומחוצה 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טיפוח תרבויות לאומיות.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9, 36, 39–41, 201; לילך 1, עמ' 44, 51, 64; כנרת 1, עמ' 12–17, 44; מט"ח 1, עמ' 35–38; רכס 1, עמ' 34, 37–38, 42; שזר 1, עמ' 8–9, 22–23, 27, 30, 36.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שינויים שחוללה התנועה הציונית בארץ־ישראל בשנים 1914–1881, וכיצד הם תרמו לקידום מטרות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הביטחון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ארגון בר־גיורא; הקמת ארגון השומר.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התרומה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37 מתוך 40</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הנחלת הרעיון שההגנה היהודית היא משימה לאומית. שינוי הדימוי של היהודי הגלותי.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בתחום התרבות והחינוך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חינוך ציוני עברי – הקמת בתי ספר עבריים, הגימנסיה, הטכניון, החייאת השפה העברית, הקמת הסתדרות המורים.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פיתוח תרבות לאומית עברית: עיתונים, ספרות, אומנות.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התרומה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הנחת היסודות לחינוך עברי לאומי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השפה הלאומית נהייתה השפה המדוברת של היישוב היהודי המתפתח בארץ־ישראל ושל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גיבוש העם היהודי סביב שפה אחת.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143–153; כנרת 1, עמ' 161–168; לילך 1, עמ' 206–215; מט"ח 1, עמ' 113–114, 122–128; רכס 1, עמ' 177–179, 183–186; שזר 1, עמ' 157–164.</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38 מתוך 40</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מקור — התנועות הלאומיות והמעצמות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מקור — תודעה לאומית בישראל ובעמים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הלאומיות — מאפיינים מלכדים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מאפיינים מלכדים, תוכנית בזל והפעילות הציונית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צמיחת התנועות הלאומיות, התנועה הציונית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צמיחת הלאומיות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הוא הפיץ את הרעיון הציוני באמצעות כלים מודרניים</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39 מתוך 40</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40 מתוך 40</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