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התנועות הלאומיות – חיזוק התודעה הלאומית</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היסטוריה ממלכתי | שאלון 022261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29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29</a:t>
            </a:r>
          </a:p>
        </p:txBody>
      </p:sp>
      <p:sp>
        <p:nvSpPr>
          <p:cNvPr id="9" name="Rounded Rectangle 8"/>
          <p:cNvSpPr/>
          <p:nvPr/>
        </p:nvSpPr>
        <p:spPr>
          <a:xfrm>
            <a:off x="6217920" y="1645920"/>
            <a:ext cx="5212080" cy="17373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719072"/>
            <a:ext cx="4937760" cy="1591056"/>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צמיחת התנועות הלאומיות</a:t>
            </a:r>
          </a:p>
        </p:txBody>
      </p:sp>
      <p:sp>
        <p:nvSpPr>
          <p:cNvPr id="11" name="Rectangle 10"/>
          <p:cNvSpPr/>
          <p:nvPr/>
        </p:nvSpPr>
        <p:spPr>
          <a:xfrm>
            <a:off x="11320272" y="1737360"/>
            <a:ext cx="64008" cy="15544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645920"/>
            <a:ext cx="5212080" cy="17373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719072"/>
            <a:ext cx="4937760" cy="1591056"/>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פעילות התנועות הלאומיות</a:t>
            </a:r>
          </a:p>
        </p:txBody>
      </p:sp>
      <p:sp>
        <p:nvSpPr>
          <p:cNvPr id="14" name="Rectangle 13"/>
          <p:cNvSpPr/>
          <p:nvPr/>
        </p:nvSpPr>
        <p:spPr>
          <a:xfrm>
            <a:off x="5833872" y="1737360"/>
            <a:ext cx="64008" cy="15544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3566160"/>
            <a:ext cx="5212080" cy="17373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3639312"/>
            <a:ext cx="4937760" cy="1591056"/>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התנועות הלאומיות והתנועה הציונית בארץ־ישראל</a:t>
            </a:r>
          </a:p>
        </p:txBody>
      </p:sp>
      <p:sp>
        <p:nvSpPr>
          <p:cNvPr id="17" name="Rectangle 16"/>
          <p:cNvSpPr/>
          <p:nvPr/>
        </p:nvSpPr>
        <p:spPr>
          <a:xfrm>
            <a:off x="11320272" y="3657600"/>
            <a:ext cx="64008" cy="15544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3566160"/>
            <a:ext cx="5212080" cy="17373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3639312"/>
            <a:ext cx="4937760" cy="1591056"/>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דרכי הפעולה של התנועות הלאומיות</a:t>
            </a:r>
          </a:p>
        </p:txBody>
      </p:sp>
      <p:sp>
        <p:nvSpPr>
          <p:cNvPr id="20" name="Rectangle 19"/>
          <p:cNvSpPr/>
          <p:nvPr/>
        </p:nvSpPr>
        <p:spPr>
          <a:xfrm>
            <a:off x="5833872" y="3657600"/>
            <a:ext cx="64008" cy="15544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צמיחת התנועות הלאומיות</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1</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29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צמיחת התנועות הלאומיות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29</a:t>
            </a:r>
          </a:p>
        </p:txBody>
      </p:sp>
      <p:sp>
        <p:nvSpPr>
          <p:cNvPr id="9" name="Rounded Rectangle 8"/>
          <p:cNvSpPr/>
          <p:nvPr/>
        </p:nvSpPr>
        <p:spPr>
          <a:xfrm>
            <a:off x="8010144" y="1291336"/>
            <a:ext cx="3447288" cy="4366768"/>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291336"/>
            <a:ext cx="3447288" cy="822959"/>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8336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8336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318768"/>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המהפכה האמריקנית/המהפכה הצרפתית</a:t>
            </a:r>
          </a:p>
        </p:txBody>
      </p:sp>
      <p:sp>
        <p:nvSpPr>
          <p:cNvPr id="14" name="TextBox 13"/>
          <p:cNvSpPr txBox="1"/>
          <p:nvPr/>
        </p:nvSpPr>
        <p:spPr>
          <a:xfrm>
            <a:off x="8147304" y="2205736"/>
            <a:ext cx="3172968" cy="3360927"/>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הפיצו את רעיונות תנועת ההשכלה ושימשו השראה לתנועות לאומיות אחרות</a:t>
            </a:r>
          </a:p>
        </p:txBody>
      </p:sp>
      <p:sp>
        <p:nvSpPr>
          <p:cNvPr id="15" name="Rounded Rectangle 14"/>
          <p:cNvSpPr/>
          <p:nvPr/>
        </p:nvSpPr>
        <p:spPr>
          <a:xfrm>
            <a:off x="4370832" y="1291336"/>
            <a:ext cx="3447288" cy="4366768"/>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291336"/>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35534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35534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318768"/>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כיבושי נפוליאון</a:t>
            </a:r>
          </a:p>
        </p:txBody>
      </p:sp>
      <p:sp>
        <p:nvSpPr>
          <p:cNvPr id="20" name="TextBox 19"/>
          <p:cNvSpPr txBox="1"/>
          <p:nvPr/>
        </p:nvSpPr>
        <p:spPr>
          <a:xfrm>
            <a:off x="4507992" y="1949704"/>
            <a:ext cx="3172968" cy="3616959"/>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הפיצו את רעיונות המהפכה הצרפתית ובד בבד עוררו את הרגש הלאומי של העמים הנכבשים משום שראו בו כובש זר</a:t>
            </a:r>
          </a:p>
        </p:txBody>
      </p:sp>
      <p:sp>
        <p:nvSpPr>
          <p:cNvPr id="21" name="Rounded Rectangle 20"/>
          <p:cNvSpPr/>
          <p:nvPr/>
        </p:nvSpPr>
        <p:spPr>
          <a:xfrm>
            <a:off x="731520" y="1291336"/>
            <a:ext cx="3447288" cy="4366768"/>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291336"/>
            <a:ext cx="3447288" cy="822959"/>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48336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483360"/>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318768"/>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התפשטות ידיעת קרוא וכתוב</a:t>
            </a:r>
          </a:p>
        </p:txBody>
      </p:sp>
      <p:sp>
        <p:nvSpPr>
          <p:cNvPr id="26" name="TextBox 25"/>
          <p:cNvSpPr txBox="1"/>
          <p:nvPr/>
        </p:nvSpPr>
        <p:spPr>
          <a:xfrm>
            <a:off x="868680" y="2205736"/>
            <a:ext cx="3172968" cy="3360927"/>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אפשרה העברת מידע, שיתוף ההמונים בתנועות הלאומיות והקמת מפלגות, חוגים רעיוניים ותנועות נוער. אלה קידמו את התנועות הלאומיות בקרב ציבור מגוון.</a:t>
            </a:r>
          </a:p>
          <a:p>
            <a:pPr rtl="1" algn="r">
              <a:spcAft>
                <a:spcPts val="500"/>
              </a:spcAft>
            </a:pPr>
            <a:r>
              <a:rPr sz="1600" b="0">
                <a:solidFill>
                  <a:srgbClr val="212430"/>
                </a:solidFill>
                <a:latin typeface="Noto Sans Hebrew"/>
                <a:cs typeface="Noto Sans Hebrew"/>
              </a:rPr>
              <a:t>התפתחות התחבורה ואמצעי התקשורת בתקופת המהפכה התעשייתית. אפשרה הפצה מהירה של רעיונות, שגרמו להמונים להצטרף לתנועות הלאומיות</a:t>
            </a:r>
          </a:p>
        </p:txBody>
      </p:sp>
      <p:sp>
        <p:nvSpPr>
          <p:cNvPr id="27" name="Rectangle 26"/>
          <p:cNvSpPr/>
          <p:nvPr/>
        </p:nvSpPr>
        <p:spPr>
          <a:xfrm>
            <a:off x="731520"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צמיחת התנועות הלאומיות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29</a:t>
            </a:r>
          </a:p>
        </p:txBody>
      </p:sp>
      <p:sp>
        <p:nvSpPr>
          <p:cNvPr id="9" name="Rounded Rectangle 8"/>
          <p:cNvSpPr/>
          <p:nvPr/>
        </p:nvSpPr>
        <p:spPr>
          <a:xfrm>
            <a:off x="731520" y="1745538"/>
            <a:ext cx="10725912" cy="345836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18690"/>
            <a:ext cx="10451592" cy="3312058"/>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בעקבות תהליך האמנציפציה התרופף</a:t>
            </a:r>
          </a:p>
          <a:p>
            <a:pPr rtl="1" algn="r">
              <a:spcAft>
                <a:spcPts val="500"/>
              </a:spcAft>
            </a:pPr>
            <a:r>
              <a:rPr sz="2600" b="0">
                <a:solidFill>
                  <a:srgbClr val="212430"/>
                </a:solidFill>
                <a:latin typeface="Noto Sans Hebrew"/>
                <a:cs typeface="Noto Sans Hebrew"/>
              </a:rPr>
              <a:t>הקשר בין הפרט ובין הקהילה היהודית</a:t>
            </a:r>
          </a:p>
        </p:txBody>
      </p:sp>
      <p:sp>
        <p:nvSpPr>
          <p:cNvPr id="11" name="Rectangle 10"/>
          <p:cNvSpPr/>
          <p:nvPr/>
        </p:nvSpPr>
        <p:spPr>
          <a:xfrm>
            <a:off x="11338560" y="1818690"/>
            <a:ext cx="64008" cy="331205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פעילות התנועות הלאומיות</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2</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29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פעילות התנועות הלאומיות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29</a:t>
            </a:r>
          </a:p>
        </p:txBody>
      </p:sp>
      <p:sp>
        <p:nvSpPr>
          <p:cNvPr id="9" name="Rounded Rectangle 8"/>
          <p:cNvSpPr/>
          <p:nvPr/>
        </p:nvSpPr>
        <p:spPr>
          <a:xfrm>
            <a:off x="8010144" y="1428750"/>
            <a:ext cx="3447288" cy="409193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428750"/>
            <a:ext cx="3447288"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8521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8521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456182"/>
            <a:ext cx="2715768"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גיבוש הזהות הלאומית המשותפת של קבוצת הלאום</a:t>
            </a:r>
          </a:p>
        </p:txBody>
      </p:sp>
      <p:sp>
        <p:nvSpPr>
          <p:cNvPr id="14" name="TextBox 13"/>
          <p:cNvSpPr txBox="1"/>
          <p:nvPr/>
        </p:nvSpPr>
        <p:spPr>
          <a:xfrm>
            <a:off x="8147304" y="2272030"/>
            <a:ext cx="3172968" cy="315721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הידוק הקשרים המלכדים את האנשים המרגישים שייכות לאותו לאום</a:t>
            </a:r>
          </a:p>
        </p:txBody>
      </p:sp>
      <p:sp>
        <p:nvSpPr>
          <p:cNvPr id="15" name="Rounded Rectangle 14"/>
          <p:cNvSpPr/>
          <p:nvPr/>
        </p:nvSpPr>
        <p:spPr>
          <a:xfrm>
            <a:off x="4370832" y="1428750"/>
            <a:ext cx="3447288" cy="409193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428750"/>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49275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49275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45618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מנגנון מגייס</a:t>
            </a:r>
          </a:p>
        </p:txBody>
      </p:sp>
      <p:sp>
        <p:nvSpPr>
          <p:cNvPr id="20" name="TextBox 19"/>
          <p:cNvSpPr txBox="1"/>
          <p:nvPr/>
        </p:nvSpPr>
        <p:spPr>
          <a:xfrm>
            <a:off x="4507992" y="2087118"/>
            <a:ext cx="3172968" cy="334213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עיצוב התודעה הלאומית בקרב בני הלאום מסייע לעורר אותם למאבק להגשמת מטרת התנועה</a:t>
            </a:r>
          </a:p>
        </p:txBody>
      </p:sp>
      <p:sp>
        <p:nvSpPr>
          <p:cNvPr id="21" name="Rounded Rectangle 20"/>
          <p:cNvSpPr/>
          <p:nvPr/>
        </p:nvSpPr>
        <p:spPr>
          <a:xfrm>
            <a:off x="731520" y="1428750"/>
            <a:ext cx="3447288" cy="4091939"/>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428750"/>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49275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492758"/>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45618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הקמת המדינה</a:t>
            </a:r>
          </a:p>
        </p:txBody>
      </p:sp>
      <p:sp>
        <p:nvSpPr>
          <p:cNvPr id="26" name="TextBox 25"/>
          <p:cNvSpPr txBox="1"/>
          <p:nvPr/>
        </p:nvSpPr>
        <p:spPr>
          <a:xfrm>
            <a:off x="868680" y="2087118"/>
            <a:ext cx="3172968" cy="334213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מאבק עממי ומאבק צבאי נגד שליטים מקומיים או זרים לצורך השגת עצמאות; ניהול מאבק נגד כוחות מעכבים בארצם; איחוד יחידות פוליטיות נפרדות לכלל יחידה לאומית פוליטית אחת; כריתת בריתות עם כוחות חיצוניים שיסייעו למאבק הלאומי</a:t>
            </a:r>
          </a:p>
        </p:txBody>
      </p:sp>
      <p:sp>
        <p:nvSpPr>
          <p:cNvPr id="27" name="Rectangle 26"/>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3412998"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התנועות הלאומיות והתנועה הציונית בארץ־ישראל</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3</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29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התנועות הלאומיות והתנועה הציונית בארץ־ישראל</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29</a:t>
            </a:r>
          </a:p>
        </p:txBody>
      </p:sp>
      <p:sp>
        <p:nvSpPr>
          <p:cNvPr id="9" name="Rounded Rectangle 8"/>
          <p:cNvSpPr/>
          <p:nvPr/>
        </p:nvSpPr>
        <p:spPr>
          <a:xfrm>
            <a:off x="6217920" y="1500886"/>
            <a:ext cx="5239512" cy="3947667"/>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500886"/>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64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6489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52831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קשיים</a:t>
            </a:r>
          </a:p>
        </p:txBody>
      </p:sp>
      <p:sp>
        <p:nvSpPr>
          <p:cNvPr id="14" name="TextBox 13"/>
          <p:cNvSpPr txBox="1"/>
          <p:nvPr/>
        </p:nvSpPr>
        <p:spPr>
          <a:xfrm>
            <a:off x="6355080" y="2159254"/>
            <a:ext cx="4965192" cy="3197859"/>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התנגדות ראשי הכנסייה האורתודוקסית ביוון; עוצמתה של האימפריה העותמאנית; סיוע של מצרים (מוחמד עלי) לטורקים</a:t>
            </a:r>
          </a:p>
        </p:txBody>
      </p:sp>
      <p:sp>
        <p:nvSpPr>
          <p:cNvPr id="15" name="Rounded Rectangle 14"/>
          <p:cNvSpPr/>
          <p:nvPr/>
        </p:nvSpPr>
        <p:spPr>
          <a:xfrm>
            <a:off x="731520" y="1500886"/>
            <a:ext cx="5239512" cy="3947667"/>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500886"/>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64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6489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52831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גורמים שסייעו</a:t>
            </a:r>
          </a:p>
        </p:txBody>
      </p:sp>
      <p:sp>
        <p:nvSpPr>
          <p:cNvPr id="20" name="TextBox 19"/>
          <p:cNvSpPr txBox="1"/>
          <p:nvPr/>
        </p:nvSpPr>
        <p:spPr>
          <a:xfrm>
            <a:off x="868680" y="2159254"/>
            <a:ext cx="4965192" cy="3197859"/>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תמיכת יוונים שהיגרו מיוון וחיו בארצות אירופה; המתנדבים שהגיעו מכל רחבי אירופה לסייע במאבק היוונים בטורקים; דעת קהל אוהדת שהפעילה לחץ על המעצמות לשלוח כוחות עזר למורדים; עזרת המעצמות רוסיה, בריטניה וצרפת: שלחו צי להילחם בטורקים</a:t>
            </a:r>
          </a:p>
        </p:txBody>
      </p:sp>
      <p:sp>
        <p:nvSpPr>
          <p:cNvPr id="21" name="Rectangle 20"/>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094476"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התנועות הלאומיות והתנועה הציונית בארץ־ישראל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29</a:t>
            </a:r>
          </a:p>
        </p:txBody>
      </p:sp>
      <p:sp>
        <p:nvSpPr>
          <p:cNvPr id="9" name="Rounded Rectangle 8"/>
          <p:cNvSpPr/>
          <p:nvPr/>
        </p:nvSpPr>
        <p:spPr>
          <a:xfrm>
            <a:off x="6217920" y="1427987"/>
            <a:ext cx="5239512" cy="409346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27987"/>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9199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9199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5542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קשיי הסתגלות לתנאים שלא הורגלו בהם</a:t>
            </a:r>
          </a:p>
        </p:txBody>
      </p:sp>
      <p:sp>
        <p:nvSpPr>
          <p:cNvPr id="14" name="TextBox 13"/>
          <p:cNvSpPr txBox="1"/>
          <p:nvPr/>
        </p:nvSpPr>
        <p:spPr>
          <a:xfrm>
            <a:off x="6355080" y="2086356"/>
            <a:ext cx="4965192" cy="3343655"/>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אקלים שונה, מחלת הקדחת.</a:t>
            </a:r>
          </a:p>
          <a:p>
            <a:pPr rtl="1" algn="r">
              <a:spcAft>
                <a:spcPts val="500"/>
              </a:spcAft>
            </a:pPr>
            <a:r>
              <a:rPr sz="2600" b="0">
                <a:solidFill>
                  <a:srgbClr val="212430"/>
                </a:solidFill>
                <a:latin typeface="Noto Sans Hebrew"/>
                <a:cs typeface="Noto Sans Hebrew"/>
              </a:rPr>
              <a:t>השלטונות העותמאניים הגבילו רכישת קרקעות.</a:t>
            </a:r>
          </a:p>
          <a:p>
            <a:pPr rtl="1" algn="r">
              <a:spcAft>
                <a:spcPts val="500"/>
              </a:spcAft>
            </a:pPr>
            <a:r>
              <a:rPr sz="2600" b="0">
                <a:solidFill>
                  <a:srgbClr val="212430"/>
                </a:solidFill>
                <a:latin typeface="Noto Sans Hebrew"/>
                <a:cs typeface="Noto Sans Hebrew"/>
              </a:rPr>
              <a:t>סכסוכים פנימיים בין המתיישבים, העימות האידאולוגי בין הפועלים ובין האיכרים.</a:t>
            </a:r>
          </a:p>
        </p:txBody>
      </p:sp>
      <p:sp>
        <p:nvSpPr>
          <p:cNvPr id="15" name="Rounded Rectangle 14"/>
          <p:cNvSpPr/>
          <p:nvPr/>
        </p:nvSpPr>
        <p:spPr>
          <a:xfrm>
            <a:off x="731520" y="1427987"/>
            <a:ext cx="5239512" cy="409346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27987"/>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9199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9199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55420"/>
            <a:ext cx="4507992" cy="512064"/>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קשיי הסתגלות לתנאים שלא הורגלו בהם - המשך</a:t>
            </a:r>
          </a:p>
        </p:txBody>
      </p:sp>
      <p:sp>
        <p:nvSpPr>
          <p:cNvPr id="20" name="TextBox 19"/>
          <p:cNvSpPr txBox="1"/>
          <p:nvPr/>
        </p:nvSpPr>
        <p:spPr>
          <a:xfrm>
            <a:off x="868680" y="2086356"/>
            <a:ext cx="4965192" cy="3343655"/>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בעיות ביטחון – גנבות והתנכלויות של הבדואים.</a:t>
            </a:r>
          </a:p>
          <a:p>
            <a:pPr rtl="1" algn="r">
              <a:spcAft>
                <a:spcPts val="500"/>
              </a:spcAft>
            </a:pPr>
            <a:r>
              <a:rPr sz="2600" b="0">
                <a:solidFill>
                  <a:srgbClr val="212430"/>
                </a:solidFill>
                <a:latin typeface="Noto Sans Hebrew"/>
                <a:cs typeface="Noto Sans Hebrew"/>
              </a:rPr>
              <a:t>המאבק על תחיית השפה העברית.</a:t>
            </a:r>
          </a:p>
          <a:p>
            <a:pPr rtl="1" algn="r">
              <a:spcAft>
                <a:spcPts val="500"/>
              </a:spcAft>
            </a:pPr>
            <a:r>
              <a:rPr sz="2600" b="0">
                <a:solidFill>
                  <a:srgbClr val="212430"/>
                </a:solidFill>
                <a:latin typeface="Noto Sans Hebrew"/>
                <a:cs typeface="Noto Sans Hebrew"/>
              </a:rPr>
              <a:t>קשיים שנבעו משיטת האפוטרופוסות</a:t>
            </a:r>
          </a:p>
        </p:txBody>
      </p:sp>
      <p:sp>
        <p:nvSpPr>
          <p:cNvPr id="21" name="Rectangle 20"/>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094476"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דרכי הפעולה של התנועות הלאומיות</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4</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29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דרכי הפעולה של התנועות הלאומיות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29</a:t>
            </a:r>
          </a:p>
        </p:txBody>
      </p:sp>
      <p:sp>
        <p:nvSpPr>
          <p:cNvPr id="9" name="Rounded Rectangle 8"/>
          <p:cNvSpPr/>
          <p:nvPr/>
        </p:nvSpPr>
        <p:spPr>
          <a:xfrm>
            <a:off x="8010144" y="1428750"/>
            <a:ext cx="3447288" cy="409193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428750"/>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9275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9275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45618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הקמת מדינת לאום</a:t>
            </a:r>
          </a:p>
        </p:txBody>
      </p:sp>
      <p:sp>
        <p:nvSpPr>
          <p:cNvPr id="14" name="TextBox 13"/>
          <p:cNvSpPr txBox="1"/>
          <p:nvPr/>
        </p:nvSpPr>
        <p:spPr>
          <a:xfrm>
            <a:off x="8147304" y="2087118"/>
            <a:ext cx="3172968" cy="3342131"/>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מאבק עממי ומאבק צבאי נגד שליטים מקומיים או זרים לצורך השגת עצמאות; ניהול מאבק נגד כוחות מעכבים בארצם; איחוד יחידות פוליטיות נפרדות לכלל יחידה לאומית־פוליטית אחת; כריתת בריתות עם כוחות חיצוניים שיסייעו למאבק הלאומי</a:t>
            </a:r>
          </a:p>
        </p:txBody>
      </p:sp>
      <p:sp>
        <p:nvSpPr>
          <p:cNvPr id="15" name="Rounded Rectangle 14"/>
          <p:cNvSpPr/>
          <p:nvPr/>
        </p:nvSpPr>
        <p:spPr>
          <a:xfrm>
            <a:off x="4370832" y="1428750"/>
            <a:ext cx="3447288" cy="409193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428750"/>
            <a:ext cx="3447288" cy="822959"/>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62077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62077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456182"/>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תעודת חבר בקונגרס הציוני (הרצל)</a:t>
            </a:r>
          </a:p>
        </p:txBody>
      </p:sp>
      <p:sp>
        <p:nvSpPr>
          <p:cNvPr id="20" name="TextBox 19"/>
          <p:cNvSpPr txBox="1"/>
          <p:nvPr/>
        </p:nvSpPr>
        <p:spPr>
          <a:xfrm>
            <a:off x="4507992" y="2343150"/>
            <a:ext cx="3172968" cy="308609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קרדיט: שאלון 2261</a:t>
            </a:r>
          </a:p>
        </p:txBody>
      </p:sp>
      <p:sp>
        <p:nvSpPr>
          <p:cNvPr id="21" name="Rounded Rectangle 20"/>
          <p:cNvSpPr/>
          <p:nvPr/>
        </p:nvSpPr>
        <p:spPr>
          <a:xfrm>
            <a:off x="731520" y="1428750"/>
            <a:ext cx="3447288" cy="4091939"/>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428750"/>
            <a:ext cx="3447288" cy="822959"/>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62077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620774"/>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456182"/>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צילום קומונה בקיבוץ מרחביה</a:t>
            </a:r>
          </a:p>
        </p:txBody>
      </p:sp>
      <p:sp>
        <p:nvSpPr>
          <p:cNvPr id="26" name="TextBox 25"/>
          <p:cNvSpPr txBox="1"/>
          <p:nvPr/>
        </p:nvSpPr>
        <p:spPr>
          <a:xfrm>
            <a:off x="868680" y="2343150"/>
            <a:ext cx="3172968" cy="308609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קרדיט: שאלון 2261</a:t>
            </a:r>
          </a:p>
        </p:txBody>
      </p:sp>
      <p:sp>
        <p:nvSpPr>
          <p:cNvPr id="27" name="Rectangle 26"/>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8775954"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דרכי הפעולה של התנועות הלאומיות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29</a:t>
            </a:r>
          </a:p>
        </p:txBody>
      </p:sp>
      <p:sp>
        <p:nvSpPr>
          <p:cNvPr id="9" name="Rounded Rectangle 8"/>
          <p:cNvSpPr/>
          <p:nvPr/>
        </p:nvSpPr>
        <p:spPr>
          <a:xfrm>
            <a:off x="8010144" y="2286000"/>
            <a:ext cx="3447288" cy="2377440"/>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2286000"/>
            <a:ext cx="3447288"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244246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244246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2313432"/>
            <a:ext cx="2715768"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ציור "אספת מאי" (Pavel Simát, ויקימדיה קומונס)</a:t>
            </a:r>
          </a:p>
        </p:txBody>
      </p:sp>
      <p:sp>
        <p:nvSpPr>
          <p:cNvPr id="14" name="TextBox 13"/>
          <p:cNvSpPr txBox="1"/>
          <p:nvPr/>
        </p:nvSpPr>
        <p:spPr>
          <a:xfrm>
            <a:off x="8147304" y="3129280"/>
            <a:ext cx="3172968" cy="1442720"/>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קרדיט: שאלון 2261</a:t>
            </a:r>
          </a:p>
        </p:txBody>
      </p:sp>
      <p:sp>
        <p:nvSpPr>
          <p:cNvPr id="15" name="Rounded Rectangle 14"/>
          <p:cNvSpPr/>
          <p:nvPr/>
        </p:nvSpPr>
        <p:spPr>
          <a:xfrm>
            <a:off x="4370832" y="2286000"/>
            <a:ext cx="3447288" cy="2377440"/>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2286000"/>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235000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235000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2313432"/>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מודעת גיוס פועלים ביפו</a:t>
            </a:r>
          </a:p>
        </p:txBody>
      </p:sp>
      <p:sp>
        <p:nvSpPr>
          <p:cNvPr id="20" name="TextBox 19"/>
          <p:cNvSpPr txBox="1"/>
          <p:nvPr/>
        </p:nvSpPr>
        <p:spPr>
          <a:xfrm>
            <a:off x="4507992" y="2944368"/>
            <a:ext cx="3172968" cy="1627632"/>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קרדיט: שאלון 2261</a:t>
            </a:r>
          </a:p>
        </p:txBody>
      </p:sp>
      <p:sp>
        <p:nvSpPr>
          <p:cNvPr id="21" name="Rounded Rectangle 20"/>
          <p:cNvSpPr/>
          <p:nvPr/>
        </p:nvSpPr>
        <p:spPr>
          <a:xfrm>
            <a:off x="731520" y="2286000"/>
            <a:ext cx="3447288" cy="2377440"/>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2286000"/>
            <a:ext cx="3447288" cy="822959"/>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247802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2478024"/>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2313432"/>
            <a:ext cx="2715768"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כרטיס ציר בקונגרס הציוני בבזל</a:t>
            </a:r>
          </a:p>
        </p:txBody>
      </p:sp>
      <p:sp>
        <p:nvSpPr>
          <p:cNvPr id="26" name="TextBox 25"/>
          <p:cNvSpPr txBox="1"/>
          <p:nvPr/>
        </p:nvSpPr>
        <p:spPr>
          <a:xfrm>
            <a:off x="868680" y="3200400"/>
            <a:ext cx="3172968" cy="1371600"/>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קרדיט: שאלון 2261</a:t>
            </a:r>
          </a:p>
        </p:txBody>
      </p:sp>
      <p:sp>
        <p:nvSpPr>
          <p:cNvPr id="27" name="Rectangle 26"/>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8775954"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בול הקרן הקיימת לישראל</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29</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1.png"/>
          <p:cNvPicPr>
            <a:picLocks noChangeAspect="1"/>
          </p:cNvPicPr>
          <p:nvPr/>
        </p:nvPicPr>
        <p:blipFill>
          <a:blip r:embed="rId3"/>
          <a:stretch>
            <a:fillRect/>
          </a:stretch>
        </p:blipFill>
        <p:spPr>
          <a:xfrm>
            <a:off x="1834384" y="1005840"/>
            <a:ext cx="3737871"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בול של הקרן הקיימת לישראל (Jewish National Fund, 25 סנט), "דמי חנוכה": חלוץ עם מעדר מול דמות לוחם עם מגן דוד. סמלים כמו הבול מחזקים תודעה לאומית.</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מתוך הערך "חנוכה", ויקיפדיה; נספח לשאלון 022261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ההמנונים: התקווה והמנון יוון</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29</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2.png"/>
          <p:cNvPicPr>
            <a:picLocks noChangeAspect="1"/>
          </p:cNvPicPr>
          <p:nvPr/>
        </p:nvPicPr>
        <p:blipFill>
          <a:blip r:embed="rId3"/>
          <a:stretch>
            <a:fillRect/>
          </a:stretch>
        </p:blipFill>
        <p:spPr>
          <a:xfrm>
            <a:off x="1846283" y="1005840"/>
            <a:ext cx="3714073"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שני טקסטים של המנונים זה לצד זה: "התקווה" (נפתלי הרץ אימבר) ו"המנון לחירות" (דיוניסיוס סולומוס), עם דגל ישראל ודגל יוון. הנספח משווה מאפיינים לאומיים משותפים.</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נספח לשאלון 022261</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ציור: קהל גדול עם דגלים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29</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5.png"/>
          <p:cNvPicPr>
            <a:picLocks noChangeAspect="1"/>
          </p:cNvPicPr>
          <p:nvPr/>
        </p:nvPicPr>
        <p:blipFill>
          <a:blip r:embed="rId3"/>
          <a:stretch>
            <a:fillRect/>
          </a:stretch>
        </p:blipFill>
        <p:spPr>
          <a:xfrm>
            <a:off x="1967653" y="1005840"/>
            <a:ext cx="3471333"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ציור של קהל גדול הנאסף סביב דגלים, גברים ונשים בלבוש תקופתי, ובהם אנשי דת. הנספח מבקש לזהות מאפיינים משותפים של לאום.</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באמצעות ויקימדיה קומונס; נספח לשאלון 022261, שאלה 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מודעה של קבלן לפועלים עבריים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29</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6.png"/>
          <p:cNvPicPr>
            <a:picLocks noChangeAspect="1"/>
          </p:cNvPicPr>
          <p:nvPr/>
        </p:nvPicPr>
        <p:blipFill>
          <a:blip r:embed="rId3"/>
          <a:stretch>
            <a:fillRect/>
          </a:stretch>
        </p:blipFill>
        <p:spPr>
          <a:xfrm>
            <a:off x="1898740" y="1005840"/>
            <a:ext cx="3609159"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מודעה בעברית של הקבלן יוסף אליהו שלוש (יפו): הוא מזמין פועלים עברים לעבודה בבניין הגימנסיה והבתים באחוזת בית, ומפרט תנאי עבודה ושכר. בפינה מופיעה המודעה המקורית.</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הארכיון הציוני המרכזי; נספח לשאלון 022261, שאלה 4</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2261 | קיץ תשפ"ה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29</a:t>
            </a:r>
          </a:p>
        </p:txBody>
      </p:sp>
      <p:sp>
        <p:nvSpPr>
          <p:cNvPr id="9" name="Rounded Rectangle 8"/>
          <p:cNvSpPr/>
          <p:nvPr/>
        </p:nvSpPr>
        <p:spPr>
          <a:xfrm>
            <a:off x="731520" y="1051560"/>
            <a:ext cx="10725912" cy="474268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59638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6. התנועות הלאומיות – מטרות ופעולות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בחרו בתנועה לאומית שפעלה באחת מן הארצות: יוון, פולין, איטליה, גרמניה.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הציגו את המצב המדיני ואת המצב החברתי־כלכלי בארץ שבה פעלה התנועה הלאומית שבחרתם, והסבירו את ההשפעה של מצב זה על מטרות התנועה ועל אחת מפעולותיה.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(17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לפניכם מקור מאת ליאו מוצקין, פעיל ציוני ואחד מיוזמי הקונגרס הציוני.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אולי תקדים תחייה גופנית לתחייה רוחנית, אם חלק הגון של העם היהודי יחיה בתנאי חיים נורמליים. על השאלה אם ניכרת כבר היום תחייה גופנית מסוימת בתוך האיכרים היהודים בארץ, עליי לתת תשובה חיובית... ניכרת זריזות רבה בתרגילי גוף, למשל ברכיבה, בירייה, מה שאין למצוא לחלוטין אצל יהודי הגולה.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ביין [עורך], ספר מוצקין, ההנהלה הציונית והנהלת הקונגרס היהודי העולמי, תרצ"ט, עמ' 46-45)</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הסבירו כיצד באה לידי ביטוי במקור אחת מן המטרות של התנועה הציונית.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על פי מה שלמדתם, הציגו שתי פעולות שנקטו העולים בארץ־ישראל בשנים 1881–1914 כדי לקדם מטרה זו.</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2261 | קיץ תשפ"ה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19 מתוך 29</a:t>
            </a:r>
          </a:p>
        </p:txBody>
      </p:sp>
      <p:sp>
        <p:nvSpPr>
          <p:cNvPr id="9" name="Rounded Rectangle 8"/>
          <p:cNvSpPr/>
          <p:nvPr/>
        </p:nvSpPr>
        <p:spPr>
          <a:xfrm>
            <a:off x="731520" y="1051560"/>
            <a:ext cx="10725912" cy="10972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9509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(16 נקודות)</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20 מתוך 29</a:t>
            </a:r>
          </a:p>
        </p:txBody>
      </p:sp>
      <p:sp>
        <p:nvSpPr>
          <p:cNvPr id="9" name="Rounded Rectangle 8"/>
          <p:cNvSpPr/>
          <p:nvPr/>
        </p:nvSpPr>
        <p:spPr>
          <a:xfrm>
            <a:off x="731520" y="1051560"/>
            <a:ext cx="10725912" cy="474268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59638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6. התנועות הלאומיות – מטרות ופעולות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המצב המדיני והמצב החברתי כלכלי בארץ שבה פעלה התנועה הלאומית, ההשפעה של מצב זה על מטרות התנועה ועל פעולותיה: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יוון: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מצב מדיני: יוון הנוצרית הייתה בשליטת האימפריה העות'מאנית המוסלמית מזה מאות שנים.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מצב חברתי-כלכלי: ריבוד חברתי ופערים כלכליים ומעמדיים גדולים בין אליטה של סוחרים ואנשי כנסייה בכירים לבין המוני איכרים עניים.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השפעה של מצב זה על מטרות התנועה ועל פעולותיה: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מטרתה העיקרית של התנועה הלאומית היוונית הייתה לסלק את השלטון העות'מאני ולהקים מדינה יוונית עצמאית.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התנועה הלאומית היוונית ניהלה מאבק חמוש קשה וממושך נגד השלטון העות'מאני.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התנועה הלאומית היוונית הסתייעה בכוחות של מדינות זרות כדי להיאבק בעות'מאנים.</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תשפ"ה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21 מתוך 29</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התנועה הלאומית היוונית פנתה אל פשוטי העם, ונאבקה בראשי הכנסייה שהתנגדו 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פולין: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מצב מדיני: פולין הייתה בשליטתן של שלוש מעצמות – רוסיה, פרוסיה ואוסטריה, שחילקו את שטחיה ביניהן.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מצב חברתי־כלכלי: מאבק המעמדות בפולין פיצל את החברה, ובקרב הפולנים שררה שנאה עזה לאצולה הפולנית השמרנית; היה פער כלכלי וחברתי גדול בין המרכזים העירוניים בדרום ובמערב פולין בעיקר, לבין האזורים הכפריים במזרח פולין; החיים תחת שלוש אימפריות שונות יצרו הבדלים כלכליים וחברתיים בין האזורים השונים בפולין.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השפעה של מצב זה על מטרות התנועה ועל פעולותיה: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מטרות התנועה הלאומית הפולנית היו לאחד מחדש את פולין תחת שלטון עצמי ולהיאבק נגד שלוש האימפריות שחילקו אותה ביניהן.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התנועה הלאומית הפולנית נאלצה לנהל מאבקים נפרדים נגד שלוש אימפריות חזקות ששיתפו ביניהן פעולה לא פעם בדיכוי ניסיונות מרד פולניים.</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תשפ"ה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22 מתוך 29</a:t>
            </a:r>
          </a:p>
        </p:txBody>
      </p:sp>
      <p:sp>
        <p:nvSpPr>
          <p:cNvPr id="9" name="Rounded Rectangle 8"/>
          <p:cNvSpPr/>
          <p:nvPr/>
        </p:nvSpPr>
        <p:spPr>
          <a:xfrm>
            <a:off x="731520" y="1051560"/>
            <a:ext cx="10725912" cy="455980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41350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התנועה הלאומית הפולנית ניסתה לגייס תמיכה בין-לאומית למאבקה ולנצל סכסוכים ויריבויות בין מעצמות אירופה השונות כדי לזכות בתמיכה במאבקה.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איטליה: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מצב מדיני: איטליה הייתה מחולקת לממלכות, לנסיכויות ולערים עצמאיות; המעצמות צרפת ואוסטריה שלטו על אזורים בצפון איטליה ובדרומה וסירבו להעניק עצמאות לתושבי השטחים שבשליטתן.</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מצב חברתי־כלכלי: בין הצפון לדרום היו פערים חברתיים־כלכליים. הצפון היה עשיר ומתועש יותר, הדרום היה עני וחקלאי יותר.</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השפעה של מצב זה על מטרות התנועה ועל פעולותיה: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מטרת התנועה הלאומית האיטלקית הייתה להיאבק נגד שליטים שמרניים מקומיים ונגד מעצמות זרות כדי להביא לאיחוד המדינות האיטלקיות השונות ולהקים מדינת לאום אחת.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הפיצול המדיני, הכלכלי והתרבותי בין אזורי איטליה השונים יצר צורך לפעול לגיבוש והפצה של זהות לאומית איטלקית ושפה אחת שתאחד את תושבי איטליה לכדי לאום אחד.</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תשפ"ה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23 מתוך 29</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הפיצול המדיני והדיכוי הפוליטי הובילו להקמת תנועה מחתרתית של אגודות סודיות שניסו לקדם התקוממויות עממיות נגד שליטים מקומיים וזרים.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הצורך להיאבק בשלטון האוסטרי ובאפיפיור הובילו לשיתוף פעולה צבאי של התנועה הלאומית עם ויטוריו עמנואלה השליט של פיימונטה ועם צרפת.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התנועה הלאומית האיטלקית פעלה לקידום איחוד האיטלקים באמצעות חינוך לאומי ויצירה של תרבות לאומית איטלקית.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גרמניה: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מצב מדיני: פיצול מדיני לעשרות יחידות פוליטיות עצמאיות שונות; מאבק על ההגמוניה בין אוסטריה לפרוסיה.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מצב חברתי־כלכלי: התפתחות כלכלית וטכנולוגית מהירה של אזורים שונים בגרמניה לצד אזורים שנשארו ברובם כפריים וחקלאיים, פיצול כלכלי שהכביד על מסחר ועל התפתחות תעשייתית; פיצול בין אזורים פרוטסטנטיים לקתולים.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השפעה של מצב זה על מטרות התנועה ועל פעולותיה:</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תשפ"ה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24 מתוך 29</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מטרתה המרכזית של התנועה הלאומית הגרמנית הייתה להביא לאיחוד המדינות הגרמניות השונות לכדי מדינת לאום גרמנית אחת.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ניסיונות לקדם מהפכות והתקוממויות עממיות רחבה נגד שליטים מקומיים שביקשו לדכא את התנועה הלאומית ולמנוע את איחוד גרמניה.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שיתוף פעולה עם מלך פרוסיה כדי להיאבק באוסטריה ולהוביל לאיחוד מדיני תחת שלטון פרוסי תוך כדי מלחמות הן עם אוסטריה והן עם צרפת.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1, עמ' 34–41; כנרת 1, עמ' 51–64; לילך 1, עמ' 43–45, 50, 61–64, 67–69; מט"ח 1, עמ' 26–30, 34–37; רכס 1, עמ' 26–27, 31–38; שזר 1, עמ' 28, 32–36.</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כיצד באה לידי ביטוי במקור מטרת התנועה הציונית: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המטרה: יצירת "היהודי החדש", יצרני, שינוי הדימוי של היהודי הגלותי. במקור: "אולי תקדים תחייה גופנית לתחייה רוחנית"; "ניכרת זריזות רבה בתרגילי גוף... מה שאין למצוא לחלוטין אצל יהודי הגולה".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המטרה: כיבוש העבודה, הגשמת הציונות באמצעות עבודת אדמה בארץ־ישראל. במקור: "חלק הגון של העם היהודי יחיה בתנאי חיים נורמליים"; "תחייה גופנית ניכרת כבר היום... בתוך האיכרים היהודים בארץ".</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קיץ תשפ"ה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25 מתוך 29</a:t>
            </a:r>
          </a:p>
        </p:txBody>
      </p:sp>
      <p:sp>
        <p:nvSpPr>
          <p:cNvPr id="9" name="Rounded Rectangle 8"/>
          <p:cNvSpPr/>
          <p:nvPr/>
        </p:nvSpPr>
        <p:spPr>
          <a:xfrm>
            <a:off x="731520" y="1051560"/>
            <a:ext cx="10725912" cy="2554223"/>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407919"/>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פעולות שעשו העולים בארץ־ישראל בשנים 1881 – 1914 לקידום מטרות אלה: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הקמת ארגון בר גיורא; הקמת ארגון השומר ופעילותו.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הקמה ופיתוח של התיישבות חקלאית – צורות התיישבות חדשות: מושבה, קבוצה.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1, עמ' 68–69, 131–136, 144–145; כנרת 1, עמ' 96, 148–156, 161–162, 212; לילך 1, עמ' 148, 190, 195–199, 206–208; מט"ח 1, עמ' 74, 105–114; רכס 1, עמ' 115, 153, 162–172, 176–179; שזר 1, עמ' 90–91, 138–147, 157.</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26 מתוך 29</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השוואה: דמיון והבדל בין מושגים או גישות</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צמיחת התנועות הלאומיות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פעילות התנועות הלאומיות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התנועות הלאומיות והתנועה הציונית בארץ־ישראל</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דרכי הפעולה של התנועות הלאומיות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המהפכה האמריקנית/המהפכה הצרפתית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התפשטות ידיעת קרוא וכתוב</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בעקבות תהליך האמנציפציה התרופף</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גיבוש הזהות הלאומית המשותפת של קבוצת הלאום</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27 מתוך 29</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28 מתוך 29</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"הגורמים לצמיחת התנועה הציונית" - גם בעמוד הנושא, בלשונית "סרטון".</a:t>
            </a:r>
          </a:p>
          <a:p>
            <a:pPr rtl="1" algn="r">
              <a:spcAft>
                <a:spcPts val="500"/>
              </a:spcAft>
            </a:pPr>
            <a:r>
              <a:rPr sz="1800" b="0">
                <a:solidFill>
                  <a:srgbClr val="212430"/>
                </a:solidFill>
                <a:latin typeface="Noto Sans Hebrew"/>
                <a:cs typeface="Noto Sans Hebrew"/>
              </a:rPr>
              <a:t>https://www.youtube.com/watch?v=EIgUn-aKblE</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29 מתוך 29</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