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89" r:id="rId40"/>
    <p:sldId id="290" r:id="rId41"/>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התנועות הלאומיות – גורמים מעכבים וגורמים מסייעים</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היסטוריה ממלכתי | שאלון 022261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35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35</a:t>
            </a:r>
          </a:p>
        </p:txBody>
      </p:sp>
      <p:sp>
        <p:nvSpPr>
          <p:cNvPr id="9" name="Rounded Rectangle 8"/>
          <p:cNvSpPr/>
          <p:nvPr/>
        </p:nvSpPr>
        <p:spPr>
          <a:xfrm>
            <a:off x="731520" y="1097280"/>
            <a:ext cx="10058400" cy="146303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9784080" cy="1316736"/>
          </a:xfrm>
          <a:prstGeom prst="rect">
            <a:avLst/>
          </a:prstGeom>
          <a:noFill/>
        </p:spPr>
        <p:txBody>
          <a:bodyPr wrap="square" lIns="45720" rIns="45720" tIns="27432" bIns="27432" anchor="t">
            <a:spAutoFit/>
          </a:bodyPr>
          <a:lstStyle/>
          <a:p>
            <a:pPr rtl="1" algn="r">
              <a:spcAft>
                <a:spcPts val="400"/>
              </a:spcAft>
            </a:pPr>
            <a:r>
              <a:rPr sz="2000" b="1">
                <a:solidFill>
                  <a:srgbClr val="1D3A5F"/>
                </a:solidFill>
                <a:latin typeface="Noto Serif Hebrew"/>
                <a:cs typeface="Noto Serif Hebrew"/>
              </a:rPr>
              <a:t>יחידה 1</a:t>
            </a:r>
          </a:p>
          <a:p>
            <a:pPr rtl="1" algn="r">
              <a:spcAft>
                <a:spcPts val="500"/>
              </a:spcAft>
            </a:pPr>
            <a:r>
              <a:rPr sz="1900" b="0">
                <a:solidFill>
                  <a:srgbClr val="212430"/>
                </a:solidFill>
                <a:latin typeface="Noto Sans Hebrew"/>
                <a:cs typeface="Noto Sans Hebrew"/>
              </a:rPr>
              <a:t>מקור - התפתחות היישוב היהודי בארץ־ישראל בשנים 1914-1882</a:t>
            </a:r>
          </a:p>
        </p:txBody>
      </p:sp>
      <p:sp>
        <p:nvSpPr>
          <p:cNvPr id="11" name="Rectangle 10"/>
          <p:cNvSpPr/>
          <p:nvPr/>
        </p:nvSpPr>
        <p:spPr>
          <a:xfrm>
            <a:off x="10680192" y="1188720"/>
            <a:ext cx="64008" cy="128016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2743200"/>
            <a:ext cx="10058400" cy="1463039"/>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2816352"/>
            <a:ext cx="9784080" cy="1316736"/>
          </a:xfrm>
          <a:prstGeom prst="rect">
            <a:avLst/>
          </a:prstGeom>
          <a:noFill/>
        </p:spPr>
        <p:txBody>
          <a:bodyPr wrap="square" lIns="45720" rIns="45720" tIns="27432" bIns="27432" anchor="t">
            <a:spAutoFit/>
          </a:bodyPr>
          <a:lstStyle/>
          <a:p>
            <a:pPr rtl="1" algn="r">
              <a:spcAft>
                <a:spcPts val="400"/>
              </a:spcAft>
            </a:pPr>
            <a:r>
              <a:rPr sz="2000" b="1">
                <a:solidFill>
                  <a:srgbClr val="7A2E3A"/>
                </a:solidFill>
                <a:latin typeface="Noto Serif Hebrew"/>
                <a:cs typeface="Noto Serif Hebrew"/>
              </a:rPr>
              <a:t>יחידה 2</a:t>
            </a:r>
          </a:p>
          <a:p>
            <a:pPr rtl="1" algn="r">
              <a:spcAft>
                <a:spcPts val="500"/>
              </a:spcAft>
            </a:pPr>
            <a:r>
              <a:rPr sz="1900" b="0">
                <a:solidFill>
                  <a:srgbClr val="212430"/>
                </a:solidFill>
                <a:latin typeface="Noto Sans Hebrew"/>
                <a:cs typeface="Noto Sans Hebrew"/>
              </a:rPr>
              <a:t>התנועות הלאומיות והתנועה הציונית - גורמים לצמיחה ומנהיגות</a:t>
            </a:r>
          </a:p>
        </p:txBody>
      </p:sp>
      <p:sp>
        <p:nvSpPr>
          <p:cNvPr id="14" name="Rectangle 13"/>
          <p:cNvSpPr/>
          <p:nvPr/>
        </p:nvSpPr>
        <p:spPr>
          <a:xfrm>
            <a:off x="10680192" y="2834640"/>
            <a:ext cx="64008" cy="128016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31520" y="4389120"/>
            <a:ext cx="10058400" cy="1463039"/>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62272"/>
            <a:ext cx="9784080" cy="1316736"/>
          </a:xfrm>
          <a:prstGeom prst="rect">
            <a:avLst/>
          </a:prstGeom>
          <a:noFill/>
        </p:spPr>
        <p:txBody>
          <a:bodyPr wrap="square" lIns="45720" rIns="45720" tIns="27432" bIns="27432" anchor="t">
            <a:spAutoFit/>
          </a:bodyPr>
          <a:lstStyle/>
          <a:p>
            <a:pPr rtl="1" algn="r">
              <a:spcAft>
                <a:spcPts val="400"/>
              </a:spcAft>
            </a:pPr>
            <a:r>
              <a:rPr sz="2000" b="1">
                <a:solidFill>
                  <a:srgbClr val="C58B2B"/>
                </a:solidFill>
                <a:latin typeface="Noto Serif Hebrew"/>
                <a:cs typeface="Noto Serif Hebrew"/>
              </a:rPr>
              <a:t>יחידה 3</a:t>
            </a:r>
          </a:p>
          <a:p>
            <a:pPr rtl="1" algn="r">
              <a:spcAft>
                <a:spcPts val="500"/>
              </a:spcAft>
            </a:pPr>
            <a:r>
              <a:rPr sz="1900" b="0">
                <a:solidFill>
                  <a:srgbClr val="212430"/>
                </a:solidFill>
                <a:latin typeface="Noto Sans Hebrew"/>
                <a:cs typeface="Noto Sans Hebrew"/>
              </a:rPr>
              <a:t>פעילות התנועות הלאומיות, גורמים מסייעים וגורמים מעכבים</a:t>
            </a:r>
          </a:p>
        </p:txBody>
      </p:sp>
      <p:sp>
        <p:nvSpPr>
          <p:cNvPr id="17" name="Rectangle 16"/>
          <p:cNvSpPr/>
          <p:nvPr/>
        </p:nvSpPr>
        <p:spPr>
          <a:xfrm>
            <a:off x="10680192" y="4480559"/>
            <a:ext cx="64008" cy="128016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מקור - התפתחות היישוב היהודי בארץ־ישראל בשנים 1914-1882</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35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מקור - התפתחות היישוב היהודי בארץ־ישראל בשנים 1914-1882</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35</a:t>
            </a:r>
          </a:p>
        </p:txBody>
      </p:sp>
      <p:sp>
        <p:nvSpPr>
          <p:cNvPr id="9" name="Rounded Rectangle 8"/>
          <p:cNvSpPr/>
          <p:nvPr/>
        </p:nvSpPr>
        <p:spPr>
          <a:xfrm>
            <a:off x="6217920" y="1281430"/>
            <a:ext cx="5239512" cy="43865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81430"/>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37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3789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08862"/>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שיטת הפקידות כרסמה בחזון הלאומי של "היהודי החדש"</a:t>
            </a:r>
          </a:p>
        </p:txBody>
      </p:sp>
      <p:sp>
        <p:nvSpPr>
          <p:cNvPr id="14" name="TextBox 13"/>
          <p:cNvSpPr txBox="1"/>
          <p:nvPr/>
        </p:nvSpPr>
        <p:spPr>
          <a:xfrm>
            <a:off x="6355080" y="2124710"/>
            <a:ext cx="4965192" cy="34518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האיכרים שהיו עצמאיים נהיו תלויים לחלוטין בהחלטות של פקידי הברון, ונהפכו לנתמכים חסרי יוזמה ומוטיבציה.</a:t>
            </a:r>
          </a:p>
          <a:p>
            <a:pPr rtl="1" algn="r">
              <a:spcAft>
                <a:spcPts val="500"/>
              </a:spcAft>
            </a:pPr>
            <a:r>
              <a:rPr sz="1800" b="0">
                <a:solidFill>
                  <a:srgbClr val="212430"/>
                </a:solidFill>
                <a:latin typeface="Noto Sans Hebrew"/>
                <a:cs typeface="Noto Sans Hebrew"/>
              </a:rPr>
              <a:t>אדמות מושבות הברון הפכו מנחלה של המתיישבים לנחלה בבעלות הברון, לרכוש של נדבן.</a:t>
            </a:r>
          </a:p>
          <a:p>
            <a:pPr rtl="1" algn="r">
              <a:spcAft>
                <a:spcPts val="500"/>
              </a:spcAft>
            </a:pPr>
            <a:r>
              <a:rPr sz="1800" b="0">
                <a:solidFill>
                  <a:srgbClr val="212430"/>
                </a:solidFill>
                <a:latin typeface="Noto Sans Hebrew"/>
                <a:cs typeface="Noto Sans Hebrew"/>
              </a:rPr>
              <a:t>הברון לא הצליח לקדם את היישוב לעצמאות כלכלית. חלק ניכר מן ההשקעות הכלכליות שלו במפעלים לא נשא פירות. מפעל המשי ומפעל הבשמים התמוטטו וגם תעשיית היין לא הניבה רווחים</a:t>
            </a:r>
          </a:p>
        </p:txBody>
      </p:sp>
      <p:sp>
        <p:nvSpPr>
          <p:cNvPr id="15" name="Rounded Rectangle 14"/>
          <p:cNvSpPr/>
          <p:nvPr/>
        </p:nvSpPr>
        <p:spPr>
          <a:xfrm>
            <a:off x="731520" y="1281430"/>
            <a:ext cx="5239512" cy="43865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81430"/>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37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3789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08862"/>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ב. הפעולות של אליעזר בן יהודה לביסוס השפה העברית</a:t>
            </a:r>
          </a:p>
        </p:txBody>
      </p:sp>
      <p:sp>
        <p:nvSpPr>
          <p:cNvPr id="20" name="TextBox 19"/>
          <p:cNvSpPr txBox="1"/>
          <p:nvPr/>
        </p:nvSpPr>
        <p:spPr>
          <a:xfrm>
            <a:off x="868680" y="2124710"/>
            <a:ext cx="4965192" cy="34518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פרסם מאמרים בעברית בעיתונות שהודפסה בארץ; השתתף בהקמת ועד לשון העברית; ייסד עיתון בעברית ("הצבי"); חידש מילים עבריות רבות; פרסם את המילון העברי הראשון</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מקור - התפתחות היישוב היהודי בארץ־ישראל בשנים 1914-1882 -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35</a:t>
            </a:r>
          </a:p>
        </p:txBody>
      </p:sp>
      <p:sp>
        <p:nvSpPr>
          <p:cNvPr id="9" name="Rounded Rectangle 8"/>
          <p:cNvSpPr/>
          <p:nvPr/>
        </p:nvSpPr>
        <p:spPr>
          <a:xfrm>
            <a:off x="6217920" y="1247648"/>
            <a:ext cx="5239512" cy="445414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47648"/>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0411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0411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75080"/>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כיצד סייעו פעולות אלה לטיפוח הלאומיות היהודית</a:t>
            </a:r>
          </a:p>
        </p:txBody>
      </p:sp>
      <p:sp>
        <p:nvSpPr>
          <p:cNvPr id="14" name="TextBox 13"/>
          <p:cNvSpPr txBox="1"/>
          <p:nvPr/>
        </p:nvSpPr>
        <p:spPr>
          <a:xfrm>
            <a:off x="6355080" y="2090928"/>
            <a:ext cx="4965192" cy="3519423"/>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היהודים דיברו בשפות שונות. לפעולות של אליעזר בן יהודה הייתה תרומה חשובה להחייאת העברית, ולגיבוש העם היהודי סביב שפה אחת. העברית נהפכה לשפה הלאומית של היישוב היהודי המתפתח בארץ־ישראל ושל התנועה הציונית</a:t>
            </a:r>
          </a:p>
        </p:txBody>
      </p:sp>
      <p:sp>
        <p:nvSpPr>
          <p:cNvPr id="15" name="Rounded Rectangle 14"/>
          <p:cNvSpPr/>
          <p:nvPr/>
        </p:nvSpPr>
        <p:spPr>
          <a:xfrm>
            <a:off x="731520" y="1247648"/>
            <a:ext cx="5239512" cy="445414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47648"/>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11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1165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75080"/>
            <a:ext cx="4507992" cy="512064"/>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הוועד הפועל הערבי (מברק ללורד בלפור, 1925)</a:t>
            </a:r>
          </a:p>
        </p:txBody>
      </p:sp>
      <p:sp>
        <p:nvSpPr>
          <p:cNvPr id="20" name="TextBox 19"/>
          <p:cNvSpPr txBox="1"/>
          <p:nvPr/>
        </p:nvSpPr>
        <p:spPr>
          <a:xfrm>
            <a:off x="868680" y="1906016"/>
            <a:ext cx="4965192" cy="3704335"/>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"מדיניות הכרזת בלפור היא מוות לאומה הערבית".</a:t>
            </a:r>
          </a:p>
          <a:p>
            <a:pPr rtl="1" algn="r">
              <a:spcAft>
                <a:spcPts val="500"/>
              </a:spcAft>
            </a:pPr>
            <a:r>
              <a:rPr sz="2200" b="0">
                <a:solidFill>
                  <a:srgbClr val="212430"/>
                </a:solidFill>
                <a:latin typeface="Noto Sans Hebrew"/>
                <a:cs typeface="Noto Sans Hebrew"/>
              </a:rPr>
              <a:t>(דאר היום, 27 בפברואר, 1925)</a:t>
            </a:r>
          </a:p>
          <a:p>
            <a:pPr rtl="1" algn="r">
              <a:spcAft>
                <a:spcPts val="500"/>
              </a:spcAft>
            </a:pPr>
            <a:r>
              <a:rPr sz="2200" b="0">
                <a:solidFill>
                  <a:srgbClr val="212430"/>
                </a:solidFill>
                <a:latin typeface="Noto Sans Hebrew"/>
                <a:cs typeface="Noto Sans Hebrew"/>
              </a:rPr>
              <a:t>ה' ברקוביץ, מ' סניור, מ' יסטרוב (הצהרה שניתנה לנשיא ארצות הברית וילסון, 1919)*: "לדעתנו חשד לנאמנות כפולה משתמע בהכרח [...] מהקמת מדינה ריבונית ליהודים בארץ־ישראל".</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מקור - התפתחות היישוב היהודי בארץ־ישראל בשנים 1914-1882 -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35</a:t>
            </a:r>
          </a:p>
        </p:txBody>
      </p:sp>
      <p:sp>
        <p:nvSpPr>
          <p:cNvPr id="9" name="Rounded Rectangle 8"/>
          <p:cNvSpPr/>
          <p:nvPr/>
        </p:nvSpPr>
        <p:spPr>
          <a:xfrm>
            <a:off x="6217920" y="1299464"/>
            <a:ext cx="5239512" cy="435051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99464"/>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5592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26896"/>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הוועד הפועל הערבי (מברק ללורד בלפור, 1925) - המשך</a:t>
            </a:r>
          </a:p>
        </p:txBody>
      </p:sp>
      <p:sp>
        <p:nvSpPr>
          <p:cNvPr id="14" name="TextBox 13"/>
          <p:cNvSpPr txBox="1"/>
          <p:nvPr/>
        </p:nvSpPr>
        <p:spPr>
          <a:xfrm>
            <a:off x="6355080" y="2142744"/>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(M. Jastrow, Zionism and the Future of Palestine, The Macmillan Company, 1919, p. 154)</a:t>
            </a:r>
          </a:p>
          <a:p>
            <a:pPr rtl="1" algn="r">
              <a:spcAft>
                <a:spcPts val="500"/>
              </a:spcAft>
            </a:pPr>
            <a:r>
              <a:rPr sz="2000" b="0">
                <a:solidFill>
                  <a:srgbClr val="212430"/>
                </a:solidFill>
                <a:latin typeface="Noto Sans Hebrew"/>
                <a:cs typeface="Noto Sans Hebrew"/>
              </a:rPr>
              <a:t>* מחברי הצהרה זו הם אישים יהודים אמריקנים אנטי ציונים.</a:t>
            </a:r>
          </a:p>
          <a:p>
            <a:pPr rtl="1" algn="r">
              <a:spcAft>
                <a:spcPts val="500"/>
              </a:spcAft>
            </a:pPr>
            <a:r>
              <a:rPr sz="2000" b="0">
                <a:solidFill>
                  <a:srgbClr val="212430"/>
                </a:solidFill>
                <a:latin typeface="Noto Sans Hebrew"/>
                <a:cs typeface="Noto Sans Hebrew"/>
              </a:rPr>
              <a:t>בחר בשתיים מן התגובות, והסבר לאילו מן הדברים הנאמרים בהצהרת בלפור מתייחסת כל אחת מן התגובות שבחרת. (8 נקודות)</a:t>
            </a:r>
          </a:p>
        </p:txBody>
      </p:sp>
      <p:sp>
        <p:nvSpPr>
          <p:cNvPr id="15" name="Rounded Rectangle 14"/>
          <p:cNvSpPr/>
          <p:nvPr/>
        </p:nvSpPr>
        <p:spPr>
          <a:xfrm>
            <a:off x="731520" y="1299464"/>
            <a:ext cx="5239512" cy="435051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99464"/>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5592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26896"/>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ב. לאילו מן הדברים הנאמרים בהצהרת בלפור מתייחסות התגובות</a:t>
            </a:r>
          </a:p>
        </p:txBody>
      </p:sp>
      <p:sp>
        <p:nvSpPr>
          <p:cNvPr id="20" name="TextBox 19"/>
          <p:cNvSpPr txBox="1"/>
          <p:nvPr/>
        </p:nvSpPr>
        <p:spPr>
          <a:xfrm>
            <a:off x="868680" y="2142744"/>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תגובת דוד בן גוריון רואה בהצהרה נס</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מקור - התפתחות היישוב היהודי בארץ־ישראל בשנים 1914-1882 -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35</a:t>
            </a:r>
          </a:p>
        </p:txBody>
      </p:sp>
      <p:sp>
        <p:nvSpPr>
          <p:cNvPr id="9" name="Rounded Rectangle 8"/>
          <p:cNvSpPr/>
          <p:nvPr/>
        </p:nvSpPr>
        <p:spPr>
          <a:xfrm>
            <a:off x="6217920" y="1373886"/>
            <a:ext cx="5239512" cy="4201668"/>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7388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37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3789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0131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בהצהרה נאמר</a:t>
            </a:r>
          </a:p>
        </p:txBody>
      </p:sp>
      <p:sp>
        <p:nvSpPr>
          <p:cNvPr id="14" name="TextBox 13"/>
          <p:cNvSpPr txBox="1"/>
          <p:nvPr/>
        </p:nvSpPr>
        <p:spPr>
          <a:xfrm>
            <a:off x="6355080" y="2032254"/>
            <a:ext cx="4965192" cy="34518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"ממשלת הוד מלכותו רואה [...] העם היהודי". לראשונה מעצמה מרכזית בעולם, בריטניה, מכירה ביהודים כלאום ומכריזה על כך באופן רשמי</a:t>
            </a:r>
          </a:p>
        </p:txBody>
      </p:sp>
      <p:sp>
        <p:nvSpPr>
          <p:cNvPr id="15" name="Rounded Rectangle 14"/>
          <p:cNvSpPr/>
          <p:nvPr/>
        </p:nvSpPr>
        <p:spPr>
          <a:xfrm>
            <a:off x="731520" y="1373886"/>
            <a:ext cx="5239512" cy="4201668"/>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7388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37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3789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0131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חוסר סימטריה במונחים</a:t>
            </a:r>
          </a:p>
        </p:txBody>
      </p:sp>
      <p:sp>
        <p:nvSpPr>
          <p:cNvPr id="20" name="TextBox 19"/>
          <p:cNvSpPr txBox="1"/>
          <p:nvPr/>
        </p:nvSpPr>
        <p:spPr>
          <a:xfrm>
            <a:off x="868680" y="2032254"/>
            <a:ext cx="4965192" cy="34518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"עם יהודי" לעומת "העדות הלא יהודיות הקיימות בארץ־ישראל". היהודים הם עם והערבים מוזכרים רק כחלק מן "העדות הלא יהודיות".</a:t>
            </a:r>
          </a:p>
          <a:p>
            <a:pPr rtl="1" algn="r">
              <a:spcAft>
                <a:spcPts val="500"/>
              </a:spcAft>
            </a:pPr>
            <a:r>
              <a:rPr sz="1800" b="0">
                <a:solidFill>
                  <a:srgbClr val="212430"/>
                </a:solidFill>
                <a:latin typeface="Noto Sans Hebrew"/>
                <a:cs typeface="Noto Sans Hebrew"/>
              </a:rPr>
              <a:t>הצהרה על תמיכה פעילה ב"ייסוד בית לאומי לעם היהודי" ועל "תעשה את מיטב מאמציה למען מטרה זו" לעומת, אי־פגיעה בזכויות אזרחיות ודתיות של שאר האוכלוסייה בארץ־ישראל ובכללה הרוב הערבי.</a:t>
            </a:r>
          </a:p>
          <a:p>
            <a:pPr rtl="1" algn="r">
              <a:spcAft>
                <a:spcPts val="500"/>
              </a:spcAft>
            </a:pPr>
            <a:r>
              <a:rPr sz="1800" b="0">
                <a:solidFill>
                  <a:srgbClr val="212430"/>
                </a:solidFill>
                <a:latin typeface="Noto Sans Hebrew"/>
                <a:cs typeface="Noto Sans Hebrew"/>
              </a:rPr>
              <a:t>תגובת ה' ברקוביץ, מ' סניור, מ' יסטרוב</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התנועות הלאומיות והתנועה הציונית - גורמים לצמיחה ומנהיגות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35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התנועות הלאומיות והתנועה הציונית - גורמים לצמיחה ומנהיגות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35</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התפתחויות טכנולוגיות</a:t>
            </a:r>
          </a:p>
        </p:txBody>
      </p:sp>
      <p:sp>
        <p:nvSpPr>
          <p:cNvPr id="14" name="TextBox 13"/>
          <p:cNvSpPr txBox="1"/>
          <p:nvPr/>
        </p:nvSpPr>
        <p:spPr>
          <a:xfrm>
            <a:off x="63550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התחבורה, הדפוס ואמצעי התקשורת שאפשרו להפיץ במהירות רעיונות ולגייס את ההמונים לתנועה הלאומית.</a:t>
            </a:r>
          </a:p>
          <a:p>
            <a:pPr rtl="1" algn="r">
              <a:spcAft>
                <a:spcPts val="500"/>
              </a:spcAft>
            </a:pPr>
            <a:r>
              <a:rPr sz="2000" b="0">
                <a:solidFill>
                  <a:srgbClr val="212430"/>
                </a:solidFill>
                <a:latin typeface="Noto Sans Hebrew"/>
                <a:cs typeface="Noto Sans Hebrew"/>
              </a:rPr>
              <a:t>תהליכים חברתיים בעקבות המהפכה התעשייתית שהביאו לתמורות כגון תהליכי חילון ואובדן זהות לאומית מלכדת. הלאומיות סיפקה מענה חלופי לצורך בשייכות ובסולידריות והעניקה זהות משותפת וביטחון.</a:t>
            </a:r>
          </a:p>
          <a:p>
            <a:pPr rtl="1" algn="r">
              <a:spcAft>
                <a:spcPts val="500"/>
              </a:spcAft>
            </a:pPr>
            <a:r>
              <a:rPr sz="2000" b="0">
                <a:solidFill>
                  <a:srgbClr val="212430"/>
                </a:solidFill>
                <a:latin typeface="Noto Sans Hebrew"/>
                <a:cs typeface="Noto Sans Hebrew"/>
              </a:rPr>
              <a:t>השפעת תנועות לאומיות אחרות.</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755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התפתחויות טכנולוגיות - המשך</a:t>
            </a:r>
          </a:p>
        </p:txBody>
      </p:sp>
      <p:sp>
        <p:nvSpPr>
          <p:cNvPr id="20" name="TextBox 19"/>
          <p:cNvSpPr txBox="1"/>
          <p:nvPr/>
        </p:nvSpPr>
        <p:spPr>
          <a:xfrm>
            <a:off x="8686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שקיעת האימפריה העותמאנית (גורם משותף לתנועה הלאומית היוונית ולתנועה הציונית)</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התנועות הלאומיות והתנועה הציונית - גורמים לצמיחה ומנהיגות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35</a:t>
            </a:r>
          </a:p>
        </p:txBody>
      </p:sp>
      <p:sp>
        <p:nvSpPr>
          <p:cNvPr id="9" name="Rounded Rectangle 8"/>
          <p:cNvSpPr/>
          <p:nvPr/>
        </p:nvSpPr>
        <p:spPr>
          <a:xfrm>
            <a:off x="731520" y="1745538"/>
            <a:ext cx="10725912" cy="345836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18690"/>
            <a:ext cx="10451592" cy="3312058"/>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הפצים הרעיון הציוני באמצעות כלים מודרניים</a:t>
            </a:r>
          </a:p>
          <a:p>
            <a:pPr rtl="1" algn="r">
              <a:spcAft>
                <a:spcPts val="500"/>
              </a:spcAft>
            </a:pPr>
            <a:r>
              <a:rPr sz="2600" b="0">
                <a:solidFill>
                  <a:srgbClr val="212430"/>
                </a:solidFill>
                <a:latin typeface="Noto Sans Hebrew"/>
                <a:cs typeface="Noto Sans Hebrew"/>
              </a:rPr>
              <a:t>ספרים, עיתון, קונגרסים ודיפלומטיה</a:t>
            </a:r>
          </a:p>
        </p:txBody>
      </p:sp>
      <p:sp>
        <p:nvSpPr>
          <p:cNvPr id="11" name="Rectangle 10"/>
          <p:cNvSpPr/>
          <p:nvPr/>
        </p:nvSpPr>
        <p:spPr>
          <a:xfrm>
            <a:off x="11338560" y="1818690"/>
            <a:ext cx="64008" cy="331205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פעילות התנועות הלאומיות, גורמים מסייעים וגורמים מעכבים</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3</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35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פעילות התנועות הלאומיות, גורמים מסייעים וגורמים מעכבים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35</a:t>
            </a:r>
          </a:p>
        </p:txBody>
      </p:sp>
      <p:sp>
        <p:nvSpPr>
          <p:cNvPr id="9" name="Rounded Rectangle 8"/>
          <p:cNvSpPr/>
          <p:nvPr/>
        </p:nvSpPr>
        <p:spPr>
          <a:xfrm>
            <a:off x="6217920" y="1446021"/>
            <a:ext cx="5239512" cy="405739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021"/>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03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03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3453"/>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מצב מדיני</a:t>
            </a:r>
          </a:p>
        </p:txBody>
      </p:sp>
      <p:sp>
        <p:nvSpPr>
          <p:cNvPr id="14" name="TextBox 13"/>
          <p:cNvSpPr txBox="1"/>
          <p:nvPr/>
        </p:nvSpPr>
        <p:spPr>
          <a:xfrm>
            <a:off x="6355080" y="2104390"/>
            <a:ext cx="4965192" cy="330758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שלטון זר חזק, התנגדות או היעדר תמיכה של השלטון המקומי.</a:t>
            </a:r>
          </a:p>
          <a:p>
            <a:pPr rtl="1" algn="r">
              <a:spcAft>
                <a:spcPts val="500"/>
              </a:spcAft>
            </a:pPr>
            <a:r>
              <a:rPr sz="2200" b="0">
                <a:solidFill>
                  <a:srgbClr val="212430"/>
                </a:solidFill>
                <a:latin typeface="Noto Sans Hebrew"/>
                <a:cs typeface="Noto Sans Hebrew"/>
              </a:rPr>
              <a:t>פיגור במודרניזציה ובתעשייה באזורים שבהן פעלה התנועה.</a:t>
            </a:r>
          </a:p>
          <a:p>
            <a:pPr rtl="1" algn="r">
              <a:spcAft>
                <a:spcPts val="500"/>
              </a:spcAft>
            </a:pPr>
            <a:r>
              <a:rPr sz="2200" b="0">
                <a:solidFill>
                  <a:srgbClr val="212430"/>
                </a:solidFill>
                <a:latin typeface="Noto Sans Hebrew"/>
                <a:cs typeface="Noto Sans Hebrew"/>
              </a:rPr>
              <a:t>התנגדות לתנועה הלאומית מצד כוחות שמרניים שביקשו לשמור על הסדר הקיים: שליטים, הכנסייה הקתולית</a:t>
            </a:r>
          </a:p>
        </p:txBody>
      </p:sp>
      <p:sp>
        <p:nvSpPr>
          <p:cNvPr id="15" name="Rounded Rectangle 14"/>
          <p:cNvSpPr/>
          <p:nvPr/>
        </p:nvSpPr>
        <p:spPr>
          <a:xfrm>
            <a:off x="731520" y="1446021"/>
            <a:ext cx="5239512" cy="405739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021"/>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03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03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3453"/>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פיצול חברתי, מדיני ותרבותי</a:t>
            </a:r>
          </a:p>
        </p:txBody>
      </p:sp>
      <p:sp>
        <p:nvSpPr>
          <p:cNvPr id="20" name="TextBox 19"/>
          <p:cNvSpPr txBox="1"/>
          <p:nvPr/>
        </p:nvSpPr>
        <p:spPr>
          <a:xfrm>
            <a:off x="868680" y="2104390"/>
            <a:ext cx="4965192" cy="330758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פיצול רב אילץ את התנועה להשקיע מאמצים רבים בגיבוש תרבות לאומית אחידה ובפיתוח תודעה לאומית בקרב קבוצות שונות בעם</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פעילות התנועות הלאומיות, גורמים מסייעים וגורמים מעכבים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35</a:t>
            </a:r>
          </a:p>
        </p:txBody>
      </p:sp>
      <p:sp>
        <p:nvSpPr>
          <p:cNvPr id="9" name="Rounded Rectangle 8"/>
          <p:cNvSpPr/>
          <p:nvPr/>
        </p:nvSpPr>
        <p:spPr>
          <a:xfrm>
            <a:off x="8010144" y="1444244"/>
            <a:ext cx="3447288" cy="40609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444244"/>
            <a:ext cx="3447288"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3626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3626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71676"/>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קשיי הסתגלות לתנאים שלא הורגלו בהם</a:t>
            </a:r>
          </a:p>
        </p:txBody>
      </p:sp>
      <p:sp>
        <p:nvSpPr>
          <p:cNvPr id="14" name="TextBox 13"/>
          <p:cNvSpPr txBox="1"/>
          <p:nvPr/>
        </p:nvSpPr>
        <p:spPr>
          <a:xfrm>
            <a:off x="8147304" y="2358644"/>
            <a:ext cx="3172968" cy="305511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אקלים שונה, מחלת הקדחת.</a:t>
            </a:r>
          </a:p>
          <a:p>
            <a:pPr rtl="1" algn="r">
              <a:spcAft>
                <a:spcPts val="500"/>
              </a:spcAft>
            </a:pPr>
            <a:r>
              <a:rPr sz="2000" b="0">
                <a:solidFill>
                  <a:srgbClr val="212430"/>
                </a:solidFill>
                <a:latin typeface="Noto Sans Hebrew"/>
                <a:cs typeface="Noto Sans Hebrew"/>
              </a:rPr>
              <a:t>השלטונות העות'מאניים הגבילו רכישת קרקעות.</a:t>
            </a:r>
          </a:p>
          <a:p>
            <a:pPr rtl="1" algn="r">
              <a:spcAft>
                <a:spcPts val="500"/>
              </a:spcAft>
            </a:pPr>
            <a:r>
              <a:rPr sz="2000" b="0">
                <a:solidFill>
                  <a:srgbClr val="212430"/>
                </a:solidFill>
                <a:latin typeface="Noto Sans Hebrew"/>
                <a:cs typeface="Noto Sans Hebrew"/>
              </a:rPr>
              <a:t>סכסוכים פנימיים בין המתיישבים, העימות האידאולוגי בין הפועלים ובין האיכרים.</a:t>
            </a:r>
          </a:p>
        </p:txBody>
      </p:sp>
      <p:sp>
        <p:nvSpPr>
          <p:cNvPr id="15" name="Rounded Rectangle 14"/>
          <p:cNvSpPr/>
          <p:nvPr/>
        </p:nvSpPr>
        <p:spPr>
          <a:xfrm>
            <a:off x="4370832" y="1444244"/>
            <a:ext cx="3447288" cy="40609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444244"/>
            <a:ext cx="3447288"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60070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60070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71676"/>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קשיי הסתגלות לתנאים שלא הורגלו בהם - המשך</a:t>
            </a:r>
          </a:p>
        </p:txBody>
      </p:sp>
      <p:sp>
        <p:nvSpPr>
          <p:cNvPr id="20" name="TextBox 19"/>
          <p:cNvSpPr txBox="1"/>
          <p:nvPr/>
        </p:nvSpPr>
        <p:spPr>
          <a:xfrm>
            <a:off x="4507992" y="2287524"/>
            <a:ext cx="3172968" cy="312623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בעיות ביטחון — גנבות והתנכלויות של הבדואים.</a:t>
            </a:r>
          </a:p>
          <a:p>
            <a:pPr rtl="1" algn="r">
              <a:spcAft>
                <a:spcPts val="500"/>
              </a:spcAft>
            </a:pPr>
            <a:r>
              <a:rPr sz="2000" b="0">
                <a:solidFill>
                  <a:srgbClr val="212430"/>
                </a:solidFill>
                <a:latin typeface="Noto Sans Hebrew"/>
                <a:cs typeface="Noto Sans Hebrew"/>
              </a:rPr>
              <a:t>קשיים שנבעו משיטת האפוטרופסות</a:t>
            </a:r>
          </a:p>
        </p:txBody>
      </p:sp>
      <p:sp>
        <p:nvSpPr>
          <p:cNvPr id="21" name="Rounded Rectangle 20"/>
          <p:cNvSpPr/>
          <p:nvPr/>
        </p:nvSpPr>
        <p:spPr>
          <a:xfrm>
            <a:off x="731520" y="1444244"/>
            <a:ext cx="3447288" cy="4060951"/>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444244"/>
            <a:ext cx="3447288" cy="751840"/>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60070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600708"/>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71676"/>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א. בחר בתנועה לאומית שפעלה באחת מן הארצות האלה</a:t>
            </a:r>
          </a:p>
        </p:txBody>
      </p:sp>
      <p:sp>
        <p:nvSpPr>
          <p:cNvPr id="26" name="TextBox 25"/>
          <p:cNvSpPr txBox="1"/>
          <p:nvPr/>
        </p:nvSpPr>
        <p:spPr>
          <a:xfrm>
            <a:off x="868680" y="2287524"/>
            <a:ext cx="3172968" cy="312623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יוון, פולין, איטליה, גרמניה</a:t>
            </a:r>
          </a:p>
        </p:txBody>
      </p:sp>
      <p:sp>
        <p:nvSpPr>
          <p:cNvPr id="27" name="Rectangle 26"/>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פעילות התנועות הלאומיות, גורמים מסייעים וגורמים מעכבים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35</a:t>
            </a:r>
          </a:p>
        </p:txBody>
      </p:sp>
      <p:sp>
        <p:nvSpPr>
          <p:cNvPr id="9" name="Rounded Rectangle 8"/>
          <p:cNvSpPr/>
          <p:nvPr/>
        </p:nvSpPr>
        <p:spPr>
          <a:xfrm>
            <a:off x="8010144" y="1463040"/>
            <a:ext cx="3447288" cy="402335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463040"/>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2704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2704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9047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גורמים שעיכבו</a:t>
            </a:r>
          </a:p>
        </p:txBody>
      </p:sp>
      <p:sp>
        <p:nvSpPr>
          <p:cNvPr id="14" name="TextBox 13"/>
          <p:cNvSpPr txBox="1"/>
          <p:nvPr/>
        </p:nvSpPr>
        <p:spPr>
          <a:xfrm>
            <a:off x="8147304" y="2121408"/>
            <a:ext cx="3172968" cy="3273551"/>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התנגדות ראשי הכנסייה האורתודוקסית ביוון; עוצמתה של האימפריה העות'מאנית; סיוע של מצרים (מוחמד עלי) לטורקים</a:t>
            </a:r>
          </a:p>
        </p:txBody>
      </p:sp>
      <p:sp>
        <p:nvSpPr>
          <p:cNvPr id="15" name="Rounded Rectangle 14"/>
          <p:cNvSpPr/>
          <p:nvPr/>
        </p:nvSpPr>
        <p:spPr>
          <a:xfrm>
            <a:off x="4370832" y="1463040"/>
            <a:ext cx="3447288" cy="402335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463040"/>
            <a:ext cx="3447288" cy="82295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65506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65506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90472"/>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ייסוד הקונגרסים הציוניים וכינוסם</a:t>
            </a:r>
          </a:p>
        </p:txBody>
      </p:sp>
      <p:sp>
        <p:nvSpPr>
          <p:cNvPr id="20" name="TextBox 19"/>
          <p:cNvSpPr txBox="1"/>
          <p:nvPr/>
        </p:nvSpPr>
        <p:spPr>
          <a:xfrm>
            <a:off x="4507992" y="2377440"/>
            <a:ext cx="3172968" cy="3017519"/>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יצירת נציגות פוליטית יהודית (ציונית, במה להפצת הרעיון הציוני ולקביעת מדיניות, יצירת מסגרת לפעילות ציונית)</a:t>
            </a:r>
          </a:p>
        </p:txBody>
      </p:sp>
      <p:sp>
        <p:nvSpPr>
          <p:cNvPr id="21" name="Rounded Rectangle 20"/>
          <p:cNvSpPr/>
          <p:nvPr/>
        </p:nvSpPr>
        <p:spPr>
          <a:xfrm>
            <a:off x="731520" y="1463040"/>
            <a:ext cx="3447288" cy="4023359"/>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463040"/>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52704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527048"/>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9047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תוכנית באזל</a:t>
            </a:r>
          </a:p>
        </p:txBody>
      </p:sp>
      <p:sp>
        <p:nvSpPr>
          <p:cNvPr id="26" name="TextBox 25"/>
          <p:cNvSpPr txBox="1"/>
          <p:nvPr/>
        </p:nvSpPr>
        <p:spPr>
          <a:xfrm>
            <a:off x="868680" y="2121408"/>
            <a:ext cx="3172968" cy="3273551"/>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קביעת תוכנית יעד לתנועה הציונית</a:t>
            </a:r>
          </a:p>
        </p:txBody>
      </p:sp>
      <p:sp>
        <p:nvSpPr>
          <p:cNvPr id="27" name="Rectangle 26"/>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פעילות התנועות הלאומיות, גורמים מסייעים וגורמים מעכבים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35</a:t>
            </a:r>
          </a:p>
        </p:txBody>
      </p:sp>
      <p:sp>
        <p:nvSpPr>
          <p:cNvPr id="9" name="Rounded Rectangle 8"/>
          <p:cNvSpPr/>
          <p:nvPr/>
        </p:nvSpPr>
        <p:spPr>
          <a:xfrm>
            <a:off x="6217920" y="1051560"/>
            <a:ext cx="5239512" cy="2359152"/>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05156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11556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11556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07899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הקמת מוסדות לתנועה הציונית</a:t>
            </a:r>
          </a:p>
        </p:txBody>
      </p:sp>
      <p:sp>
        <p:nvSpPr>
          <p:cNvPr id="14" name="TextBox 13"/>
          <p:cNvSpPr txBox="1"/>
          <p:nvPr/>
        </p:nvSpPr>
        <p:spPr>
          <a:xfrm>
            <a:off x="6355080" y="1709928"/>
            <a:ext cx="4965192" cy="1609344"/>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מסגרת לפעילות התנועה הציונית (ההסתדרות העולמית ומוסדותיה הנבחרים)</a:t>
            </a:r>
          </a:p>
        </p:txBody>
      </p:sp>
      <p:sp>
        <p:nvSpPr>
          <p:cNvPr id="15" name="Rounded Rectangle 14"/>
          <p:cNvSpPr/>
          <p:nvPr/>
        </p:nvSpPr>
        <p:spPr>
          <a:xfrm>
            <a:off x="731520" y="1051560"/>
            <a:ext cx="5239512" cy="2359152"/>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05156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11556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11556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07899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פרסום רעיונותיו והפצתם (ספרים, עיתון)</a:t>
            </a:r>
          </a:p>
        </p:txBody>
      </p:sp>
      <p:sp>
        <p:nvSpPr>
          <p:cNvPr id="20" name="TextBox 19"/>
          <p:cNvSpPr txBox="1"/>
          <p:nvPr/>
        </p:nvSpPr>
        <p:spPr>
          <a:xfrm>
            <a:off x="868680" y="1709928"/>
            <a:ext cx="4965192" cy="1609344"/>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כדי לגייס אנשים לרעיון הציוני</a:t>
            </a:r>
          </a:p>
        </p:txBody>
      </p:sp>
      <p:sp>
        <p:nvSpPr>
          <p:cNvPr id="21" name="Rounded Rectangle 20"/>
          <p:cNvSpPr/>
          <p:nvPr/>
        </p:nvSpPr>
        <p:spPr>
          <a:xfrm>
            <a:off x="6217920" y="3538728"/>
            <a:ext cx="5239512" cy="2359152"/>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6217920" y="3538728"/>
            <a:ext cx="5239512"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10927080" y="360273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0927080" y="3602736"/>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6309359" y="356616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איור: גשר פולהאם, 1775</a:t>
            </a:r>
          </a:p>
        </p:txBody>
      </p:sp>
      <p:sp>
        <p:nvSpPr>
          <p:cNvPr id="26" name="TextBox 25"/>
          <p:cNvSpPr txBox="1"/>
          <p:nvPr/>
        </p:nvSpPr>
        <p:spPr>
          <a:xfrm>
            <a:off x="6355080" y="4197096"/>
            <a:ext cx="4965192" cy="1609344"/>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קרדיט: שאלון 2261</a:t>
            </a:r>
          </a:p>
        </p:txBody>
      </p:sp>
      <p:sp>
        <p:nvSpPr>
          <p:cNvPr id="27" name="Rounded Rectangle 26"/>
          <p:cNvSpPr/>
          <p:nvPr/>
        </p:nvSpPr>
        <p:spPr>
          <a:xfrm>
            <a:off x="731520" y="3538728"/>
            <a:ext cx="5239512" cy="2359152"/>
          </a:xfrm>
          <a:prstGeom prst="roundRect">
            <a:avLst>
              <a:gd name="adj" fmla="val 3000"/>
            </a:avLst>
          </a:prstGeom>
          <a:solidFill>
            <a:srgbClr val="FFFFFF"/>
          </a:solidFill>
          <a:ln w="19050">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a:off x="731520" y="3538728"/>
            <a:ext cx="5239512" cy="566928"/>
          </a:xfrm>
          <a:prstGeom prst="roundRect">
            <a:avLst>
              <a:gd name="adj" fmla="val 20000"/>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5440680" y="360273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5440680" y="3602736"/>
            <a:ext cx="438912" cy="438912"/>
          </a:xfrm>
          <a:prstGeom prst="rect">
            <a:avLst/>
          </a:prstGeom>
          <a:noFill/>
        </p:spPr>
        <p:txBody>
          <a:bodyPr wrap="square" lIns="45720" rIns="45720" tIns="27432" bIns="27432" anchor="ctr">
            <a:spAutoFit/>
          </a:bodyPr>
          <a:lstStyle/>
          <a:p>
            <a:pPr algn="ctr"/>
            <a:r>
              <a:rPr sz="1600" b="1">
                <a:solidFill>
                  <a:srgbClr val="5A6B7A"/>
                </a:solidFill>
                <a:latin typeface="Noto Sans Hebrew"/>
                <a:cs typeface="Noto Sans Hebrew"/>
              </a:rPr>
              <a:t>4</a:t>
            </a:r>
          </a:p>
        </p:txBody>
      </p:sp>
      <p:sp>
        <p:nvSpPr>
          <p:cNvPr id="31" name="TextBox 30"/>
          <p:cNvSpPr txBox="1"/>
          <p:nvPr/>
        </p:nvSpPr>
        <p:spPr>
          <a:xfrm>
            <a:off x="822960" y="356616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איור: גבעת לודגייט, 1872</a:t>
            </a:r>
          </a:p>
        </p:txBody>
      </p:sp>
      <p:sp>
        <p:nvSpPr>
          <p:cNvPr id="32" name="TextBox 31"/>
          <p:cNvSpPr txBox="1"/>
          <p:nvPr/>
        </p:nvSpPr>
        <p:spPr>
          <a:xfrm>
            <a:off x="868680" y="4197096"/>
            <a:ext cx="4965192" cy="1609344"/>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קרדיט: שאלון 2261</a:t>
            </a:r>
          </a:p>
        </p:txBody>
      </p:sp>
      <p:sp>
        <p:nvSpPr>
          <p:cNvPr id="33" name="Rectangle 32"/>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עבודה חקלאית בארץ ישראל</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35</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4.png"/>
          <p:cNvPicPr>
            <a:picLocks noChangeAspect="1"/>
          </p:cNvPicPr>
          <p:nvPr/>
        </p:nvPicPr>
        <p:blipFill>
          <a:blip r:embed="rId3"/>
          <a:stretch>
            <a:fillRect/>
          </a:stretch>
        </p:blipFill>
        <p:spPr>
          <a:xfrm>
            <a:off x="731520" y="1509897"/>
            <a:ext cx="5943600" cy="3792485"/>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ישן של עבודה חקלאית: עגלה רתומה לסוסים ליד ערימת תבן, ואנשים עובדים בשדה. הצילום מראה את הרעיון של עבודה עברית וחזרה לאדמה.</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צלם לא ידוע, ויקימדיה קומונס, מיזם ביתמונה; נספח לשאלון 022261</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2261 | קיץ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35</a:t>
            </a:r>
          </a:p>
        </p:txBody>
      </p:sp>
      <p:sp>
        <p:nvSpPr>
          <p:cNvPr id="9" name="Rounded Rectangle 8"/>
          <p:cNvSpPr/>
          <p:nvPr/>
        </p:nvSpPr>
        <p:spPr>
          <a:xfrm>
            <a:off x="731520" y="1051560"/>
            <a:ext cx="10725912" cy="387705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73075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5. פעילות התנועות הלאומיות, גורמים מסייעים וגורמים מעכבים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שתי דרכים שבהן פעלו התנועות הלאומיות במאה ה־19 כדי להשיג עצמאות.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גורם אחד שסייע להן להשיג עצמאות או גורם אחד שעיכב את השגתה.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(16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שתי צורות התיישבות חדשות שהקימו העולים בארץ־ישראל בשנים 1914-1882.</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גורם אחד שסייע להתיישבות היהודית בארץ־ישראל בתקופה זו וגורם אחד שעיכב אותה.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(17 נקודות)</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35</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5. פעילות התנועות הלאומיות, גורמים מסייעים וגורמים מעכבים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דרכים שבהן פעלו התנועות הלאומיות במאה ה־19 כדי להשיג עצמאות: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מאבק עממי ומאבק צבאי נגד שליטים מקומיים או זרים; ניהול מאבק נגד כוחות מעכבים בארצם; איחוד יחידות פוליטיות נפרדות לכלל יחידה לאומית־פוליטית אחת; כריתת בריתות עם כוחות חיצוניים שיסייעו למאבק הלאומי.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גורמים שסייעו להן להשיג עצמאות: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מאפיינים משותפים רבים לבני הלאום, כמו דת, לשון ותרבות.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תודעה לאומית מפותחת בקרב בני אותו הלאום.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מעמד ביניים משכיל ומבוסס.</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חברה מתועשת עם תשתית רחבה של חינוך ותקשורת.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תמיכה של מדינה ו / או שליט מקומי.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גורמים שעיכבו את השגת העצמאות: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21 מתוך 35</a:t>
            </a:r>
          </a:p>
        </p:txBody>
      </p:sp>
      <p:sp>
        <p:nvSpPr>
          <p:cNvPr id="9" name="Rounded Rectangle 8"/>
          <p:cNvSpPr/>
          <p:nvPr/>
        </p:nvSpPr>
        <p:spPr>
          <a:xfrm>
            <a:off x="731520" y="1051560"/>
            <a:ext cx="10725912" cy="4651247"/>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04943"/>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מצב מדיני: שלטון זר חזק, התנגדות או היעדר תמיכה של השלטון המקומי.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פיגור במודרניזציה ובתעשייה באזורים שבהן פעלה התנועה.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התנגדות לתנועה הלאומית מצד כוחות שמרניים שביקשו לשמור על הסדר הקיים: שליטים, הכנסייה הקתולית.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פיצול חברתי, מדיני ותרבותי: פיצול רב אילץ את התנועה להשקיע מאמצים רבים בגיבוש תרבות לאומית אחידה ובפיתוח תודעה לאומית בקרב קבוצות שונות בעם.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1, עמ' 35, 39; כנרת 1, עמ' 48; לילך 1, עמ' 35–36; מט"ח 1, עמ' 25–38; רכס 1, עמ' 22, 25–42; שזר 1, עמ' 30–36.</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צורות התיישבות חדשות שהקימו העולים בארץ־ישראל בשנים 1914-1882:</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מושבה – את הקרקע קנתה קבוצת עולים במשותף; בעלות פרטית על הקרקע (בית מגורים משפחתי ומשק חקלאי); משק המבוסס בעיקר על ענף חקלאי אחד (מטעים או פלחה); העסקת פועלים שכירים.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קבוצה – מסגרת להתיישבות חקלאית ועבודה עצמית; ניסיון להגשים חיי שוויון ושיתוף בתחומים רבים; את האדמות רכשה קק"ל.</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22 מתוך 35</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עיר עברית – עיר מודרנית; מבוססת על מסחר ותעשייה; מוקד לתרבות העברית.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גורמים שסייעו להתיישבות היהודית בארץ־ישראל בתקופה זו: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תמיכת הברון רוטשילד; פעילות המשרד הארץ־ישראלי; הקמת ארגון "השומר" שסיפק מענה לבעיות הביטחון, הדריכו את הפועלים והכשירו את חבריהם להתיישבות קולקטיבית; תמיכת מפלגות הפועלים.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גורמים שעיכבו אותה: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מיעוט משאבים כספיים לרכישת קרקעות ולהכשרתן להתיישבות (הון עצמי ותמיכה דלים).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היעדר תשתיות בתחומי התחבורה, התקשורת, שירותי הבריאות והכלכלה המודרנית. היעדר מקורות מים מסודרים.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חוסר ידע בסיסי בחקלאות וחוסר ניסיון בעבודה חקלאית.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קשיי הסתגלות לתנאים שלא הורגלו בהם: אקלים שונה, מחלת הקדחת.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השלטונות העות'מאניים הגבילו רכישת קרקעות.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סכסוכים פנימיים בין המתיישבים, העימות האידאולוגי בין הפועלים ובין האיכרים.</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23 מתוך 35</a:t>
            </a:r>
          </a:p>
        </p:txBody>
      </p:sp>
      <p:sp>
        <p:nvSpPr>
          <p:cNvPr id="9" name="Rounded Rectangle 8"/>
          <p:cNvSpPr/>
          <p:nvPr/>
        </p:nvSpPr>
        <p:spPr>
          <a:xfrm>
            <a:off x="731520" y="1051560"/>
            <a:ext cx="10725912" cy="217424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027935"/>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בעיות ביטחון — גנבות והתנכלויות של הבדואים.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קשיים שנבעו משיטת האפוטרופסות.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1, עמ' 128, 132–135, 139–140, 143–145, 158; כנרת 1, עמ' 146–158, 160–162; לילך 1, עמ' 188, 192–201, 206–208, 214; מט"ח 1, עמ' 101–114, 117, 120–121, 123–124; רכס 1, עמ' 153–158, 164, 175–179; שזר 1, עמ' 138–152, 157–159.</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24 מתוך 35</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6. הלאומיות – גורמים מעכבים וגורמים מסייעים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בחר בתנועה לאומית שפעלה באחת מן הארצות האלה: יוון, פולין, איטליה, גרמניה.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שני גורמים שסייעו לתנועה זו במאבק לעצמאות, וגורם אחד שעיכב אותה במאבק זה.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(16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הסבר גורם אחד שסייע להתיישבות היהודית בארץ־ישראל בשנים 1914–1881, וגורם אחד שעיכב אותה.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(8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 הצג דרך אחת שבה פעל הרצל כדי לקדם את פתרון "הבעיה היהודית".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גורם אחד שעיכב אותו בפעילות זו. (9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6. הלאומיות – גורמים מעכבים וגורמים מסייעים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גורמים שסייעו לתנועה הלאומית במאבקה לעצמאות וגורמים שעיכבו אותה במאבק זה: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יוון: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גורמים שסייעו:</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25 מתוך 35</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תמיכת יוונים שהיגרו מיוון וחיו בארצות אירופה.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המתנדבים שהגיעו מכל רחבי אירופה לסייע במאבק היוונים בטורקים.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דעת קהל אוהדת שהפעילה לחץ על המעצמות לשלוח כוחות עזר למורדים.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עזרת המעצמות רוסיה, בריטניה וצרפת: שלחו צי להילחם בטורקים.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גורמים שעיכבו: התנגדות ראשי הכנסייה האורתודוקסית ביוון; עוצמתה של האימפריה העות'מאנית; סיוע של מצרים (מוחמד עלי) לטורקים.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פולין: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גורמים שסייעו: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המשכילים הפולנים הגולים ברחבי אירופה (בעיקר בפריז) טיפחו את הרומנטיקה, היו מקור להשראה והקימו תאים מהפכניים.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הכנסייה הקתולית.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תודעה לאומית חזקה.</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26 מתוך 35</a:t>
            </a:r>
          </a:p>
        </p:txBody>
      </p:sp>
      <p:sp>
        <p:nvSpPr>
          <p:cNvPr id="9" name="Rounded Rectangle 8"/>
          <p:cNvSpPr/>
          <p:nvPr/>
        </p:nvSpPr>
        <p:spPr>
          <a:xfrm>
            <a:off x="731520" y="1051560"/>
            <a:ext cx="10725912" cy="427126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12496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גורמים שעיכבו: פיצול פולין בין שלוש אימפריות הקשה על תיאום דרכי פעולה במאבק, משום שבני הלאום חיו באזורים שנכבשו על ידי מדינות שונות; חוסר שיתוף פעולה של המעצמות: הן לא נחלצו לסייע למורדים הפולנים במרד נגד הצאאר הרוסי; המורדים הפולנים היו חסרי הכשרה צבאית ונלחמו נגד צבא רוסיה שהיה גדול, מאומן וחזק; מאבק המעמדות בפולין פיצל את החברה: מנע גיוס מלא של האוכלוסייה; איכרים שהסתייגו מן המרד הסגירו את המורדים לרוסים.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איטליה: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גורמים שסייעו: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קאבור נעזר בנפוליאון השלישי כדי לדחוק את האוסטרים מצפון איטליה.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הכריזמה של גריבלדי.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הגותו של מאציני.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כוחה של פיימונטה.</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27 מתוך 35</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גורמים שעיכבו: המעצמות צרפת ואוסטריה שלטו על אזורים בצפון איטליה ובדרומה, וסירבו להעניק להם עצמאות; הכנסייה הקתולית שלטה על חלק מאדמות איטליה והתנגדה לאיחוד; חילוקי דעות בין המהפכנים בשאלת אופייה ודמותה של איטליה לכשתקום; פיצול בין הצפון לדרום – הבדל תרבותי, לשוני וכלכלי – הקשה על שיתוף פעולה ועל בניית זהות משותפת.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גרמניה: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גורמים שסייעו: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תודעה לאומית מפותחת (בצפון ובמערב).</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המנהיגות של ביסמרק – מנהיג פוליטי מנוסה, מוכשר ותכליתי.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הצבא הפרוסי שהיה גדול, מאומן ומצויד בנשק חדיש.</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גורמים שעיכבו: הפיצול הפוליטי של הקיסרות הגרמנית לנסיכויות שלשליטיהן היו אינטרסים שונים, וההתנגדות של השליטים המקומיים לאובדן הסמכויות שלהם; אוכלוסייה שלה רקע תרבותי ודתי שונה (בצפון – רוב פרוטסטנטי, בדרום – רוב קתולי); התנגדות של אוסטריה, שרצתה לשמור על עליונותה באזור; התנגדות של צרפת.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28 מתוך 35</a:t>
            </a:r>
          </a:p>
        </p:txBody>
      </p:sp>
      <p:sp>
        <p:nvSpPr>
          <p:cNvPr id="9" name="Rounded Rectangle 8"/>
          <p:cNvSpPr/>
          <p:nvPr/>
        </p:nvSpPr>
        <p:spPr>
          <a:xfrm>
            <a:off x="731520" y="1051560"/>
            <a:ext cx="10725912" cy="474268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9638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1, עמ' 34–41; כנרת 1, עמ' 53–67; לילך 1, עמ' 44–45, 50, 61–72; מט"ח 1, עמ' 15–16, 26–30, 34, 38; רכס 1, עמ' 26–27, 31–38; שזר 1, עמ' 28, 32–38, 54.</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גורמים שסייעו להתיישבות היהודית בארץ־ישראל בשנים 1914–1881:</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תמיכת הברון רוטשילד; פעילות המשרד הארץ־ישראלי; הקמת ארגון "השומר" שסיפק מענה לבעיות הביטחון, הדריך את הפועלים והכשיר את חבריהם להתיישבות קולקטיבית; תמיכת מפלגות הפועלים.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גורמים שעיכבו אותה: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מיעוט משאבים כספיים לרכישת קרקעות ולהכשרתן להתיישבות (הון עצמי ותמיכה דלים).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היעדר תשתיות בתחומי התחבורה, התקשורת, שירותי הבריאות והכלכלה המודרנית. היעדר מקורות מים מסודרים.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חוסר ידע בסיסי בחקלאות וחוסר ניסיון בעבודה חקלאית.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קשיי הסתגלות לתנאים שלא הורגלו בהם: אקלים שונה, מחלת הקדחת.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השלטונות העות'מאניים הגבילו רכישת קרקעות.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29 מתוך 35</a:t>
            </a:r>
          </a:p>
        </p:txBody>
      </p:sp>
      <p:sp>
        <p:nvSpPr>
          <p:cNvPr id="9" name="Rounded Rectangle 8"/>
          <p:cNvSpPr/>
          <p:nvPr/>
        </p:nvSpPr>
        <p:spPr>
          <a:xfrm>
            <a:off x="731520" y="1051560"/>
            <a:ext cx="10725912" cy="4651247"/>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04943"/>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סכסוכים פנימיים בין המתיישבים, העימות האידאולוגי בין הפועלים ובין האיכרים.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בעיות ביטחון – גנבות והתנכלויות של הבדואים.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קשיים שנבעו משיטת האפוטרופסות.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1, עמ' 128, 132–135, 139–140, 158; כנרת 1, עמ' 146–158, 160–162; לילך 1, עמ' 188–201, 206–208, 214; מט"ח 1, עמ' 101–114, 117, 120–121, 123–124; רכס 1, עמ' 153–158, 164, 175–179; שזר 1, עמ' 138–152, 157–159.</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 דרכים שבהן פעל הרצל לקדם את פתרון "הבעיה היהודית":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מגעים עם אישים בעולם היהודי לגיוס כספים ותמיכה ברעיון הציוני.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מגעים דיפלומטיים עם שליטים שונים (גרמניה, האימפריה העות'מאנית, רוסיה, בריטניה) בניסיון לזכות בתמיכתם בהענקת צ'רטר ליהודים על ארץ־ישראל ולזכות בהכרה מדינית.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ייסוד הקונגרסים הציוניים וכינוסם: יצירת נציגות פוליטית יהודית (ציונית, במה להפצת הרעיון הציוני ולקביעת מדיניות, יצירת מסגרת לפעילות ציונית).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30 מתוך 35</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תוכנית באזל: קביעת תוכנית יעד לתנועה הציונית.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הקמת מוסדות לתנועה הציונית: מסגרת לפעילות התנועה הציונית (ההסתדרות העולמית ומוסדותיה הנבחרים).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פרסום רעיונותיו והפצתם (ספרים, עיתון): כדי לגייס אנשים לרעיון הציוני.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הגורמים שעיכבו אותו בפעילות זו: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פעל תחילה לבדו ללא סיוע ותנועה שתתמוך בו.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היעדר מימון לביצוע הרעיון וליישומו לאורך זמן.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היעדר עוצמה וגיבוי מדיניים ו/או צבאיים.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נאלץ להתמודד עם ביקורת מבית ומבחוץ.</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היהודים היו מפוזרים בארצות רבות בעולם, באו מתרבויות שונות, ולכן היה קשה לגייס תמיכה, לגשר ביניהם ולארגן את הפעילות.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התנועה הציונית הייתה תלויה לחלוטין בהסכמה ובנכונות של מדינות לסייע להגשמת הרעיון הלאומי הציוני.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כישלון של המגעים הדיפלומטיים שיזם הרצל.</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31 מתוך 35</a:t>
            </a:r>
          </a:p>
        </p:txBody>
      </p:sp>
      <p:sp>
        <p:nvSpPr>
          <p:cNvPr id="9" name="Rounded Rectangle 8"/>
          <p:cNvSpPr/>
          <p:nvPr/>
        </p:nvSpPr>
        <p:spPr>
          <a:xfrm>
            <a:off x="731520" y="1051560"/>
            <a:ext cx="10725912" cy="141427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1267968"/>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1, עמ' 62, 79–109; כנרת 1, עמ' 91–92, 98–107; לילך 1, עמ' 144–146, 151–161; מט"ח 1, עמ' 70–72, 75–76, 81–90; רכס 1, עמ' 111–113, 119–141; שזר 1, עמ' 86–87, 94–99, 106–107.</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32 מתוך 35</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מקור - התפתחות היישוב היהודי בארץ־ישראל בשנים 1914-1882</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התנועות הלאומיות והתנועה הציונית - גורמים לצמיחה ומנהיגות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פעילות התנועות הלאומיות, גורמים מסייעים וגורמים מעכבים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שיטת הפקידות כרסמה בחזון הלאומי של "היהודי החדש"</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ב. הפעולות של אליעזר בן יהודה לביסוס השפה העברית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כיצד סייעו פעולות אלה לטיפוח הלאומיות היהודית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הוועד הפועל הערבי (מברק ללורד בלפור, 1925)</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ב. לאילו מן הדברים הנאמרים בהצהרת בלפור מתייחסות התגובות</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33 מתוך 35</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34 מתוך 35</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"המתרגלת | בגרות בהיסטוריה | שיעור #2 | התנועות הלאומיות באירופה: מאפיינים, דרכי פעולה ותנועה מדגימה" - גם בעמוד הנושא, בלשונית "סרטון".</a:t>
            </a:r>
          </a:p>
          <a:p>
            <a:pPr rtl="1" algn="r">
              <a:spcAft>
                <a:spcPts val="500"/>
              </a:spcAft>
            </a:pPr>
            <a:r>
              <a:rPr sz="1800" b="0">
                <a:solidFill>
                  <a:srgbClr val="212430"/>
                </a:solidFill>
                <a:latin typeface="Noto Sans Hebrew"/>
                <a:cs typeface="Noto Sans Hebrew"/>
              </a:rPr>
              <a:t>https://www.youtube.com/watch?v=gN3CH21m9sA</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35 מתוך 35</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היישוב במלחמת העולם הראשונה: מחלוקת על ניל"י</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35</a:t>
            </a:r>
          </a:p>
        </p:txBody>
      </p:sp>
      <p:sp>
        <p:nvSpPr>
          <p:cNvPr id="9" name="Rounded Rectangle 8"/>
          <p:cNvSpPr/>
          <p:nvPr/>
        </p:nvSpPr>
        <p:spPr>
          <a:xfrm>
            <a:off x="731520" y="1745538"/>
            <a:ext cx="10725912" cy="345836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18690"/>
            <a:ext cx="10451592" cy="3312058"/>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הרקע</a:t>
            </a:r>
          </a:p>
          <a:p>
            <a:pPr rtl="1" algn="r">
              <a:spcAft>
                <a:spcPts val="500"/>
              </a:spcAft>
            </a:pPr>
            <a:r>
              <a:rPr sz="2600" b="0">
                <a:solidFill>
                  <a:srgbClr val="212430"/>
                </a:solidFill>
                <a:latin typeface="Noto Sans Hebrew"/>
                <a:cs typeface="Noto Sans Hebrew"/>
              </a:rPr>
              <a:t>ארץ־ישראל נשלטת בידי האימפריה העות'מאנית. חברי ניל"י מסייעים בריגול לצבא הבריטי, שרבים מצפים לו כ"גואל ומשחרר".</a:t>
            </a:r>
          </a:p>
          <a:p>
            <a:pPr rtl="1" algn="r">
              <a:spcAft>
                <a:spcPts val="500"/>
              </a:spcAft>
            </a:pPr>
            <a:r>
              <a:rPr sz="2600" b="0">
                <a:solidFill>
                  <a:srgbClr val="212430"/>
                </a:solidFill>
                <a:latin typeface="Noto Sans Hebrew"/>
                <a:cs typeface="Noto Sans Hebrew"/>
              </a:rPr>
              <a:t>השלטון העות'מאני מתחקה אחרי המרגלים. ביישוב מתלחשים: להסגיר אותם או לא?</a:t>
            </a:r>
          </a:p>
          <a:p>
            <a:pPr rtl="1" algn="r">
              <a:spcAft>
                <a:spcPts val="500"/>
              </a:spcAft>
            </a:pPr>
            <a:r>
              <a:rPr sz="2600" b="0">
                <a:solidFill>
                  <a:srgbClr val="212430"/>
                </a:solidFill>
                <a:latin typeface="Noto Sans Hebrew"/>
                <a:cs typeface="Noto Sans Hebrew"/>
              </a:rPr>
              <a:t>(מקור: הסופר משה סמילנסקי, זכרונות.)</a:t>
            </a:r>
          </a:p>
        </p:txBody>
      </p:sp>
      <p:sp>
        <p:nvSpPr>
          <p:cNvPr id="11" name="Rectangle 10"/>
          <p:cNvSpPr/>
          <p:nvPr/>
        </p:nvSpPr>
        <p:spPr>
          <a:xfrm>
            <a:off x="11338560" y="1818690"/>
            <a:ext cx="64008" cy="331205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ניל"י: שתי עמדות ביישוב</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35</a:t>
            </a:r>
          </a:p>
        </p:txBody>
      </p:sp>
      <p:sp>
        <p:nvSpPr>
          <p:cNvPr id="9" name="Rounded Rectangle 8"/>
          <p:cNvSpPr/>
          <p:nvPr/>
        </p:nvSpPr>
        <p:spPr>
          <a:xfrm>
            <a:off x="731520" y="1745538"/>
            <a:ext cx="10725912" cy="345836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18690"/>
            <a:ext cx="10451592" cy="3312058"/>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אסור להסגיר, או להסגיר</a:t>
            </a:r>
          </a:p>
          <a:p>
            <a:pPr rtl="1" algn="r">
              <a:spcAft>
                <a:spcPts val="500"/>
              </a:spcAft>
            </a:pPr>
            <a:r>
              <a:rPr sz="2600" b="0">
                <a:solidFill>
                  <a:srgbClr val="212430"/>
                </a:solidFill>
                <a:latin typeface="Noto Sans Hebrew"/>
                <a:cs typeface="Noto Sans Hebrew"/>
              </a:rPr>
              <a:t>אסור להסגיר: הסגרת יהודים לשלטון זר אינה מוסרית, פירושה דין מוות, החברים מסייעים לשחרור הארץ, והכסף שהביאו הגיע לוועדי הסיוע.</a:t>
            </a:r>
          </a:p>
          <a:p>
            <a:pPr rtl="1" algn="r">
              <a:spcAft>
                <a:spcPts val="500"/>
              </a:spcAft>
            </a:pPr>
            <a:r>
              <a:rPr sz="2600" b="0">
                <a:solidFill>
                  <a:srgbClr val="212430"/>
                </a:solidFill>
                <a:latin typeface="Noto Sans Hebrew"/>
                <a:cs typeface="Noto Sans Hebrew"/>
              </a:rPr>
              <a:t>צריך להסגיר: חשש מנקמה קשה (כמו הטבח בארמנים) שתאיים על קיום היישוב, ופגיעה בשמו הטוב ובקו הניטרלי של התנועה הציונית.</a:t>
            </a:r>
          </a:p>
        </p:txBody>
      </p:sp>
      <p:sp>
        <p:nvSpPr>
          <p:cNvPr id="11" name="Rectangle 10"/>
          <p:cNvSpPr/>
          <p:nvPr/>
        </p:nvSpPr>
        <p:spPr>
          <a:xfrm>
            <a:off x="11338560" y="1818690"/>
            <a:ext cx="64008" cy="331205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