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79" r:id="rId30"/>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מיישוב למדינה – אחדות ומחלוקת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24</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מוכנות היישוב היהודי לקבל עצמאות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טענה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מיישוב למדינה - רקע</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אחדות ומחלוקת ביישוב</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דרכי ההתמודדות עם המנדט</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הכרזת המדינה וראשית המדינה</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המאבק נגד המנדט בשנות ה-40</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מהכרזה למלחמה</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ציר זמן מתוך חומר הלימוד (1 מתוך 2)</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24</a:t>
            </a:r>
          </a:p>
        </p:txBody>
      </p:sp>
      <p:sp>
        <p:nvSpPr>
          <p:cNvPr id="9" name="Rectangle 8"/>
          <p:cNvSpPr/>
          <p:nvPr/>
        </p:nvSpPr>
        <p:spPr>
          <a:xfrm>
            <a:off x="731520" y="2148840"/>
            <a:ext cx="10725912" cy="7315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9961244"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821674"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1939</a:t>
            </a:r>
          </a:p>
        </p:txBody>
      </p:sp>
      <p:sp>
        <p:nvSpPr>
          <p:cNvPr id="12" name="Rounded Rectangle 11"/>
          <p:cNvSpPr/>
          <p:nvPr/>
        </p:nvSpPr>
        <p:spPr>
          <a:xfrm>
            <a:off x="8849105"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86265"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הספר הלבן (1939): הגבלת עלייה וקרקעות - היישוב הגיב במאבק.</a:t>
            </a:r>
          </a:p>
        </p:txBody>
      </p:sp>
      <p:sp>
        <p:nvSpPr>
          <p:cNvPr id="14" name="Oval 13"/>
          <p:cNvSpPr/>
          <p:nvPr/>
        </p:nvSpPr>
        <p:spPr>
          <a:xfrm>
            <a:off x="7279767"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40195"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1944⁠-⁠1945</a:t>
            </a:r>
          </a:p>
        </p:txBody>
      </p:sp>
      <p:sp>
        <p:nvSpPr>
          <p:cNvPr id="16" name="Rounded Rectangle 15"/>
          <p:cNvSpPr/>
          <p:nvPr/>
        </p:nvSpPr>
        <p:spPr>
          <a:xfrm>
            <a:off x="6167627"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04788"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מחלוקת: הסזון (1944⁠-⁠1945) - פעולת ההגנה נגד האצ"ל</a:t>
            </a:r>
          </a:p>
        </p:txBody>
      </p:sp>
      <p:sp>
        <p:nvSpPr>
          <p:cNvPr id="18" name="Oval 17"/>
          <p:cNvSpPr/>
          <p:nvPr/>
        </p:nvSpPr>
        <p:spPr>
          <a:xfrm>
            <a:off x="4598288"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458717"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1945⁠-⁠1946</a:t>
            </a:r>
          </a:p>
        </p:txBody>
      </p:sp>
      <p:sp>
        <p:nvSpPr>
          <p:cNvPr id="20" name="Rounded Rectangle 19"/>
          <p:cNvSpPr/>
          <p:nvPr/>
        </p:nvSpPr>
        <p:spPr>
          <a:xfrm>
            <a:off x="3486149"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23309"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תנועת המרי (1945⁠-⁠1946): שיתוף פעולה של ההגנה, האצ"ל והלח"י נגד הבריטים.</a:t>
            </a:r>
          </a:p>
        </p:txBody>
      </p:sp>
      <p:sp>
        <p:nvSpPr>
          <p:cNvPr id="22" name="Oval 21"/>
          <p:cNvSpPr/>
          <p:nvPr/>
        </p:nvSpPr>
        <p:spPr>
          <a:xfrm>
            <a:off x="1916811"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39"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29.11.1947</a:t>
            </a:r>
          </a:p>
        </p:txBody>
      </p:sp>
      <p:sp>
        <p:nvSpPr>
          <p:cNvPr id="24" name="Rounded Rectangle 23"/>
          <p:cNvSpPr/>
          <p:nvPr/>
        </p:nvSpPr>
        <p:spPr>
          <a:xfrm>
            <a:off x="804671"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41831"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כ"ט בנובמבר 1947: החלטת החלוקה באו"ם.</a:t>
            </a:r>
          </a:p>
        </p:txBody>
      </p:sp>
      <p:sp>
        <p:nvSpPr>
          <p:cNvPr id="26" name="TextBox 25"/>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הציר מסודר לפי תחילת האירוע או התקופה (תקופות יכולות לחפוף). הנוסח מחומר הלימוד; התאריכים 14.5 ו-15.5.1948 לפי הספרייה הלאומית ומוזיאון ההגנה.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ציר זמן מתוך חומר הלימוד (2 מתוך 2)</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24</a:t>
            </a:r>
          </a:p>
        </p:txBody>
      </p:sp>
      <p:sp>
        <p:nvSpPr>
          <p:cNvPr id="9" name="Rectangle 8"/>
          <p:cNvSpPr/>
          <p:nvPr/>
        </p:nvSpPr>
        <p:spPr>
          <a:xfrm>
            <a:off x="731520" y="2148840"/>
            <a:ext cx="10725912" cy="7315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9961244"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821674"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1947⁠-⁠1948</a:t>
            </a:r>
          </a:p>
        </p:txBody>
      </p:sp>
      <p:sp>
        <p:nvSpPr>
          <p:cNvPr id="12" name="Rounded Rectangle 11"/>
          <p:cNvSpPr/>
          <p:nvPr/>
        </p:nvSpPr>
        <p:spPr>
          <a:xfrm>
            <a:off x="8849105"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86265"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מלחמת האזרחים (1947⁠-⁠1948): קרבות בין יהודים לערבים בארץ.</a:t>
            </a:r>
          </a:p>
        </p:txBody>
      </p:sp>
      <p:sp>
        <p:nvSpPr>
          <p:cNvPr id="14" name="Oval 13"/>
          <p:cNvSpPr/>
          <p:nvPr/>
        </p:nvSpPr>
        <p:spPr>
          <a:xfrm>
            <a:off x="7279767"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40195"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14.5.1948</a:t>
            </a:r>
          </a:p>
        </p:txBody>
      </p:sp>
      <p:sp>
        <p:nvSpPr>
          <p:cNvPr id="16" name="Rounded Rectangle 15"/>
          <p:cNvSpPr/>
          <p:nvPr/>
        </p:nvSpPr>
        <p:spPr>
          <a:xfrm>
            <a:off x="6167627"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04788"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הכרזת המדינה (14.5.1948).</a:t>
            </a:r>
          </a:p>
        </p:txBody>
      </p:sp>
      <p:sp>
        <p:nvSpPr>
          <p:cNvPr id="18" name="Oval 17"/>
          <p:cNvSpPr/>
          <p:nvPr/>
        </p:nvSpPr>
        <p:spPr>
          <a:xfrm>
            <a:off x="4598288"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458717"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15.5.1948</a:t>
            </a:r>
          </a:p>
        </p:txBody>
      </p:sp>
      <p:sp>
        <p:nvSpPr>
          <p:cNvPr id="20" name="Rounded Rectangle 19"/>
          <p:cNvSpPr/>
          <p:nvPr/>
        </p:nvSpPr>
        <p:spPr>
          <a:xfrm>
            <a:off x="3486149"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23309"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פלישת צבאות ערב (15.5.1948).</a:t>
            </a:r>
          </a:p>
        </p:txBody>
      </p:sp>
      <p:sp>
        <p:nvSpPr>
          <p:cNvPr id="22" name="Oval 21"/>
          <p:cNvSpPr/>
          <p:nvPr/>
        </p:nvSpPr>
        <p:spPr>
          <a:xfrm>
            <a:off x="1916811" y="2011680"/>
            <a:ext cx="310896" cy="347472"/>
          </a:xfrm>
          <a:prstGeom prst="ellipse">
            <a:avLst/>
          </a:prstGeom>
          <a:solidFill>
            <a:srgbClr val="C58B2B"/>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39" y="1234440"/>
            <a:ext cx="2590038" cy="640080"/>
          </a:xfrm>
          <a:prstGeom prst="rect">
            <a:avLst/>
          </a:prstGeom>
          <a:noFill/>
        </p:spPr>
        <p:txBody>
          <a:bodyPr wrap="square" lIns="45720" rIns="45720" tIns="27432" bIns="27432" anchor="b">
            <a:spAutoFit/>
          </a:bodyPr>
          <a:lstStyle/>
          <a:p>
            <a:pPr algn="ctr" rtl="1"/>
            <a:r>
              <a:rPr sz="2000" b="1">
                <a:solidFill>
                  <a:srgbClr val="7A2E3A"/>
                </a:solidFill>
                <a:latin typeface="Noto Serif Hebrew"/>
                <a:cs typeface="Noto Serif Hebrew"/>
              </a:rPr>
              <a:t>1948</a:t>
            </a:r>
          </a:p>
        </p:txBody>
      </p:sp>
      <p:sp>
        <p:nvSpPr>
          <p:cNvPr id="24" name="Rounded Rectangle 23"/>
          <p:cNvSpPr/>
          <p:nvPr/>
        </p:nvSpPr>
        <p:spPr>
          <a:xfrm>
            <a:off x="804671" y="2606040"/>
            <a:ext cx="2535174" cy="31546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41831" y="2679192"/>
            <a:ext cx="2260854" cy="3008376"/>
          </a:xfrm>
          <a:prstGeom prst="rect">
            <a:avLst/>
          </a:prstGeom>
          <a:noFill/>
        </p:spPr>
        <p:txBody>
          <a:bodyPr wrap="square" lIns="45720" rIns="45720" tIns="27432" bIns="27432" anchor="ctr">
            <a:spAutoFit/>
          </a:bodyPr>
          <a:lstStyle/>
          <a:p>
            <a:pPr rtl="1" algn="r">
              <a:spcAft>
                <a:spcPts val="500"/>
              </a:spcAft>
            </a:pPr>
            <a:r>
              <a:rPr sz="2100" b="0">
                <a:solidFill>
                  <a:srgbClr val="212430"/>
                </a:solidFill>
                <a:latin typeface="Noto Sans Hebrew"/>
                <a:cs typeface="Noto Sans Hebrew"/>
              </a:rPr>
              <a:t>פירוק האצ"ל והלח"י על ידי הממשלה הזמנית (תהליך שנמשך במהלך 1948, אחרי הכרזת המדינה).</a:t>
            </a:r>
          </a:p>
        </p:txBody>
      </p:sp>
      <p:sp>
        <p:nvSpPr>
          <p:cNvPr id="26" name="TextBox 25"/>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הציר מסודר לפי תחילת האירוע או התקופה (תקופות יכולות לחפוף). הנוסח מחומר הלימוד; התאריכים 14.5 ו-15.5.1948 לפי הספרייה הלאומית ומוזיאון ההגנה.</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מיישוב למדינה – אחדות ומחלוקת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24</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מוכנות היישוב היהודי לקבל עצמאות</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יש מוסדות לאומיים, תשתית כלכלית, כוח צבאי, מערך שירותים בתחום הכלכלי־חברתי, בשלות של התודעה הלאומית.</a:t>
            </a:r>
          </a:p>
          <a:p>
            <a:pPr rtl="1" algn="r">
              <a:spcAft>
                <a:spcPts val="500"/>
              </a:spcAft>
            </a:pPr>
            <a:r>
              <a:rPr sz="2000" b="0">
                <a:solidFill>
                  <a:srgbClr val="212430"/>
                </a:solidFill>
                <a:latin typeface="Noto Sans Hebrew"/>
                <a:cs typeface="Noto Sans Hebrew"/>
              </a:rPr>
              <a:t>אם יפלשו צבאות ערב, תהיה זו פלישה למדינה עצמאית וריבונית, והדבר יקל על גיוס דעת הקהל העולמית לבלימת הפלישה.</a:t>
            </a:r>
          </a:p>
          <a:p>
            <a:pPr rtl="1" algn="r">
              <a:spcAft>
                <a:spcPts val="500"/>
              </a:spcAft>
            </a:pPr>
            <a:r>
              <a:rPr sz="2000" b="0">
                <a:solidFill>
                  <a:srgbClr val="212430"/>
                </a:solidFill>
                <a:latin typeface="Noto Sans Hebrew"/>
                <a:cs typeface="Noto Sans Hebrew"/>
              </a:rPr>
              <a:t>כינון מדינה ריבונית יאפשר גיוס חובה והגדלה של הכוח היהודי הלוחם, שהיו הכרחיים בתנאי המלחמה הקשים.</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036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0360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מוכנות היישוב היהודי לקבל עצמאות - המשך</a:t>
            </a:r>
          </a:p>
        </p:txBody>
      </p:sp>
      <p:sp>
        <p:nvSpPr>
          <p:cNvPr id="20" name="TextBox 19"/>
          <p:cNvSpPr txBox="1"/>
          <p:nvPr/>
        </p:nvSpPr>
        <p:spPr>
          <a:xfrm>
            <a:off x="868680" y="2125980"/>
            <a:ext cx="4965192" cy="3520439"/>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כינון מדינה ריבונית יאפשר פתיחת השערים לעלייה ובעקבותיה יגדל הכוח הלוחם.</a:t>
            </a:r>
          </a:p>
          <a:p>
            <a:pPr rtl="1" algn="r">
              <a:spcAft>
                <a:spcPts val="500"/>
              </a:spcAft>
            </a:pPr>
            <a:r>
              <a:rPr sz="2000" b="0">
                <a:solidFill>
                  <a:srgbClr val="212430"/>
                </a:solidFill>
                <a:latin typeface="Noto Sans Hebrew"/>
                <a:cs typeface="Noto Sans Hebrew"/>
              </a:rPr>
              <a:t>כינון מדינה ריבונית יאפשר הטלת מיסי חובה למימון של חלק מהוצאות המלחמה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מיישוב למדינה – אחדות ומחלוקת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24</a:t>
            </a:r>
          </a:p>
        </p:txBody>
      </p:sp>
      <p:sp>
        <p:nvSpPr>
          <p:cNvPr id="9" name="Rounded Rectangle 8"/>
          <p:cNvSpPr/>
          <p:nvPr/>
        </p:nvSpPr>
        <p:spPr>
          <a:xfrm>
            <a:off x="6217920" y="1455420"/>
            <a:ext cx="5239512" cy="4038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554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94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94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828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14" name="TextBox 13"/>
          <p:cNvSpPr txBox="1"/>
          <p:nvPr/>
        </p:nvSpPr>
        <p:spPr>
          <a:xfrm>
            <a:off x="6355080" y="2113788"/>
            <a:ext cx="4965192" cy="328879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שאין בכוונתו לפרק את הפלמ"ח אלא את מטה הפלמ"ח, כי זהו צעד הכרחי ונכון</a:t>
            </a:r>
          </a:p>
        </p:txBody>
      </p:sp>
      <p:sp>
        <p:nvSpPr>
          <p:cNvPr id="15" name="Rounded Rectangle 14"/>
          <p:cNvSpPr/>
          <p:nvPr/>
        </p:nvSpPr>
        <p:spPr>
          <a:xfrm>
            <a:off x="731520" y="1455420"/>
            <a:ext cx="5239512" cy="4038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554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94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94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828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מיישוב למדינה - רקע</a:t>
            </a:r>
          </a:p>
        </p:txBody>
      </p:sp>
      <p:sp>
        <p:nvSpPr>
          <p:cNvPr id="20" name="TextBox 19"/>
          <p:cNvSpPr txBox="1"/>
          <p:nvPr/>
        </p:nvSpPr>
        <p:spPr>
          <a:xfrm>
            <a:off x="868680" y="2113788"/>
            <a:ext cx="4965192" cy="328879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בשנות ה-40 התמודד היישוב עם שאלת המדינה היהודית: כיצד להשיגה ומה יהיה אופיה.</a:t>
            </a:r>
          </a:p>
          <a:p>
            <a:pPr rtl="1" algn="r">
              <a:spcAft>
                <a:spcPts val="500"/>
              </a:spcAft>
            </a:pPr>
            <a:r>
              <a:rPr sz="2600" b="0">
                <a:solidFill>
                  <a:srgbClr val="212430"/>
                </a:solidFill>
                <a:latin typeface="Noto Sans Hebrew"/>
                <a:cs typeface="Noto Sans Hebrew"/>
              </a:rPr>
              <a:t>פילוג בין הזרמים: ההסתדרות והמפא"י מול הרוויזיוניסטים, והמחתרות מול ההנהגה הממסדית.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מיישוב למדינה – אחדות ומחלוקת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24</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אחדות ומחלוקת ביישוב</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אחדות: שיתוף פעולה במוסדות הלאומיים (הסוכנות, ההסתדרות, ההגנה), נגד המנדט.</a:t>
            </a:r>
          </a:p>
          <a:p>
            <a:pPr rtl="1" algn="r">
              <a:spcAft>
                <a:spcPts val="500"/>
              </a:spcAft>
            </a:pPr>
            <a:r>
              <a:rPr sz="1800" b="0">
                <a:solidFill>
                  <a:srgbClr val="212430"/>
                </a:solidFill>
                <a:latin typeface="Noto Sans Hebrew"/>
                <a:cs typeface="Noto Sans Hebrew"/>
              </a:rPr>
              <a:t>מחלוקת: הסזון (1944-1945) - פעולת ההגנה נגד האצ"ל; תנועת המרי העברי (1945-1946) - שיתוף פעולה של ההגנה, האצ"ל והלח"י נגד הבריטים; פירוק האצ"ל והלח"י על ידי הממשלה הזמנית (תהליך שנמשך במהלך 1948, אחרי הכרזת המדינה).</a:t>
            </a:r>
          </a:p>
          <a:p>
            <a:pPr rtl="1" algn="r">
              <a:spcAft>
                <a:spcPts val="500"/>
              </a:spcAft>
            </a:pPr>
            <a:r>
              <a:rPr sz="1800" b="0">
                <a:solidFill>
                  <a:srgbClr val="212430"/>
                </a:solidFill>
                <a:latin typeface="Noto Sans Hebrew"/>
                <a:cs typeface="Noto Sans Hebrew"/>
              </a:rPr>
              <a:t>ההחלטה על הקמת ממשלה זמנית והכרזת המדינה איחדה את היישוב סביב מטרה לאומית משותפת.</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דרכי ההתמודדות עם המנדט</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ההסתדרות ומפא"י: שיתוף פעולה מדיני ודיפלומטי עם בריטניה ובין-לאומי.</a:t>
            </a:r>
          </a:p>
          <a:p>
            <a:pPr rtl="1" algn="r">
              <a:spcAft>
                <a:spcPts val="500"/>
              </a:spcAft>
            </a:pPr>
            <a:r>
              <a:rPr sz="1800" b="0">
                <a:solidFill>
                  <a:srgbClr val="212430"/>
                </a:solidFill>
                <a:latin typeface="Noto Sans Hebrew"/>
                <a:cs typeface="Noto Sans Hebrew"/>
              </a:rPr>
              <a:t>הרוויזיוניסטים והאצ"ל: מאבק מזוין ומחתרתי נגד הבריטים.</a:t>
            </a:r>
          </a:p>
          <a:p>
            <a:pPr rtl="1" algn="r">
              <a:spcAft>
                <a:spcPts val="500"/>
              </a:spcAft>
            </a:pPr>
            <a:r>
              <a:rPr sz="1800" b="0">
                <a:solidFill>
                  <a:srgbClr val="212430"/>
                </a:solidFill>
                <a:latin typeface="Noto Sans Hebrew"/>
                <a:cs typeface="Noto Sans Hebrew"/>
              </a:rPr>
              <a:t>ההגנה: הכשרות, עזרה לעלייה בלתי חוקית, התיישבות חופשית.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מיישוב למדינה – אחדות ומחלוקת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24</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הכרזת המדינה וראשית המדינה</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מועצת העם החליטה על הכרזת מדינה עם סוף המנדט, 14 במאי 1948.</a:t>
            </a:r>
          </a:p>
          <a:p>
            <a:pPr rtl="1" algn="r">
              <a:spcAft>
                <a:spcPts val="500"/>
              </a:spcAft>
            </a:pPr>
            <a:r>
              <a:rPr sz="2000" b="0">
                <a:solidFill>
                  <a:srgbClr val="212430"/>
                </a:solidFill>
                <a:latin typeface="Noto Sans Hebrew"/>
                <a:cs typeface="Noto Sans Hebrew"/>
              </a:rPr>
              <a:t>מלחמת העצמאות החלה בסוף נובמבר 1947, למחרת החלטת החלוקה, ונמשכה עד הסכמי שביתת הנשק (מחצית ראשונה של 1949); הכרזת המדינה (14.5.1948) ופלישת צבאות ערב (15.5.1948) היו ציון מרכזי בתוכה.</a:t>
            </a:r>
          </a:p>
          <a:p>
            <a:pPr rtl="1" algn="r">
              <a:spcAft>
                <a:spcPts val="500"/>
              </a:spcAft>
            </a:pPr>
            <a:r>
              <a:rPr sz="2000" b="0">
                <a:solidFill>
                  <a:srgbClr val="212430"/>
                </a:solidFill>
                <a:latin typeface="Noto Sans Hebrew"/>
                <a:cs typeface="Noto Sans Hebrew"/>
              </a:rPr>
              <a:t>היישוב הפך למדינה: ממשלה זמנית, צה"ל כצבא המדינה, כנסת נבחרת.</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המאבק נגד המנדט בשנות ה-40</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הספר הלבן (1939): הגבלת עלייה וקרקעות - היישוב הגיב במאבק.</a:t>
            </a:r>
          </a:p>
          <a:p>
            <a:pPr rtl="1" algn="r">
              <a:spcAft>
                <a:spcPts val="500"/>
              </a:spcAft>
            </a:pPr>
            <a:r>
              <a:rPr sz="2000" b="0">
                <a:solidFill>
                  <a:srgbClr val="212430"/>
                </a:solidFill>
                <a:latin typeface="Noto Sans Hebrew"/>
                <a:cs typeface="Noto Sans Hebrew"/>
              </a:rPr>
              <a:t>עלייה בלתי חוקית (העפלה): ספינות מעפילים, מחנות מעצר בקפריסין.</a:t>
            </a:r>
          </a:p>
          <a:p>
            <a:pPr rtl="1" algn="r">
              <a:spcAft>
                <a:spcPts val="500"/>
              </a:spcAft>
            </a:pPr>
            <a:r>
              <a:rPr sz="2000" b="0">
                <a:solidFill>
                  <a:srgbClr val="212430"/>
                </a:solidFill>
                <a:latin typeface="Noto Sans Hebrew"/>
                <a:cs typeface="Noto Sans Hebrew"/>
              </a:rPr>
              <a:t>תנועת המרי (1945-1946): שיתוף פעולה של ההגנה, האצ"ל והלח"י נגד הבריטים.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מיישוב למדינה – אחדות ומחלוקת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24</a:t>
            </a:r>
          </a:p>
        </p:txBody>
      </p:sp>
      <p:sp>
        <p:nvSpPr>
          <p:cNvPr id="9" name="Rounded Rectangle 8"/>
          <p:cNvSpPr/>
          <p:nvPr/>
        </p:nvSpPr>
        <p:spPr>
          <a:xfrm>
            <a:off x="731520" y="1099819"/>
            <a:ext cx="10725912" cy="352475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2971"/>
            <a:ext cx="10451592" cy="3378454"/>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מהכרזה למלחמה</a:t>
            </a:r>
          </a:p>
          <a:p>
            <a:pPr rtl="1" algn="r">
              <a:spcAft>
                <a:spcPts val="500"/>
              </a:spcAft>
            </a:pPr>
            <a:r>
              <a:rPr sz="1800" b="0">
                <a:solidFill>
                  <a:srgbClr val="212430"/>
                </a:solidFill>
                <a:latin typeface="Noto Sans Hebrew"/>
                <a:cs typeface="Noto Sans Hebrew"/>
              </a:rPr>
              <a:t>כ"ט בנובמבר 1947: החלטת החלוקה באו"ם.</a:t>
            </a:r>
          </a:p>
          <a:p>
            <a:pPr rtl="1" algn="r">
              <a:spcAft>
                <a:spcPts val="500"/>
              </a:spcAft>
            </a:pPr>
            <a:r>
              <a:rPr sz="1800" b="0">
                <a:solidFill>
                  <a:srgbClr val="212430"/>
                </a:solidFill>
                <a:latin typeface="Noto Sans Hebrew"/>
                <a:cs typeface="Noto Sans Hebrew"/>
              </a:rPr>
              <a:t>מלחמת האזרחים (1947-1948): קרבות בין יהודים לערבים בארץ.</a:t>
            </a:r>
          </a:p>
          <a:p>
            <a:pPr rtl="1" algn="r">
              <a:spcAft>
                <a:spcPts val="500"/>
              </a:spcAft>
            </a:pPr>
            <a:r>
              <a:rPr sz="1800" b="0">
                <a:solidFill>
                  <a:srgbClr val="212430"/>
                </a:solidFill>
                <a:latin typeface="Noto Sans Hebrew"/>
                <a:cs typeface="Noto Sans Hebrew"/>
              </a:rPr>
              <a:t>הכרזת המדינה (14.5.1948); פלישת צבאות ערב (15.5.1948): תחילת השלב של מלחמת העצמאות מול צבאות ערב (המלחמה עצמה החלה ב-30.11.1947).</a:t>
            </a:r>
          </a:p>
          <a:p>
            <a:pPr rtl="1" algn="r">
              <a:spcAft>
                <a:spcPts val="500"/>
              </a:spcAft>
            </a:pPr>
            <a:r>
              <a:rPr sz="1800" b="0">
                <a:solidFill>
                  <a:srgbClr val="212430"/>
                </a:solidFill>
                <a:latin typeface="Noto Sans Hebrew"/>
                <a:cs typeface="Noto Sans Hebrew"/>
              </a:rPr>
              <a:t>הערת תיקון: ההכרזה הייתה ב-14.5.1948 והפלישה ב-15.5.1948 (בחצות עם סיום המנדט), לא באותו יום; הלחימה החלה כבר ב-30.11.1947. מקורות: הספרייה הלאומית https://www.nli.org.il/he/discover/israel/israeli-history/israel-wars/independence-war ; מוזיאון ההגנה https://www.hahagana.org.il/independencewar/?itemId=49637</a:t>
            </a:r>
          </a:p>
        </p:txBody>
      </p:sp>
      <p:sp>
        <p:nvSpPr>
          <p:cNvPr id="11" name="Rectangle 10"/>
          <p:cNvSpPr/>
          <p:nvPr/>
        </p:nvSpPr>
        <p:spPr>
          <a:xfrm>
            <a:off x="11338560" y="1172971"/>
            <a:ext cx="64008" cy="337845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761738"/>
            <a:ext cx="10725912" cy="108788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4834890"/>
            <a:ext cx="10451592" cy="941578"/>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מושגי מפתח לחזרה</a:t>
            </a:r>
          </a:p>
          <a:p>
            <a:pPr rtl="1" algn="r">
              <a:spcAft>
                <a:spcPts val="500"/>
              </a:spcAft>
            </a:pPr>
            <a:r>
              <a:rPr sz="1800" b="0">
                <a:solidFill>
                  <a:srgbClr val="212430"/>
                </a:solidFill>
                <a:latin typeface="Noto Sans Hebrew"/>
                <a:cs typeface="Noto Sans Hebrew"/>
              </a:rPr>
              <a:t>טענה</a:t>
            </a:r>
          </a:p>
        </p:txBody>
      </p:sp>
      <p:sp>
        <p:nvSpPr>
          <p:cNvPr id="14" name="Rectangle 13"/>
          <p:cNvSpPr/>
          <p:nvPr/>
        </p:nvSpPr>
        <p:spPr>
          <a:xfrm>
            <a:off x="11338560" y="4834890"/>
            <a:ext cx="64008" cy="941578"/>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חורף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24</a:t>
            </a:r>
          </a:p>
        </p:txBody>
      </p:sp>
      <p:sp>
        <p:nvSpPr>
          <p:cNvPr id="9" name="Rounded Rectangle 8"/>
          <p:cNvSpPr/>
          <p:nvPr/>
        </p:nvSpPr>
        <p:spPr>
          <a:xfrm>
            <a:off x="731520" y="1051560"/>
            <a:ext cx="10725912" cy="331419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16788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8. מבית לאומי למדינה – מחלוקות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לאחר פירוק "תנועת המרי העברי" גברה המחלוקת בין ארגון ההגנה ובין ארגוני האצ"ל והלח"י בנוגע למאבק הצבאי נגד השלטון הבריטי.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מה הייתה העמדה של כל אחד משני הצדדים במחלוקת? הסבר טיעון אחד של כל אחד מן הצדדים במחלוקת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הסבר שני נימוקים של דוד בן־גוריון להכרזה על הקמת המדינה ביום ה' באייר תש"ח (14 במאי 1948), ושני נימוקים של התומכים בדחייה של הכרזה זו למועד אחר.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בסס את הנימוקים על עובדות היסטוריות. (17 נקודות)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24</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8. מבית לאומי למדינה – מחלוקות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המחלוקת בין ארגון ההגנה ובין ארגוני האצ"ל והלח"י בנוגע למאבק הצבאי בשלטון הבריטי: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עמדת / טענת ארגון ההגנה – צריך להיאבק בבריטים בזירה המדינית הבין־לאומית, ולהמשיך את ההתיישבות וההעפלה, אך לא לפגוע ישירות באנשים ובמתקנים הצבאיים הבריטיים.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עמדת / טענת ארגוני האצ"ל והלח"י – צריך להיאבק בבריטים בכל הדרכים, כולל פגיעה ישירה בחיילים, באנשי מנהל בריטים, במתקנים צבאיים ובמוסדות.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הטיעונים / הנימוקים של ארגון ההגנה: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מדינה יהודית תובטח רק באמצעות פעולות מתואמות בארץ־ישראל ובזירה המדינית, בהנחיית מוסדות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המדינה היהודית מותנית בהתמקדות בעלייה ובהתיישבות.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פגיעה בחיילים ובאנשי מנהל בריטים תפגע באופי המוסרי של המאבק, ותצמצם את התמיכה במפעל הציוני.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פגיעה ישירה בבריטים תחמיר את תגובת הבריטים ועלולה לגרור עימות ישיר עימם, שיסכן את המפעל הציוני.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24</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הטיעונים / הנימוקים של ארגוני האצ"ל והלח"י: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אין כל סיכוי להידברות עם בריטניה, ורק מאבק מתמשך בכל הדרכים יביא לסיום השלטון הבריטי.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מאבק בכל הדרכים יחייב את הבריטים לתגבר את הכוחות בארץ. תגבור הכוחות יכביד על התקציב של בריטניה, יגרור ביקורת מצד דעת הקהל בבריטניה ויזרז את סיום המנדט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דרך מאבק זו הוכיחה את עצמה במאבקן של תנועות לאומיות אחרות.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57, 62–63; לילך 2, עמ' 48, 64, 68; מט"ח 2, עמ' 77–78; רכס 2, עמ' 73–76; שזר 2, עמ' 53.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נימוקים של דוד בן גוריון להכרזה על הקמת המדינה ביום ה' באייר תש"ח (1948):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הצורך למלא את החלל השלטוני שייווצר עם סיום המנדט הבריטי ב־15 במאי 1948.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החשש שברית המועצות עלולה לסגת מתמיכתה ועל כן דחיית ההכרזה תהיה החמצה לדורות.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מוכנות היישוב היהודי לקבל עצמאות: יש מוסדות לאומיים, תשתית כלכלית, כוח צבאי, מערך שירותים בתחום הכלכלי־חברתי, בשלות של התודעה הלאומית.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24</a:t>
            </a:r>
          </a:p>
        </p:txBody>
      </p:sp>
      <p:sp>
        <p:nvSpPr>
          <p:cNvPr id="9" name="Rounded Rectangle 8"/>
          <p:cNvSpPr/>
          <p:nvPr/>
        </p:nvSpPr>
        <p:spPr>
          <a:xfrm>
            <a:off x="731520" y="1051560"/>
            <a:ext cx="10725912" cy="43627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1640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אם יפלשו צבאות ערב, תהיה זו פלישה למדינה עצמאית וריבונית, והדבר יקל על גיוס דעת הקהל העולמית לבלימת הפלישה.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כינון מדינה ריבונית יאפשר גיוס חובה והגדלה של הכוח היהודי הלוחם, שהיו הכרחיים בתנאי המלחמה הקשים.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כינון מדינה ריבונית יאפשר פתיחת השערים לעלייה ובעקבותיה יגדל הכוח הלוחם.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כינון מדינה ריבונית יאפשר הטלת מיסי חובה למימון של חלק מהוצאות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 של התומכים בדחייה של הכרזה זו למועד אחר: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הידיעה שצפויה התקפה משולבת של צבאות ערב, הובילה לחשש שהמדינה לא תוכל לעמוד בהתקפה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לחץ מצד מחלקת המדינה של ארצות הברית לדחות את ההכרזה ולאמץ שלטון נאמנות, ואיומים בהטלת אמברגו על משלוחי נשק והעברת כספים מיהודי ארצות הברית.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חשש מעמדת האו"ם ומהטלת סנקציות בין־לאומיות על מדינת ישראל.</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24</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מידע על הכוונה של עבדאללה מלך ירדן לסגת מהחלטתו שלא להצטרף לפלישה של צבאות ערב אם יוכרז על הקמת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111; לילך 2, עמ' 93–94; מט"ח 2, 105–109; רכס 2, עמ' 116–117; שזר 2, עמ' 89–90.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הסבירו את הסיבות שבגללן החליטו מנהיגי המחתרות (ההגנה, האצ"ל והלח"י) לשתף פעולה לאחר תום מלחמת העולם השנייה, והציגו סיבה אחת שבגללה הפסיקו המחתרות לשתף פעולה. (15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לפניכם קטע מקור ובו איגרת ששלח דוד בן גוריון לחבר פלמ"ח ב-17 באוקטובר 1948.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חבר יקר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אני מודה לך מקרב לב על ברכתך "ברכת פלמ"חניק פצוע הנמצא באחד מבתי ההבראה". יקרה לי הברכה שבעתיים על שהיא באה מחייל יהודי, ומחייל יהודי פצוע. אני מקווה שתבריא בשלמות ותשוב בקרוב למשמרתך וליחידתך - ותסייע להביא את מלחמת המגן שלנו לידי גמר. [...]</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בדברים אלה הייתי מסתפק אילולא הוספת לברכתך את המילים המעטות "עשה טובה ואל תפרק את הפלמ"ח". אני מניח שאינך יחיד בפלמ"ח שיש לו משאלה זו. ואנסה עד כמה שאפשר לברר [להבהיר] את הדבר. [...]</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24</a:t>
            </a:r>
          </a:p>
        </p:txBody>
      </p:sp>
      <p:sp>
        <p:nvSpPr>
          <p:cNvPr id="9" name="Rounded Rectangle 8"/>
          <p:cNvSpPr/>
          <p:nvPr/>
        </p:nvSpPr>
        <p:spPr>
          <a:xfrm>
            <a:off x="731520" y="1051560"/>
            <a:ext cx="10725912" cy="448259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3628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אין עשן בלי אש. מה שסופר לך על דבר פירוק פלמ"ח - הוא בדותא [שקר], אבל יש כנראה משהו שלא סיפרו לך, ואני רוצה לא רק לספר לך עליו, אלא גם להסבירו.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הכוונה היא למַטֶּה הארצי של פלמ"ח ולתפקידים שמילא לפני הקמת צבא הגנה לישראל - וכמה חברים בפלמ"ח רוצים להמשיך משטר זה גם עכשיו, מבלי לראות את שני השינויים הגדולים שחלו בינתיים: 1) הקמת מדינת ישראל; 2) הקמת צבא הגנה לישראל (במקום הגנה במחתרת) - שינויים ששינו את כל חיינו בארץ ואינם מצריכים ואינם מרשים עוד לשמר [את] צורות הארגון והמשטר שנתקיימו בפלמ"ח לפני היות המדינה ולפני היות הצבא. [...]</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המטה הארצי של הפלמ"ח אינו יכול עוד לתת הוראות אופרטיביות, פקודות מבצע צבאיות, לחטיבות הפלמ"ח. צבאנו מאורגן עכשיו ב"חזיתות", ולכל חזית יש מטה חזית, ומטה זה נותן את ההוראות לכל החטיבות הנמצאות ברשותו, לפי התוכנית העליונה שמחליט עליה המטה הכללי של צבא הגנה לישראל. וכשיש מטה כללי, ומטה של חזית ומטה של החטיבה - אין צורך ואין אפשרות שמטה אחר, כגון הפלמ"ח, ייתן אף הוא הוראות בשעת מלחמה. כן גם אין המטה הארצי של הפלמ"ח יכול לגייס אנשים לפלמ"ח כפי שעשה עד הגיוס הכללי [לצה"ל]. [...]</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24</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כל אלה המנסים להצדיק את המשכת קיומו הנפרד של מטה ארצי לפלמ"ח אומרים שלפלמ"ח יש ערכים חלוציים-התיישבותיים שאין לחטיבות אחרות, וכדי לקיים אותן יש צורך בסידור תרבותי נפרד. [...] אולם עד כמה שידוע לי, אין שום איש טוען (בגלוי, בכל אופן) שהפלמ"ח מהווה מפלגה פוליטית או יחידה אידאולוגית נפרדת. [...] על פי מה שביררתי בנוגע לשאלה זו עם מפקדי הפלמ"ח - הם שוללים רעיון נפסד זה תכלית שלילה.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בברכה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 בן גוריון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ש' קולת [עורכת], הרעיון הציוני והקמת מדינת ישראל, כרך ב, מעלות, תשמ"ה, עמ' 322-319)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קטע המקור, הציגו את הטיעון (טענה ושני נימוקים) של דוד בן גוריון, בנוגע לפירוק הפלמ"ח.</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הציגו טיעון נגד (טענה ונימוק).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\frac{1}{3}$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מיישוב למדינה – אחדות ומחלוקת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24</a:t>
            </a:r>
          </a:p>
        </p:txBody>
      </p:sp>
      <p:sp>
        <p:nvSpPr>
          <p:cNvPr id="9" name="Rounded Rectangle 8"/>
          <p:cNvSpPr/>
          <p:nvPr/>
        </p:nvSpPr>
        <p:spPr>
          <a:xfrm>
            <a:off x="731520" y="1051560"/>
            <a:ext cx="10725912" cy="46512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הסיבות שבגללן החליטו מנהיגי המחתרות לשתף פעולה לאחר תום מלחמת העולם השנייה: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תגובה על מדיניות בריטניה לאחר מלחמת העולם השנייה (הכרזת בווין).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ההכרה בצורך הדחופ במדינה שתהיה מקלט לעם היהודי.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ההכרה בנחיצותה של פעולה משותפת ומתואמת בין כל המחתרות כדי לבצע פעולות בהיקף ובעוצמה גדולים, שישפיעו על הבריטים ועל דעת הקהל העולמית.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סיבות שבגללן הפסיקו המחתרות לשתף פעולה: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בין שלושת הארגונים היה מתח מתמיד, וגם לאחר שהוקמה המסגרת המשותפת ראה כל אחד מהם באופן שונה את הדרך להשגת המטרה.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בעקבות "השבת השחורה" הנהגת היישוב הגיעה למסקנה שהמאבק המשותף לא שינה את המדיניות של בריטניה ועלול לסכן את המפעל הציוני. הנהגת היישוב דרשה לחזור למדיניות הקודמת ("מאבק צמוד") ולנתק את הקשר בין ההגנה ובין שני הארגונים האחרים.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פיצוץ מלון המלך דוד העמיק את הקרע ואת חוסר האמון בין המחתרות.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24</a:t>
            </a:r>
          </a:p>
        </p:txBody>
      </p:sp>
      <p:sp>
        <p:nvSpPr>
          <p:cNvPr id="9" name="Rounded Rectangle 8"/>
          <p:cNvSpPr/>
          <p:nvPr/>
        </p:nvSpPr>
        <p:spPr>
          <a:xfrm>
            <a:off x="731520" y="1051560"/>
            <a:ext cx="10725912" cy="465124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0494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56–60; לילך 2, עמ' 60–64; מט"ח 2, עמ' 75–77; רכס 2 עמ' 72–76; שזר 2, עמ' 52–53, 55–59.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הטיעון של דוד בן גוריון בנוגע לפירוק הפלמ"ח על פי קטע המקור: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טענה: שאין בכוונתו לפרק את הפלמ"ח אלא את מטה הפלמ"ח, כי זהו צעד הכרחי ונכון.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מדינת ישראל והקמת צבא המאחד את כל הכוחות הלוחמים מחייבים שינוי ארגוני, ואי אפשר לשמור על צורת הארגון והפיקוד של הפלמ"ח כפי שהיו לפני כן.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לצבא החדש יש מטה כללי שמנהל את המלחמה על פי קו מוסכם, ופיקוד אזורי שמאורגן לפי "חזיתות" וסמכות בלעדית לגייס אנשים לצבא, ואין צורך או אפשרות לקיים לצידו מטה אחר.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מכיוון שגם אנשי הפלמ"ח עצמם לא טוענים שהפלמ"ח הוא יחידה פוליטית נפרדת בתוך הצבא, אין היגיון ואין צורך במטה פיקוד נפרד שישמור על ערכים ותרבות מיוחדים לפלמ"ח ושונים משל כלל הצבא.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טיעון נגד:</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24</a:t>
            </a:r>
          </a:p>
        </p:txBody>
      </p:sp>
      <p:sp>
        <p:nvSpPr>
          <p:cNvPr id="9" name="Rounded Rectangle 8"/>
          <p:cNvSpPr/>
          <p:nvPr/>
        </p:nvSpPr>
        <p:spPr>
          <a:xfrm>
            <a:off x="731520" y="1051560"/>
            <a:ext cx="10725912" cy="455980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1350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טענה: אין לפרק את מטה הפלמ"ח. פירוק מטה הפלמ"ח אינו הכרחי והוא עלול להוביל לפגיעה בצבא ובמאמץ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לפלמ"ח יש אופי ייחודי, במשך השנים הוא פיתח תרבות מיוחדת ואופני פיקוד ולחימה המיוחדים לו.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חטיבות הפלמ"ח הוכיחו את עצמן במהלך המלחמה ביחידות העילית שהיו חוד החנית של הכוח הלוחם של היישוב ולאחר מכן של צה"ל. פירוק מטה הפלמ"ח יוביל לביטול ייחודן של יחידות הפלמ"ח ולפגיעה באיכותן.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פירוק מטה הפלמ"ח נובע משיקולים פוליטיים ולא ענייניים ועל כן אינו הכרחי (רבים מאנשי הפלמ"ח היו מזוהים עם מפ"ם שהתחרתה במפא"י – מפלגתו של בן גוריון).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פירוק הפלמ"ח עלול לגרום שבעיצומה של המלחמה יפרשו מן הצבא כמה קצינים בכירים מובחרים. דבר זה יפגע בכושרן של הצבא ובמאמץ המלחמתי.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116, 120; לילך 2, עמ' 97–98; מט"ח 2, עמ' 115–116; רכס 2 עמ' 134; שזר 2, עמ' 92–95.</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24</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מוכנות היישוב היהודי לקבל 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מיישוב למדינה - רקע</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אחדות ומחלוקת ביישוב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דרכי ההתמודדות עם המנדט</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הכרזת המדינה וראשית המדינה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המאבק נגד המנדט בשנות ה-40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24</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24</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"ד"ר דני אשר על שלהי השלטון הבריטי והכוחות בארץ ישראל" - גם בעמוד הנושא, בלשונית "סרטון".</a:t>
            </a:r>
          </a:p>
          <a:p>
            <a:pPr rtl="1" algn="r">
              <a:spcAft>
                <a:spcPts val="500"/>
              </a:spcAft>
            </a:pPr>
            <a:r>
              <a:rPr sz="1800" b="0">
                <a:solidFill>
                  <a:srgbClr val="212430"/>
                </a:solidFill>
                <a:latin typeface="Noto Sans Hebrew"/>
                <a:cs typeface="Noto Sans Hebrew"/>
              </a:rPr>
              <a:t>https://www.youtube.com/watch?v=j6PBRti7US0</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24</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פרשת אלטלנה (יוני 1948)</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24</a:t>
            </a:r>
          </a:p>
        </p:txBody>
      </p:sp>
      <p:sp>
        <p:nvSpPr>
          <p:cNvPr id="9" name="Rounded Rectangle 8"/>
          <p:cNvSpPr/>
          <p:nvPr/>
        </p:nvSpPr>
        <p:spPr>
          <a:xfrm>
            <a:off x="731520" y="1099819"/>
            <a:ext cx="10725912" cy="31500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2971"/>
            <a:ext cx="10451592" cy="3000000"/>
          </a:xfrm>
          <a:prstGeom prst="rect">
            <a:avLst/>
          </a:prstGeom>
          <a:noFill/>
        </p:spPr>
        <p:txBody>
          <a:bodyPr wrap="square" lIns="45720" rIns="45720" tIns="27432" bIns="27432" anchor="t">
            <a:spAutoFit/>
          </a:bodyPr>
          <a:lstStyle/>
          <a:p>
            <a:pPr rtl="1" algn="r">
              <a:spcAft>
                <a:spcPts val="400"/>
              </a:spcAft>
            </a:pPr>
            <a:r>
              <a:rPr sz="2200" b="1">
                <a:solidFill>
                  <a:srgbClr val="7A2E3A"/>
                </a:solidFill>
                <a:latin typeface="Noto Serif Hebrew"/>
                <a:cs typeface="Noto Serif Hebrew"/>
              </a:rPr>
              <a:t>למה הפרשה עוררה מחלוקת כה עזה</a:t>
            </a:r>
          </a:p>
          <a:p>
            <a:pPr rtl="1" algn="r">
              <a:spcAft>
                <a:spcPts val="500"/>
              </a:spcAft>
            </a:pPr>
            <a:r>
              <a:rPr sz="1900" b="0">
                <a:solidFill>
                  <a:srgbClr val="212430"/>
                </a:solidFill>
                <a:latin typeface="Noto Sans Hebrew"/>
                <a:cs typeface="Noto Sans Hebrew"/>
              </a:rPr>
              <a:t>ההחלטה של בן־גוריון לירות על האוניה הביאה לירי הדדי, הרוגים ופצועים ולאובדן נשק חיוני למדינה.</a:t>
            </a:r>
          </a:p>
          <a:p>
            <a:pPr rtl="1" algn="r">
              <a:spcAft>
                <a:spcPts val="500"/>
              </a:spcAft>
            </a:pPr>
            <a:r>
              <a:rPr sz="1900" b="0">
                <a:solidFill>
                  <a:srgbClr val="212430"/>
                </a:solidFill>
                <a:latin typeface="Noto Sans Hebrew"/>
                <a:cs typeface="Noto Sans Hebrew"/>
              </a:rPr>
              <a:t>הפרשה כמעט הפכה למלחמת אזרחים, בעיצומה של מלחמה הרת גורל.</a:t>
            </a:r>
          </a:p>
          <a:p>
            <a:pPr rtl="1" algn="r">
              <a:spcAft>
                <a:spcPts val="500"/>
              </a:spcAft>
            </a:pPr>
            <a:r>
              <a:rPr sz="1900" b="0">
                <a:solidFill>
                  <a:srgbClr val="212430"/>
                </a:solidFill>
                <a:latin typeface="Noto Sans Hebrew"/>
                <a:cs typeface="Noto Sans Hebrew"/>
              </a:rPr>
              <a:t>הנהגת היישוב ראתה בסירוב אצ"ל למסור את הנשק סירוב לקבל את מרות הממשלה, וניסיון למרד. בגין ראה בכך רדיפה פוליטית נגד הימין.</a:t>
            </a:r>
          </a:p>
          <a:p>
            <a:pPr rtl="1" algn="r">
              <a:spcAft>
                <a:spcPts val="500"/>
              </a:spcAft>
            </a:pPr>
            <a:r>
              <a:rPr sz="1900" b="0">
                <a:solidFill>
                  <a:srgbClr val="212430"/>
                </a:solidFill>
                <a:latin typeface="Noto Sans Hebrew"/>
                <a:cs typeface="Noto Sans Hebrew"/>
              </a:rPr>
              <a:t>ביוני 1948 הגיעה אלטלנה לכפר ויתקין ובה נשק ואנשי אצ״ל, בתקופת שילוב הארגון בצה״ל. מחלוקת על מסירת הנשק התפתחה לעימותים עם צה״ל. האונייה הפליגה לחוף תל אביב, שם הופגזה בפקודת בן־גוריון ועלתה באש.</a:t>
            </a:r>
          </a:p>
          <a:p>
            <a:pPr rtl="1" algn="r">
              <a:spcAft>
                <a:spcPts val="500"/>
              </a:spcAft>
            </a:pPr>
            <a:r>
              <a:rPr sz="1900" b="0">
                <a:solidFill>
                  <a:srgbClr val="212430"/>
                </a:solidFill>
                <a:latin typeface="Noto Sans Hebrew"/>
                <a:cs typeface="Noto Sans Hebrew"/>
              </a:rPr>
              <a:t>רקע לאירוע: ויקיפדיה באנגלית, Altalena Affair; נימוקי המחלוקת: אוסף שאלון 2261.</a:t>
            </a:r>
          </a:p>
        </p:txBody>
      </p:sp>
      <p:sp>
        <p:nvSpPr>
          <p:cNvPr id="11" name="Rectangle 10"/>
          <p:cNvSpPr/>
          <p:nvPr/>
        </p:nvSpPr>
        <p:spPr>
          <a:xfrm>
            <a:off x="11338560" y="1172971"/>
            <a:ext cx="64008" cy="300000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