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87" r:id="rId38"/>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02920" y="457200"/>
            <a:ext cx="11183112" cy="5943600"/>
          </a:xfrm>
          <a:prstGeom prst="rect">
            <a:avLst/>
          </a:prstGeom>
          <a:no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554480"/>
            <a:ext cx="9966960" cy="2011680"/>
          </a:xfrm>
          <a:prstGeom prst="rect">
            <a:avLst/>
          </a:prstGeom>
          <a:noFill/>
        </p:spPr>
        <p:txBody>
          <a:bodyPr wrap="square" lIns="45720" rIns="45720" tIns="27432" bIns="27432" anchor="ctr">
            <a:spAutoFit/>
          </a:bodyPr>
          <a:lstStyle/>
          <a:p>
            <a:pPr algn="ctr" rtl="1"/>
            <a:r>
              <a:rPr sz="3600" b="1">
                <a:solidFill>
                  <a:srgbClr val="1D3A5F"/>
                </a:solidFill>
                <a:latin typeface="Noto Serif Hebrew"/>
                <a:cs typeface="Noto Serif Hebrew"/>
              </a:rPr>
              <a:t>המאבק במדיניות של בריטניה בארץ-ישראל (1947-1945), העברת שאלת ארץ-ישראל לאו"ם</a:t>
            </a:r>
          </a:p>
        </p:txBody>
      </p:sp>
      <p:sp>
        <p:nvSpPr>
          <p:cNvPr id="5" name="Rectangle 4"/>
          <p:cNvSpPr/>
          <p:nvPr/>
        </p:nvSpPr>
        <p:spPr>
          <a:xfrm>
            <a:off x="4754880" y="3703320"/>
            <a:ext cx="2651760" cy="4572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 y="393192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היסטוריה ממלכתי | שאלון 022261</a:t>
            </a:r>
          </a:p>
        </p:txBody>
      </p:sp>
      <p:sp>
        <p:nvSpPr>
          <p:cNvPr id="7" name="Rounded Rectangle 6"/>
          <p:cNvSpPr/>
          <p:nvPr/>
        </p:nvSpPr>
        <p:spPr>
          <a:xfrm>
            <a:off x="4297680" y="4937760"/>
            <a:ext cx="3566160" cy="502920"/>
          </a:xfrm>
          <a:prstGeom prst="roundRect">
            <a:avLst>
              <a:gd name="adj" fmla="val 5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97680" y="4937760"/>
            <a:ext cx="3566160" cy="502920"/>
          </a:xfrm>
          <a:prstGeom prst="rect">
            <a:avLst/>
          </a:prstGeom>
          <a:noFill/>
        </p:spPr>
        <p:txBody>
          <a:bodyPr wrap="square" lIns="45720" rIns="45720" tIns="27432" bIns="27432" anchor="ctr">
            <a:spAutoFit/>
          </a:bodyPr>
          <a:lstStyle/>
          <a:p>
            <a:pPr algn="ctr"/>
            <a:r>
              <a:rPr sz="1600" b="1">
                <a:solidFill>
                  <a:srgbClr val="FFFFFF"/>
                </a:solidFill>
                <a:latin typeface="Noto Sans Hebrew"/>
                <a:cs typeface="Noto Sans Hebrew"/>
              </a:rPr>
              <a:t>מצגת לימוד לבגרות</a:t>
            </a:r>
          </a:p>
        </p:txBody>
      </p:sp>
      <p:sp>
        <p:nvSpPr>
          <p:cNvPr id="9" name="TextBox 8"/>
          <p:cNvSpPr txBox="1"/>
          <p:nvPr/>
        </p:nvSpPr>
        <p:spPr>
          <a:xfrm>
            <a:off x="4873752" y="5989320"/>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 מתוך 32</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מפת הנושא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 מתוך 32</a:t>
            </a:r>
          </a:p>
        </p:txBody>
      </p:sp>
      <p:sp>
        <p:nvSpPr>
          <p:cNvPr id="9" name="Rounded Rectangle 8"/>
          <p:cNvSpPr/>
          <p:nvPr/>
        </p:nvSpPr>
        <p:spPr>
          <a:xfrm>
            <a:off x="731520" y="1645920"/>
            <a:ext cx="10058400" cy="17373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719072"/>
            <a:ext cx="9784080" cy="1591056"/>
          </a:xfrm>
          <a:prstGeom prst="rect">
            <a:avLst/>
          </a:prstGeom>
          <a:noFill/>
        </p:spPr>
        <p:txBody>
          <a:bodyPr wrap="square" lIns="45720" rIns="45720" tIns="27432" bIns="27432" anchor="t">
            <a:spAutoFit/>
          </a:bodyPr>
          <a:lstStyle/>
          <a:p>
            <a:pPr rtl="1" algn="r">
              <a:spcAft>
                <a:spcPts val="400"/>
              </a:spcAft>
            </a:pPr>
            <a:r>
              <a:rPr sz="2000" b="1">
                <a:solidFill>
                  <a:srgbClr val="1D3A5F"/>
                </a:solidFill>
                <a:latin typeface="Noto Serif Hebrew"/>
                <a:cs typeface="Noto Serif Hebrew"/>
              </a:rPr>
              <a:t>יחידה 1</a:t>
            </a:r>
          </a:p>
          <a:p>
            <a:pPr rtl="1" algn="r">
              <a:spcAft>
                <a:spcPts val="500"/>
              </a:spcAft>
            </a:pPr>
            <a:r>
              <a:rPr sz="1900" b="0">
                <a:solidFill>
                  <a:srgbClr val="212430"/>
                </a:solidFill>
                <a:latin typeface="Noto Sans Hebrew"/>
                <a:cs typeface="Noto Sans Hebrew"/>
              </a:rPr>
              <a:t>מאבק היישוב בשלטון הבריטי והעברת שאלת ארץ־ישראל לאו"ם</a:t>
            </a:r>
          </a:p>
        </p:txBody>
      </p:sp>
      <p:sp>
        <p:nvSpPr>
          <p:cNvPr id="11" name="Rectangle 10"/>
          <p:cNvSpPr/>
          <p:nvPr/>
        </p:nvSpPr>
        <p:spPr>
          <a:xfrm>
            <a:off x="10680192" y="1737360"/>
            <a:ext cx="64008" cy="15544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3566160"/>
            <a:ext cx="10058400" cy="17373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3639312"/>
            <a:ext cx="9784080" cy="1591056"/>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2</a:t>
            </a:r>
          </a:p>
          <a:p>
            <a:pPr rtl="1" algn="r">
              <a:spcAft>
                <a:spcPts val="500"/>
              </a:spcAft>
            </a:pPr>
            <a:r>
              <a:rPr sz="2200" b="0">
                <a:solidFill>
                  <a:srgbClr val="212430"/>
                </a:solidFill>
                <a:latin typeface="Noto Sans Hebrew"/>
                <a:cs typeface="Noto Sans Hebrew"/>
              </a:rPr>
              <a:t>היבטים נוספים בנושא</a:t>
            </a:r>
          </a:p>
        </p:txBody>
      </p:sp>
      <p:sp>
        <p:nvSpPr>
          <p:cNvPr id="14" name="Rectangle 13"/>
          <p:cNvSpPr/>
          <p:nvPr/>
        </p:nvSpPr>
        <p:spPr>
          <a:xfrm>
            <a:off x="10680192" y="3657600"/>
            <a:ext cx="64008" cy="15544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מאבק היישוב בשלטון הבריטי והעברת שאלת ארץ־ישראל לאו"ם</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1</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 מתוך 32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מאבק היישוב בשלטון הבריטי והעברת שאלת ארץ־ישראל לאו"ם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4 מתוך 32</a:t>
            </a:r>
          </a:p>
        </p:txBody>
      </p:sp>
      <p:sp>
        <p:nvSpPr>
          <p:cNvPr id="9" name="Rounded Rectangle 8"/>
          <p:cNvSpPr/>
          <p:nvPr/>
        </p:nvSpPr>
        <p:spPr>
          <a:xfrm>
            <a:off x="6217920" y="1281430"/>
            <a:ext cx="5239512" cy="438657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81430"/>
            <a:ext cx="5239512" cy="751840"/>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3789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37894"/>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308862"/>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ירידת כוחה של בריטניה והתגברות תלותה בארצות הברית</a:t>
            </a:r>
          </a:p>
        </p:txBody>
      </p:sp>
      <p:sp>
        <p:nvSpPr>
          <p:cNvPr id="14" name="TextBox 13"/>
          <p:cNvSpPr txBox="1"/>
          <p:nvPr/>
        </p:nvSpPr>
        <p:spPr>
          <a:xfrm>
            <a:off x="6355080" y="2124710"/>
            <a:ext cx="4965192" cy="3451859"/>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בעקבות מלחמת העולם השנייה עלה כוחה של ארצות הברית בזירה הבין־לאומית, ובריטניה, שהייתה תלויה בה מבחינה כלכלית ומדינית, התקשתה להתעלם מן הלחץ האמריקני לפתור את שאלת ארץ־ישראל בכלל, ולאפשר עלייה מיידית של מאה אלף עקורים בפרט.</a:t>
            </a:r>
          </a:p>
          <a:p>
            <a:pPr rtl="1" algn="r">
              <a:spcAft>
                <a:spcPts val="500"/>
              </a:spcAft>
            </a:pPr>
            <a:r>
              <a:rPr sz="1800" b="0">
                <a:solidFill>
                  <a:srgbClr val="212430"/>
                </a:solidFill>
                <a:latin typeface="Noto Sans Hebrew"/>
                <a:cs typeface="Noto Sans Hebrew"/>
              </a:rPr>
              <a:t>השיחות של הוועדה לענייני ארץ־ישראל הגיעו למבוי סתום.</a:t>
            </a:r>
          </a:p>
          <a:p>
            <a:pPr rtl="1" algn="r">
              <a:spcAft>
                <a:spcPts val="500"/>
              </a:spcAft>
            </a:pPr>
            <a:r>
              <a:rPr sz="1800" b="0">
                <a:solidFill>
                  <a:srgbClr val="212430"/>
                </a:solidFill>
                <a:latin typeface="Noto Sans Hebrew"/>
                <a:cs typeface="Noto Sans Hebrew"/>
              </a:rPr>
              <a:t>ירידה בחשיבות של ארץ־ישראל בעיני הבריטים לאחר שהודו קיבלה עצמאות.</a:t>
            </a:r>
          </a:p>
        </p:txBody>
      </p:sp>
      <p:sp>
        <p:nvSpPr>
          <p:cNvPr id="15" name="Rounded Rectangle 14"/>
          <p:cNvSpPr/>
          <p:nvPr/>
        </p:nvSpPr>
        <p:spPr>
          <a:xfrm>
            <a:off x="731520" y="1281430"/>
            <a:ext cx="5239512" cy="438657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81430"/>
            <a:ext cx="5239512" cy="751840"/>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43789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43789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308862"/>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ירידת כוחה של בריטניה והתגברות תלותה בארצות הברית - המשך</a:t>
            </a:r>
          </a:p>
        </p:txBody>
      </p:sp>
      <p:sp>
        <p:nvSpPr>
          <p:cNvPr id="20" name="TextBox 19"/>
          <p:cNvSpPr txBox="1"/>
          <p:nvPr/>
        </p:nvSpPr>
        <p:spPr>
          <a:xfrm>
            <a:off x="868680" y="2124710"/>
            <a:ext cx="4965192" cy="3451859"/>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מלחמת העולם גבתה מבריטניה מחיר כלכלי גבוה, והציבור הבריטי דרש מממשלתו להשקיע בשיקום במקום בהחזקת האימפריה.</a:t>
            </a:r>
          </a:p>
          <a:p>
            <a:pPr rtl="1" algn="r">
              <a:spcAft>
                <a:spcPts val="500"/>
              </a:spcAft>
            </a:pPr>
            <a:r>
              <a:rPr sz="1800" b="0">
                <a:solidFill>
                  <a:srgbClr val="212430"/>
                </a:solidFill>
                <a:latin typeface="Noto Sans Hebrew"/>
                <a:cs typeface="Noto Sans Hebrew"/>
              </a:rPr>
              <a:t>המאבק הצבאי המתמשך של היישוב פגע בבריטניה, הטריד והתיש אותה, ופגע ביוקרתה ואילץ אותה להקצות לארץ־ישראל כוח אדם ותקציבים גדולים מכפי שתכננה</a:t>
            </a:r>
          </a:p>
        </p:txBody>
      </p:sp>
      <p:sp>
        <p:nvSpPr>
          <p:cNvPr id="21" name="Rectangle 20"/>
          <p:cNvSpPr/>
          <p:nvPr/>
        </p:nvSpPr>
        <p:spPr>
          <a:xfrm>
            <a:off x="731520" y="6016752"/>
            <a:ext cx="5308092"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6094476" y="6016752"/>
            <a:ext cx="5308092"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היבטים נוספים בנושא</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2</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5 מתוך 32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6 מתוך 32</a:t>
            </a:r>
          </a:p>
        </p:txBody>
      </p:sp>
      <p:sp>
        <p:nvSpPr>
          <p:cNvPr id="9" name="Rounded Rectangle 8"/>
          <p:cNvSpPr/>
          <p:nvPr/>
        </p:nvSpPr>
        <p:spPr>
          <a:xfrm>
            <a:off x="8010144" y="1173988"/>
            <a:ext cx="3447288" cy="4601463"/>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173988"/>
            <a:ext cx="3447288" cy="751840"/>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3045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3045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201420"/>
            <a:ext cx="2715768"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ההעפלה הצליחה לחזק את כוחו של היישוב היהודי בארץ</a:t>
            </a:r>
          </a:p>
        </p:txBody>
      </p:sp>
      <p:sp>
        <p:nvSpPr>
          <p:cNvPr id="14" name="TextBox 13"/>
          <p:cNvSpPr txBox="1"/>
          <p:nvPr/>
        </p:nvSpPr>
        <p:spPr>
          <a:xfrm>
            <a:off x="8147304" y="2017268"/>
            <a:ext cx="3172968" cy="3666743"/>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מאוגוסט 1945 ועד דצמבר 1945 הצליחו להגיע לארץ־ישראל שמונה ספינות מעפילים; מארגני ההעפלה הצליחו להעביר מאירופה לארץ־ישראל או לקפריסין שבקרבתה צעירים יהודים רבים. אלפי עולים הגיעו ממחנות הפליטים בקפריסין מיד עם הקמת המדינה והצטרפו לשירות צה"ל</a:t>
            </a:r>
          </a:p>
        </p:txBody>
      </p:sp>
      <p:sp>
        <p:nvSpPr>
          <p:cNvPr id="15" name="Rounded Rectangle 14"/>
          <p:cNvSpPr/>
          <p:nvPr/>
        </p:nvSpPr>
        <p:spPr>
          <a:xfrm>
            <a:off x="4370832" y="1173988"/>
            <a:ext cx="3447288" cy="4601463"/>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173988"/>
            <a:ext cx="3447288"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23799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237996"/>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201420"/>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פעולות בתחום ההתיישבות</a:t>
            </a:r>
          </a:p>
        </p:txBody>
      </p:sp>
      <p:sp>
        <p:nvSpPr>
          <p:cNvPr id="20" name="TextBox 19"/>
          <p:cNvSpPr txBox="1"/>
          <p:nvPr/>
        </p:nvSpPr>
        <p:spPr>
          <a:xfrm>
            <a:off x="4507992" y="1832356"/>
            <a:ext cx="3172968" cy="3851655"/>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הקמת ביריה, הקמת יישובים וקיבוצים סמוך לגוש עציון, הקמת 11 הנקודות בנגב, רכישת קרקעות במקומות אסורים</a:t>
            </a:r>
          </a:p>
        </p:txBody>
      </p:sp>
      <p:sp>
        <p:nvSpPr>
          <p:cNvPr id="21" name="Rounded Rectangle 20"/>
          <p:cNvSpPr/>
          <p:nvPr/>
        </p:nvSpPr>
        <p:spPr>
          <a:xfrm>
            <a:off x="731520" y="1173988"/>
            <a:ext cx="3447288" cy="4601463"/>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173988"/>
            <a:ext cx="3447288" cy="822959"/>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36601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366012"/>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201420"/>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עלייה בלתי לגלית בלשון המעפילים</a:t>
            </a:r>
          </a:p>
        </p:txBody>
      </p:sp>
      <p:sp>
        <p:nvSpPr>
          <p:cNvPr id="26" name="TextBox 25"/>
          <p:cNvSpPr txBox="1"/>
          <p:nvPr/>
        </p:nvSpPr>
        <p:spPr>
          <a:xfrm>
            <a:off x="868680" y="2088388"/>
            <a:ext cx="3172968" cy="3595623"/>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"אנצו סירני", "מקס נורדאו", "אקסודוס", פרשת "לה ספציה"</a:t>
            </a:r>
          </a:p>
        </p:txBody>
      </p:sp>
      <p:sp>
        <p:nvSpPr>
          <p:cNvPr id="27" name="Rectangle 26"/>
          <p:cNvSpPr/>
          <p:nvPr/>
        </p:nvSpPr>
        <p:spPr>
          <a:xfrm>
            <a:off x="731520" y="6016752"/>
            <a:ext cx="5308092"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6094476" y="6016752"/>
            <a:ext cx="5308092"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7 מתוך 32</a:t>
            </a:r>
          </a:p>
        </p:txBody>
      </p:sp>
      <p:sp>
        <p:nvSpPr>
          <p:cNvPr id="9" name="Rounded Rectangle 8"/>
          <p:cNvSpPr/>
          <p:nvPr/>
        </p:nvSpPr>
        <p:spPr>
          <a:xfrm>
            <a:off x="8010144" y="1374648"/>
            <a:ext cx="3447288" cy="4200144"/>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374648"/>
            <a:ext cx="3447288" cy="822959"/>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6667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6667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402080"/>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פגיעה במתקנים צבאיים של הבריטים</a:t>
            </a:r>
          </a:p>
        </p:txBody>
      </p:sp>
      <p:sp>
        <p:nvSpPr>
          <p:cNvPr id="14" name="TextBox 13"/>
          <p:cNvSpPr txBox="1"/>
          <p:nvPr/>
        </p:nvSpPr>
        <p:spPr>
          <a:xfrm>
            <a:off x="8147304" y="2289048"/>
            <a:ext cx="3172968" cy="3194303"/>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התקפות על תחנות משטרה, תקיפת בתי המלאכה של הרכבת בחיפה, מיקוש רכבת נפט ליד בנימינה, פיצוץ משרדי מס הכנסה בירושלים</a:t>
            </a:r>
          </a:p>
        </p:txBody>
      </p:sp>
      <p:sp>
        <p:nvSpPr>
          <p:cNvPr id="15" name="Rounded Rectangle 14"/>
          <p:cNvSpPr/>
          <p:nvPr/>
        </p:nvSpPr>
        <p:spPr>
          <a:xfrm>
            <a:off x="4370832" y="1374648"/>
            <a:ext cx="3447288" cy="4200144"/>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374648"/>
            <a:ext cx="3447288" cy="751840"/>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53111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53111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402080"/>
            <a:ext cx="2715768"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מאבק ובו פגיעה ישירה בחיילים ואנשי מינהל בריטים</a:t>
            </a:r>
          </a:p>
        </p:txBody>
      </p:sp>
      <p:sp>
        <p:nvSpPr>
          <p:cNvPr id="20" name="TextBox 19"/>
          <p:cNvSpPr txBox="1"/>
          <p:nvPr/>
        </p:nvSpPr>
        <p:spPr>
          <a:xfrm>
            <a:off x="4507992" y="2217928"/>
            <a:ext cx="3172968" cy="3265423"/>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פיצוץ מלון המלך דוד, חטיפת הסרג'נטים, הפריצה לכלא עכו, התקפה על מועדון הקצינים הבריטים</a:t>
            </a:r>
          </a:p>
        </p:txBody>
      </p:sp>
      <p:sp>
        <p:nvSpPr>
          <p:cNvPr id="21" name="Rounded Rectangle 20"/>
          <p:cNvSpPr/>
          <p:nvPr/>
        </p:nvSpPr>
        <p:spPr>
          <a:xfrm>
            <a:off x="731520" y="1374648"/>
            <a:ext cx="3447288" cy="4200144"/>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374648"/>
            <a:ext cx="3447288" cy="566928"/>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43865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438656"/>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402080"/>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עמדת ארגון ההגנה – נגד</a:t>
            </a:r>
          </a:p>
        </p:txBody>
      </p:sp>
      <p:sp>
        <p:nvSpPr>
          <p:cNvPr id="26" name="TextBox 25"/>
          <p:cNvSpPr txBox="1"/>
          <p:nvPr/>
        </p:nvSpPr>
        <p:spPr>
          <a:xfrm>
            <a:off x="868680" y="2033016"/>
            <a:ext cx="3172968" cy="3450335"/>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צריך להיאבק בבריטים בזירה המדינית הבין-לאומית ולהמשיך את ההתיישבות וההעפלה, אך לא לפגוע ישירות באנשים ובמתקנים הצבאיים הבריטיים</a:t>
            </a:r>
          </a:p>
        </p:txBody>
      </p:sp>
      <p:sp>
        <p:nvSpPr>
          <p:cNvPr id="27" name="Rectangle 26"/>
          <p:cNvSpPr/>
          <p:nvPr/>
        </p:nvSpPr>
        <p:spPr>
          <a:xfrm>
            <a:off x="731520" y="6016752"/>
            <a:ext cx="5308092"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6094476" y="6016752"/>
            <a:ext cx="5308092"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8 מתוך 32</a:t>
            </a:r>
          </a:p>
        </p:txBody>
      </p:sp>
      <p:sp>
        <p:nvSpPr>
          <p:cNvPr id="9" name="Rounded Rectangle 8"/>
          <p:cNvSpPr/>
          <p:nvPr/>
        </p:nvSpPr>
        <p:spPr>
          <a:xfrm>
            <a:off x="6217920" y="1302512"/>
            <a:ext cx="5239512" cy="4344415"/>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302512"/>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6652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66520"/>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329944"/>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עמדת ארגוני האצ"ל והלח"י – בעד</a:t>
            </a:r>
          </a:p>
        </p:txBody>
      </p:sp>
      <p:sp>
        <p:nvSpPr>
          <p:cNvPr id="14" name="TextBox 13"/>
          <p:cNvSpPr txBox="1"/>
          <p:nvPr/>
        </p:nvSpPr>
        <p:spPr>
          <a:xfrm>
            <a:off x="6355080" y="1960880"/>
            <a:ext cx="4965192" cy="3594607"/>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צריך להיאבק בבריטים בכל הדרכים, כולל פגיעה ישירה בחיילים, באנשי מינהל בריטים, במתקנים צבאיים ובמוסדות</a:t>
            </a:r>
          </a:p>
        </p:txBody>
      </p:sp>
      <p:sp>
        <p:nvSpPr>
          <p:cNvPr id="15" name="Rounded Rectangle 14"/>
          <p:cNvSpPr/>
          <p:nvPr/>
        </p:nvSpPr>
        <p:spPr>
          <a:xfrm>
            <a:off x="731520" y="1302512"/>
            <a:ext cx="5239512" cy="4344415"/>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302512"/>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6652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66520"/>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329944"/>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בקריקטורה</a:t>
            </a:r>
          </a:p>
        </p:txBody>
      </p:sp>
      <p:sp>
        <p:nvSpPr>
          <p:cNvPr id="20" name="TextBox 19"/>
          <p:cNvSpPr txBox="1"/>
          <p:nvPr/>
        </p:nvSpPr>
        <p:spPr>
          <a:xfrm>
            <a:off x="868680" y="1960880"/>
            <a:ext cx="4965192" cy="3594607"/>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נראה מבנה עם שלט "מלון המלך דוד" שנעקר ממקומו, המקום אפוף עשן והאדמה מלפניו מכוסה בשברי הריסות. בחזית הקריקטורה נראים חיילים בריטים חמורי סבר שצועדים ונושאים אלונקה. על הסדין שמכסה את הנפגע המוטל על האלונקה נכתב: "האהדה העולמית לציונות". מתחת לאלונקה בולט צל שחור</a:t>
            </a:r>
          </a:p>
        </p:txBody>
      </p:sp>
      <p:sp>
        <p:nvSpPr>
          <p:cNvPr id="21" name="Rectangle 20"/>
          <p:cNvSpPr/>
          <p:nvPr/>
        </p:nvSpPr>
        <p:spPr>
          <a:xfrm>
            <a:off x="731520" y="6016752"/>
            <a:ext cx="5308092"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6094476" y="6016752"/>
            <a:ext cx="5308092"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9 מתוך 32</a:t>
            </a:r>
          </a:p>
        </p:txBody>
      </p:sp>
      <p:sp>
        <p:nvSpPr>
          <p:cNvPr id="9" name="Rounded Rectangle 8"/>
          <p:cNvSpPr/>
          <p:nvPr/>
        </p:nvSpPr>
        <p:spPr>
          <a:xfrm>
            <a:off x="731520" y="1056487"/>
            <a:ext cx="10725912" cy="4836464"/>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9639"/>
            <a:ext cx="10451592" cy="4690160"/>
          </a:xfrm>
          <a:prstGeom prst="rect">
            <a:avLst/>
          </a:prstGeom>
          <a:noFill/>
        </p:spPr>
        <p:txBody>
          <a:bodyPr wrap="square" lIns="45720" rIns="45720" tIns="27432" bIns="27432" anchor="t">
            <a:spAutoFit/>
          </a:bodyPr>
          <a:lstStyle/>
          <a:p>
            <a:pPr rtl="1" algn="r">
              <a:spcAft>
                <a:spcPts val="400"/>
              </a:spcAft>
            </a:pPr>
            <a:r>
              <a:rPr sz="2500" b="1">
                <a:solidFill>
                  <a:srgbClr val="7A2E3A"/>
                </a:solidFill>
                <a:latin typeface="Noto Serif Hebrew"/>
                <a:cs typeface="Noto Serif Hebrew"/>
              </a:rPr>
              <a:t>השינוי במאזן הכוחות בעולם לאחר מלחמת העולם השנייה</a:t>
            </a:r>
          </a:p>
          <a:p>
            <a:pPr rtl="1" algn="r">
              <a:spcAft>
                <a:spcPts val="500"/>
              </a:spcAft>
            </a:pPr>
            <a:r>
              <a:rPr sz="2400" b="0">
                <a:solidFill>
                  <a:srgbClr val="212430"/>
                </a:solidFill>
                <a:latin typeface="Noto Sans Hebrew"/>
                <a:cs typeface="Noto Sans Hebrew"/>
              </a:rPr>
              <a:t>"המלחמה הקרה", עליית כוחן של ארצות הברית וברית המועצות והירידה בכוחה ובמעמדה של בריטניה בעקבות המלחמה. התפתחויות אלה הגבילו את יכולתה של בריטניה לפעול בלי הסכמתה או תמיכתה של ארצות הברית מאחר שהייתה תלויה בה תלות כלכלית ומדינית.</a:t>
            </a:r>
          </a:p>
          <a:p>
            <a:pPr rtl="1" algn="r">
              <a:spcAft>
                <a:spcPts val="500"/>
              </a:spcAft>
            </a:pPr>
            <a:r>
              <a:rPr sz="2400" b="0">
                <a:solidFill>
                  <a:srgbClr val="212430"/>
                </a:solidFill>
                <a:latin typeface="Noto Sans Hebrew"/>
                <a:cs typeface="Noto Sans Hebrew"/>
              </a:rPr>
              <a:t>בריטניה נקלעה למבוי סתום בניסיון לפתור את הסכסוך בין יהודים ובין ערבים בארץ-ישראל: מצד אחד היה עליה להתחשב בלחץ האמריקני לפתור את "שאלת ארץ-ישראל" ולהיענות לדרישתה להגמיש את מדיניות ההגירה לארץ-ישראל, ומצד אחר היא חששה לפגוע בקשריה עם מדינות ערב שהחזיקו במקורות הנפט, וגם שאפה לשמור את מעמדה במזרח התיכון.</a:t>
            </a:r>
          </a:p>
        </p:txBody>
      </p:sp>
      <p:sp>
        <p:nvSpPr>
          <p:cNvPr id="11" name="Rectangle 10"/>
          <p:cNvSpPr/>
          <p:nvPr/>
        </p:nvSpPr>
        <p:spPr>
          <a:xfrm>
            <a:off x="11338560" y="1129639"/>
            <a:ext cx="64008" cy="469016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5308092"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094476" y="6016752"/>
            <a:ext cx="5308092"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10 מתוך 32</a:t>
            </a:r>
          </a:p>
        </p:txBody>
      </p:sp>
      <p:sp>
        <p:nvSpPr>
          <p:cNvPr id="9" name="Rounded Rectangle 8"/>
          <p:cNvSpPr/>
          <p:nvPr/>
        </p:nvSpPr>
        <p:spPr>
          <a:xfrm>
            <a:off x="8010144" y="1281811"/>
            <a:ext cx="3447288" cy="4385817"/>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281811"/>
            <a:ext cx="3447288" cy="751840"/>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38275"/>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38275"/>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309243"/>
            <a:ext cx="2715768"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השפעת תהליך הדה-קולוניזציה על החזקת האימפריה</a:t>
            </a:r>
          </a:p>
        </p:txBody>
      </p:sp>
      <p:sp>
        <p:nvSpPr>
          <p:cNvPr id="14" name="TextBox 13"/>
          <p:cNvSpPr txBox="1"/>
          <p:nvPr/>
        </p:nvSpPr>
        <p:spPr>
          <a:xfrm>
            <a:off x="8147304" y="2125091"/>
            <a:ext cx="3172968" cy="3451097"/>
          </a:xfrm>
          <a:prstGeom prst="rect">
            <a:avLst/>
          </a:prstGeom>
          <a:noFill/>
        </p:spPr>
        <p:txBody>
          <a:bodyPr wrap="square" lIns="45720" rIns="45720" tIns="27432" bIns="27432" anchor="t">
            <a:spAutoFit/>
          </a:bodyPr>
          <a:lstStyle/>
          <a:p>
            <a:pPr rtl="1" algn="r">
              <a:spcAft>
                <a:spcPts val="500"/>
              </a:spcAft>
            </a:pPr>
            <a:r>
              <a:rPr sz="1500" b="0">
                <a:solidFill>
                  <a:srgbClr val="212430"/>
                </a:solidFill>
                <a:latin typeface="Noto Sans Hebrew"/>
                <a:cs typeface="Noto Sans Hebrew"/>
              </a:rPr>
              <a:t>מאבק התנועות הלאומיות והתנגדותן של מעצמות-העל לקולוניאליזם גבו מחיר כבד והובילו אותה לאימוץ מדיניות של התנתקות ועזיבה.</a:t>
            </a:r>
          </a:p>
          <a:p>
            <a:pPr rtl="1" algn="r">
              <a:spcAft>
                <a:spcPts val="500"/>
              </a:spcAft>
            </a:pPr>
            <a:r>
              <a:rPr sz="1500" b="0">
                <a:solidFill>
                  <a:srgbClr val="212430"/>
                </a:solidFill>
                <a:latin typeface="Noto Sans Hebrew"/>
                <a:cs typeface="Noto Sans Hebrew"/>
              </a:rPr>
              <a:t>דעת קהל בלתי אוהדת בעולם כלפי בריטניה בעקבות מדיניותה בעניין העקורים ויחסה אל המעפילים יצרה בעבורה קושי להתמודד עם העלייה הבלתי חוקית בניסיון למלא את תפקידה בשמירה על הסדר בארץ-ישראל.</a:t>
            </a:r>
          </a:p>
        </p:txBody>
      </p:sp>
      <p:sp>
        <p:nvSpPr>
          <p:cNvPr id="15" name="Rounded Rectangle 14"/>
          <p:cNvSpPr/>
          <p:nvPr/>
        </p:nvSpPr>
        <p:spPr>
          <a:xfrm>
            <a:off x="4370832" y="1281811"/>
            <a:ext cx="3447288" cy="4385817"/>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281811"/>
            <a:ext cx="3447288" cy="822959"/>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473835"/>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473835"/>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309243"/>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קריקטורה: חייל וחבר הלאומים</a:t>
            </a:r>
          </a:p>
        </p:txBody>
      </p:sp>
      <p:sp>
        <p:nvSpPr>
          <p:cNvPr id="20" name="TextBox 19"/>
          <p:cNvSpPr txBox="1"/>
          <p:nvPr/>
        </p:nvSpPr>
        <p:spPr>
          <a:xfrm>
            <a:off x="4507992" y="2196211"/>
            <a:ext cx="3172968" cy="3379977"/>
          </a:xfrm>
          <a:prstGeom prst="rect">
            <a:avLst/>
          </a:prstGeom>
          <a:noFill/>
        </p:spPr>
        <p:txBody>
          <a:bodyPr wrap="square" lIns="45720" rIns="45720" tIns="27432" bIns="27432" anchor="t">
            <a:spAutoFit/>
          </a:bodyPr>
          <a:lstStyle/>
          <a:p>
            <a:pPr rtl="1" algn="r">
              <a:spcAft>
                <a:spcPts val="500"/>
              </a:spcAft>
            </a:pPr>
            <a:r>
              <a:rPr sz="1500" b="0">
                <a:solidFill>
                  <a:srgbClr val="212430"/>
                </a:solidFill>
                <a:latin typeface="Noto Sans Hebrew"/>
                <a:cs typeface="Noto Sans Hebrew"/>
              </a:rPr>
              <a:t>קרדיט: שאלון 2261</a:t>
            </a:r>
          </a:p>
        </p:txBody>
      </p:sp>
      <p:sp>
        <p:nvSpPr>
          <p:cNvPr id="21" name="Rounded Rectangle 20"/>
          <p:cNvSpPr/>
          <p:nvPr/>
        </p:nvSpPr>
        <p:spPr>
          <a:xfrm>
            <a:off x="731520" y="1281811"/>
            <a:ext cx="3447288" cy="4385817"/>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281811"/>
            <a:ext cx="3447288" cy="566928"/>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345819"/>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345819"/>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309243"/>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כרזת ההעפלה, 1947</a:t>
            </a:r>
          </a:p>
        </p:txBody>
      </p:sp>
      <p:sp>
        <p:nvSpPr>
          <p:cNvPr id="26" name="TextBox 25"/>
          <p:cNvSpPr txBox="1"/>
          <p:nvPr/>
        </p:nvSpPr>
        <p:spPr>
          <a:xfrm>
            <a:off x="868680" y="1940179"/>
            <a:ext cx="3172968" cy="3636009"/>
          </a:xfrm>
          <a:prstGeom prst="rect">
            <a:avLst/>
          </a:prstGeom>
          <a:noFill/>
        </p:spPr>
        <p:txBody>
          <a:bodyPr wrap="square" lIns="45720" rIns="45720" tIns="27432" bIns="27432" anchor="t">
            <a:spAutoFit/>
          </a:bodyPr>
          <a:lstStyle/>
          <a:p>
            <a:pPr rtl="1" algn="r">
              <a:spcAft>
                <a:spcPts val="500"/>
              </a:spcAft>
            </a:pPr>
            <a:r>
              <a:rPr sz="1500" b="0">
                <a:solidFill>
                  <a:srgbClr val="212430"/>
                </a:solidFill>
                <a:latin typeface="Noto Sans Hebrew"/>
                <a:cs typeface="Noto Sans Hebrew"/>
              </a:rPr>
              <a:t>קרדיט: שאלון 2261</a:t>
            </a:r>
          </a:p>
        </p:txBody>
      </p:sp>
      <p:sp>
        <p:nvSpPr>
          <p:cNvPr id="27" name="Rectangle 26"/>
          <p:cNvSpPr/>
          <p:nvPr/>
        </p:nvSpPr>
        <p:spPr>
          <a:xfrm>
            <a:off x="731520" y="6016752"/>
            <a:ext cx="5308092"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6094476" y="6016752"/>
            <a:ext cx="5308092"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11 מתוך 32</a:t>
            </a:r>
          </a:p>
        </p:txBody>
      </p:sp>
      <p:sp>
        <p:nvSpPr>
          <p:cNvPr id="9" name="Rounded Rectangle 8"/>
          <p:cNvSpPr/>
          <p:nvPr/>
        </p:nvSpPr>
        <p:spPr>
          <a:xfrm>
            <a:off x="8010144" y="2286000"/>
            <a:ext cx="3447288" cy="2377440"/>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2286000"/>
            <a:ext cx="3447288"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235000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235000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2313432"/>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אוניית מעפילים, 1946</a:t>
            </a:r>
          </a:p>
        </p:txBody>
      </p:sp>
      <p:sp>
        <p:nvSpPr>
          <p:cNvPr id="14" name="TextBox 13"/>
          <p:cNvSpPr txBox="1"/>
          <p:nvPr/>
        </p:nvSpPr>
        <p:spPr>
          <a:xfrm>
            <a:off x="8147304" y="2944368"/>
            <a:ext cx="3172968" cy="1627632"/>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קרדיט: שאלון 2261</a:t>
            </a:r>
          </a:p>
        </p:txBody>
      </p:sp>
      <p:sp>
        <p:nvSpPr>
          <p:cNvPr id="15" name="Rounded Rectangle 14"/>
          <p:cNvSpPr/>
          <p:nvPr/>
        </p:nvSpPr>
        <p:spPr>
          <a:xfrm>
            <a:off x="4370832" y="2286000"/>
            <a:ext cx="3447288" cy="2377440"/>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2286000"/>
            <a:ext cx="3447288" cy="822959"/>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247802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247802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2313432"/>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פצוע מאוניית "אקסודוס", 1947</a:t>
            </a:r>
          </a:p>
        </p:txBody>
      </p:sp>
      <p:sp>
        <p:nvSpPr>
          <p:cNvPr id="20" name="TextBox 19"/>
          <p:cNvSpPr txBox="1"/>
          <p:nvPr/>
        </p:nvSpPr>
        <p:spPr>
          <a:xfrm>
            <a:off x="4507992" y="3200400"/>
            <a:ext cx="3172968" cy="1371600"/>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קרדיט: שאלון 2261</a:t>
            </a:r>
          </a:p>
        </p:txBody>
      </p:sp>
      <p:sp>
        <p:nvSpPr>
          <p:cNvPr id="21" name="Rounded Rectangle 20"/>
          <p:cNvSpPr/>
          <p:nvPr/>
        </p:nvSpPr>
        <p:spPr>
          <a:xfrm>
            <a:off x="731520" y="2286000"/>
            <a:ext cx="3447288" cy="2377440"/>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2286000"/>
            <a:ext cx="3447288" cy="1036319"/>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258470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2584704"/>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2313432"/>
            <a:ext cx="2715768" cy="98145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קריקטורה "World Sympathy for Zionism", דיילי מייל 1946</a:t>
            </a:r>
          </a:p>
        </p:txBody>
      </p:sp>
      <p:sp>
        <p:nvSpPr>
          <p:cNvPr id="26" name="TextBox 25"/>
          <p:cNvSpPr txBox="1"/>
          <p:nvPr/>
        </p:nvSpPr>
        <p:spPr>
          <a:xfrm>
            <a:off x="868680" y="3413759"/>
            <a:ext cx="3172968" cy="1158240"/>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קרדיט: שאלון 2261</a:t>
            </a:r>
          </a:p>
        </p:txBody>
      </p:sp>
      <p:sp>
        <p:nvSpPr>
          <p:cNvPr id="27" name="Rectangle 26"/>
          <p:cNvSpPr/>
          <p:nvPr/>
        </p:nvSpPr>
        <p:spPr>
          <a:xfrm>
            <a:off x="731520" y="6016752"/>
            <a:ext cx="5308092"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6094476" y="6016752"/>
            <a:ext cx="5308092"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קריקטורה: בווין והבית הלאומי</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13 מתוך 32</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20.png"/>
          <p:cNvPicPr>
            <a:picLocks noChangeAspect="1"/>
          </p:cNvPicPr>
          <p:nvPr/>
        </p:nvPicPr>
        <p:blipFill>
          <a:blip r:embed="rId3"/>
          <a:stretch>
            <a:fillRect/>
          </a:stretch>
        </p:blipFill>
        <p:spPr>
          <a:xfrm>
            <a:off x="1604356" y="1005840"/>
            <a:ext cx="4197927" cy="4800600"/>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קריקטורה: חייל בריטי חמוש ברימון ליד גדר תיל, ובמרחק חומה עם הכיתוב "בית לאומי". הדמות היא של ארנסט בווין, שר החוץ של בריטניה בשנים 1945–1951.</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מ׳ נאור וד׳ גלעדי, ארץ־ישראל במאה העשרים, מוסד ביאליק, 1991, עמ׳ 351; נספח לשאלון 022261, שאלה 14</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כרזת ההעפלה: חיים וחירות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14 מתוך 32</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21.png"/>
          <p:cNvPicPr>
            <a:picLocks noChangeAspect="1"/>
          </p:cNvPicPr>
          <p:nvPr/>
        </p:nvPicPr>
        <p:blipFill>
          <a:blip r:embed="rId3"/>
          <a:stretch>
            <a:fillRect/>
          </a:stretch>
        </p:blipFill>
        <p:spPr>
          <a:xfrm>
            <a:off x="2069627" y="1005840"/>
            <a:ext cx="3267385" cy="4800600"/>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כרזה בעברית עם ספינה מאחורי גדר תיל וכיתוב "ההעפלה" ו"חיים וחירות". הכרזה מבטאת את מטרות ההעפלה: להיאבק במדיניות הספר הלבן.</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נספח לשאלון 022261, שאלה 7</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תצלום 1: אונייה מעפילים, 1946</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15 מתוך 32</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22.png"/>
          <p:cNvPicPr>
            <a:picLocks noChangeAspect="1"/>
          </p:cNvPicPr>
          <p:nvPr/>
        </p:nvPicPr>
        <p:blipFill>
          <a:blip r:embed="rId3"/>
          <a:stretch>
            <a:fillRect/>
          </a:stretch>
        </p:blipFill>
        <p:spPr>
          <a:xfrm>
            <a:off x="741823" y="1005840"/>
            <a:ext cx="5922993" cy="4800600"/>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קהל מעפילים צפוף על סיפון אונייה. בכיתוב נאמר ששרדו את הנאצים ועדיין לא הורשו להגיע לארץ. התצלום מבטא את מטרת ההעפלה של הצלת הפליטים.</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Photo by R. W. Gregory, Imperial War Museums, E31953; נספח לשאלון 022261</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תצלום 2: הורדת פצוע מאוניית מעפילים, 1947</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16 מתוך 32</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23.png"/>
          <p:cNvPicPr>
            <a:picLocks noChangeAspect="1"/>
          </p:cNvPicPr>
          <p:nvPr/>
        </p:nvPicPr>
        <p:blipFill>
          <a:blip r:embed="rId3"/>
          <a:stretch>
            <a:fillRect/>
          </a:stretch>
        </p:blipFill>
        <p:spPr>
          <a:xfrm>
            <a:off x="731520" y="1296388"/>
            <a:ext cx="5943599" cy="4219502"/>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חיילים בריטים מובילים אדם מהאונייה בלוויית מעפילים. התצלום מציג את המפגש בין המעפילים לבין כוחות הבריטים.</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אוסף התצלומים הלאומי, D8-035; נספח לשאלון 022261</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קריקטורה בעיתון "דיילי מייל", יולי 1946</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17 מתוך 32</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24.png"/>
          <p:cNvPicPr>
            <a:picLocks noChangeAspect="1"/>
          </p:cNvPicPr>
          <p:nvPr/>
        </p:nvPicPr>
        <p:blipFill>
          <a:blip r:embed="rId3"/>
          <a:stretch>
            <a:fillRect/>
          </a:stretch>
        </p:blipFill>
        <p:spPr>
          <a:xfrm>
            <a:off x="731520" y="1210929"/>
            <a:ext cx="5943599" cy="4390421"/>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קריקטורה מ-23 ביולי 1946: הריסות ועליהן הכיתוב KING DAVID, וחיילים בצדדים. תוויות מסביב מסבירות את חלקי הציור. הקריקטורה מתייחסת למלון המלך דוד ולמאבק בשלטון הבריטי.</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Daily Mail, 23 July 1946; נספח לשאלון 022261, שאלה 7</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קריקטורה צרפתית: "Alerte en Méditerranée", 1946</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18 מתוך 32</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31.png"/>
          <p:cNvPicPr>
            <a:picLocks noChangeAspect="1"/>
          </p:cNvPicPr>
          <p:nvPr/>
        </p:nvPicPr>
        <p:blipFill>
          <a:blip r:embed="rId3"/>
          <a:stretch>
            <a:fillRect/>
          </a:stretch>
        </p:blipFill>
        <p:spPr>
          <a:xfrm>
            <a:off x="731520" y="1323493"/>
            <a:ext cx="5943600" cy="4165293"/>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קריקטורה של ספינה קטנה מול ספינות מלחמה, אוניות ומטוסים. הכיתוב על הספינה הקטנה מזכיר את אושוויץ. היא מבטאת את הפער בין המעפילים לבין כוחות הבריטים.</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Curry, Franc-Tireur, 13/8/1946; נספח לשאלון 022261</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השאלה המקורית מהשאלון | שאלון 2261 | קיץ תשפ"א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19 מתוך 32</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7. מקור — המאבק של היישוב היהודי בבריטים (1945 עד מאי 1948)</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לפניך קטע מקור מדברים ששודרו ב"קול ישראל", באביב 1946.</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"תנועת המרי העברי" אינה זהה עם ארגון ומוסד כלשהו, כשמה כן היא תנועה המקיפה את המוני היישוב על כל חוגיו ושדרותיו; תנועה המקפלת בתוכניתה את כל הצורות והגילויים של התנגדות סבילה ופעילה למדיניות הזדונית של חיסול הציונות. אין "תנועת המרי" מצטמצמת בפעולות צבאיות בלבד. למרי העברי מצטרף כל מאמץ בשדה העלייה וההתיישבות, כל מעשה חלוצי־פוליטי, ציבורי, כלכלי, משפטי, תרבותי וכיוצא בהם, המגביר את מאבקו של העם היהודי לגאולתו ולתקומתו המדינית במולדת. נמצא, שכל גוף יהודי – מוסד, יישוב, ארגון או יחיד – יכול לשרת במעשיו את המרי העברי.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כיצד המטרות של הקמת "תנועת המרי העברי" באות לידי ביטוי בקטע המקור.</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הצג פעולה אחת של "תנועת המרי העברי" בתחום הצבאי.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(17 נקודות)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משנת 1945 עד מאי 1948 ניסו לעלות לארץ־ישראל כ־84,000 מעפילים. הבריטים תפסו את רוב המעפילים האלה, והם נכלאו במחנות מעצר בעתלית ובקפריסין.</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2261 | קיץ תשפ"א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20 מתוך 32</a:t>
            </a:r>
          </a:p>
        </p:txBody>
      </p:sp>
      <p:sp>
        <p:nvSpPr>
          <p:cNvPr id="9" name="Rounded Rectangle 8"/>
          <p:cNvSpPr/>
          <p:nvPr/>
        </p:nvSpPr>
        <p:spPr>
          <a:xfrm>
            <a:off x="731520" y="1051560"/>
            <a:ext cx="10725912" cy="112572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979424"/>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האם לדעתך השיגה ההעפלה לארץ־ישראל בשנים אלה את מטרותיה? נמק את דבריך באמצעות שתי עובדות היסטוריות. (16 נקודות)</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קיץ תשפ"א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21 מתוך 32</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7. מקור — המאבק של היישוב היהודי בבריטים (1945 עד מאי 1948)</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כיצד המטרות של הקמת "תנועת המרי העברי" באות לידי ביטוי בקטע:</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איחוד כוחות של כל המחתרות כדי לבצע פעולות רחבות היקף ועוצמה נגד הבריטים. בקטע: "תנועה המקיפה את המוני היישוב על כל חוגיו ושדרותיו".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להביא לסיום המנדט הבריטי ולהקמת מדינה יהודית עצמאית. בקטע: "המגביר את מאבקו של העם היהודי לגאולתו ולתקומתו המדינית במולדת".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פעולות של "תנועת המרי העברי" בתחום הצבאי: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"ליל הרכבות"; פגיעה בתחנת הרדאר של הבריטים על הר הכרמל; תקיפת שדות תעופה בריטיים והשמדת עשרות מטוסים; "ליל הגשרים"; הפריצה למחנה המעפילים בעתלית ושחרור המעפילים הכלואים בו; ההתקפה על בתי המלאכה של הרכבת במונטפיורי; פיצוץ מלון המלך דוד.</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2, עמ' 58–60, 77; לילך 2, עמ' 60–63; מט"ח 2, עמ' 73–77; רכס 2, עמ' 71–75; שזר 2, עמ' 52–59.</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ההעפלה לארץ־ישראל בשנים אלה השיגה את מטרותיה:</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קיץ תשפ"א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22 מתוך 32</a:t>
            </a:r>
          </a:p>
        </p:txBody>
      </p:sp>
      <p:sp>
        <p:nvSpPr>
          <p:cNvPr id="9" name="Rounded Rectangle 8"/>
          <p:cNvSpPr/>
          <p:nvPr/>
        </p:nvSpPr>
        <p:spPr>
          <a:xfrm>
            <a:off x="731520" y="1051560"/>
            <a:ext cx="10725912" cy="4665471"/>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519167"/>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נימוקים: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מבצעי ההעפלה הצליחו ליצור תהודה בעולם, להגביר את המודעות לבעיית העקורים היהודים ולעורר דעת קהל בלתי אוהדת בעולם כלפי מדיניות בריטניה בשאלת העקורים ויחסה אל המעפילים ניצולי השואה: פרשת לה ספציה, פרשת אקסודוס.</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בזכות המאבק על ההעפלה הצליח היישוב לגייס את תמיכת הציבור הבריטי: האופוזיציה, העיתונות וחלק מן הציבור בבריטניה דרשו מן הממשלה למנוע מן החיילים הבריטים להשתתף במלחמה לא מוסרית שבה הם נלחמים בניצולי מחנות הריכוז.</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מבצעי ההעפלה עוררו את דעת הקהל בארצות הברית (של יהודים ושל לא יהודים) שהשפיעה על נשיא ארצות הברית טרומן להפעיל לחץ על בריטניה.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ההעפלה הצליחה לחזק את כוחו של היישוב היהודי בארץ: מאוגוסט 1945 ועד דצמבר 1945 הצליחו להגיע לארץ־ישראל שמונה ספינות מעפילים; מארגני ההעפלה הצליחו להעביר מאירופה לארץ־ישראל או לקפריסין שבקרבתה צעירים יהודים רבים. אלפי עולים הגיעו ממחנות הפליטים בקפריסין מיד עם הקמת המדינה והצטרפו לשירות צה"ל.</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קיץ תשפ"א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23 מתוך 32</a:t>
            </a:r>
          </a:p>
        </p:txBody>
      </p:sp>
      <p:sp>
        <p:nvSpPr>
          <p:cNvPr id="9" name="Rounded Rectangle 8"/>
          <p:cNvSpPr/>
          <p:nvPr/>
        </p:nvSpPr>
        <p:spPr>
          <a:xfrm>
            <a:off x="731520" y="1051560"/>
            <a:ext cx="10725912" cy="4559807"/>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413503"/>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ההעפלה לארץ־ישראל בשנים אלה לא השיגה את מטרותיה: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נימוקים: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ההעפלה לא הצליחה להגשים את המטרה של הגדלת היישוב היהודי בארץ־ישראל. הבריטים הצליחו לעצור את זרם העלייה הבלתי חוקית במידה רבה, רק מעפילים מעטים הצליחו להסתנן דרך הסגר הימי.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על אף מאמצי היישוב בתחום ההעפלה, לא שינתה בריטניה את מדיניותה והמשיכה להגביל את כניסת העולים (1500 עולים כל חודש).</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ההעפלה לא הצליחה להביא לסיום המנדט הבריטי. בריטניה העבירה את שאלת ארץ־ישראל לאו"ם בעקבות שיקולים שנוגעים ל"מלחמה הקרה", למשבר הכלכלי בבריטניה ולירידה בחשיבות של ארץ־ישראל עבור בריטניה.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על אף מאמצי היישוב בתחום ההעפלה בשנים אלה, הוא לא הצליח להעניק מקלט לפליטי השואה. רוב המעפילים נתפסו ונשלחו למחנות בקפריסין.</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2 עמ' 66–70; לילך 2, עמ' 66–72; מט"ח 2, עמ' 79–81; רכס 2, עמ' 77–82; שזר 2, עמ' 44–48.</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נבצרים תשפ"ב</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24 מתוך 32</a:t>
            </a:r>
          </a:p>
        </p:txBody>
      </p:sp>
      <p:sp>
        <p:nvSpPr>
          <p:cNvPr id="9" name="Rounded Rectangle 8"/>
          <p:cNvSpPr/>
          <p:nvPr/>
        </p:nvSpPr>
        <p:spPr>
          <a:xfrm>
            <a:off x="731520" y="1051560"/>
            <a:ext cx="10725912" cy="4454144"/>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307840"/>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8. המאבק בבריטניה בשנים 1947–1945</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מדוע איחד היישוב היהודי בארץ־ישראל את כוחותיו במאבק נגד השלטון הבריטי עם תום מלחמת העולם השנייה? הבא שתי סיבות.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מדוע נמשך איחוד זה זמן קצר בלבד.</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(17 נקודות)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הצג ונמק את העמדה של ארגון ההגנה ואת העמדה של האצ"ל והלח"י בנוגע להמשך המאבק נגד השלטון הבריטי.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הדגם את העמדה של כל אחד מן הצדדים באמצעות אחת מן הפעולות שהם נקטו במאבקם נגד הבריטים.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(16 נקודות)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8. המאבק בבריטניה בשנים 1947-1945</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נבצרים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25 מתוך 32</a:t>
            </a:r>
          </a:p>
        </p:txBody>
      </p:sp>
      <p:sp>
        <p:nvSpPr>
          <p:cNvPr id="9" name="Rounded Rectangle 8"/>
          <p:cNvSpPr/>
          <p:nvPr/>
        </p:nvSpPr>
        <p:spPr>
          <a:xfrm>
            <a:off x="731520" y="1051560"/>
            <a:ext cx="10725912" cy="455980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413504"/>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מדוע איחד היישוב היהודי בארץ־ישראל את כוחותיו במאבק נגד השלטון הבריטי עם תום מלחמת העולם השנייה: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תגובה על מדיניות בריטניה לאחר מלחמת העולם השנייה (הכרזת בווין).</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ההכרה בנחיצותה של פעולה משותפת ומתואמת בין כל המחתרות כדי לבצע פעולות בהיקף ובעוצמה גדולים, שישפיעו על הבריטים ועל דעת הקהל העולמית.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מדוע נמשך איחוד זה זמן קצר בלבד:</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בין שלושת הארגונים היה מתח מתמיד, וגם לאחר שהוקמה המסגרת המשותפת ראה כל אחד מהם באופן שונה את הדרך להשגת המטרה.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בעקבות "השבת השחורה" הנהגת היישוב הגיעה למסקנה שהמאבק המשותף לא שינה את המדיניות של בריטניה ועלול לסכן את המפעל הציוני. הנהגת היישוב דרשה לחזור למדיניות הקודמת ("מאבק צמוד") ולנתק את הקשר בין ההגנה ובין שני הארגונים האחרים.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פיצוץ מלון המלך דוד העמיק את הקרע ואת חוסר האמון בין המחתרות.</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נבצרים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26 מתוך 32</a:t>
            </a:r>
          </a:p>
        </p:txBody>
      </p:sp>
      <p:sp>
        <p:nvSpPr>
          <p:cNvPr id="9" name="Rounded Rectangle 8"/>
          <p:cNvSpPr/>
          <p:nvPr/>
        </p:nvSpPr>
        <p:spPr>
          <a:xfrm>
            <a:off x="731520" y="1051560"/>
            <a:ext cx="10725912" cy="4362704"/>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216400"/>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2, עמ' 56-50; לילך 2, עמ' 64-60; מט"ח 2, עמ' 77-75; רכס 2, עמ' 76-72; שזר 2, עמ' 53-52, 59-55.</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העמדות בנוגע להמשך המאבק נגד השלטון הבריטי: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העמדה של ארגון ההגנה היא שצריך להיאבק בזירה המדינית הבין־לאומית, ולהמשיך את ההתיישבות וההעפלה, אך לא לפגוע ישירות בבריטים ובמתקנים הצבאיים שלהם ("מאבק צמוד").</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נימוקים: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הקמת מדינה יהודית תושג רק באמצעות פעולות מתואמות בארץ־ישראל ובזירה המדינית, בהנחיית מוסדות התנועה הציונית.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הקמת המדינה היהודית מותנית בהתמקדות בעלייה ובהתיישבות.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פגיעה בחיילים ובאנשי מינהל בריטים תפגע באופי המוסרי של המאבק ותצמצם את התמיכה במפעל הציוני.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פגיעה ישירה בבריטים תחמיר את תגובת הבריטים, ועלולה לגרור עימות ישיר שיסכן את המפעל הציוני.</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נבצרים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27 מתוך 32</a:t>
            </a:r>
          </a:p>
        </p:txBody>
      </p:sp>
      <p:sp>
        <p:nvSpPr>
          <p:cNvPr id="9" name="Rounded Rectangle 8"/>
          <p:cNvSpPr/>
          <p:nvPr/>
        </p:nvSpPr>
        <p:spPr>
          <a:xfrm>
            <a:off x="731520" y="1051560"/>
            <a:ext cx="10725912" cy="474268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596384"/>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העמדה של ארגון האצ"ל והלח"י היא שצריך להיאבק בבריטים בכל הדרכים, ובכלל זה פגיעה ישירה בחיילים, באנשי מינהל בריטים, במתקנים צבאיים ובמוסדות ("מאבק רצוף").</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נימוקים: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אין כל סיכוי להידברות עם בריטניה, ורק מאבק מתמשך בכל הדרכים יביא לסיום השלטון הבריטי.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מאבק בכל הדרכים יחייב את הבריטים לתגבר את הכוחות בארץ. תגבור הכוחות יכביד על התקציב של בריטניה, יעורר ביקורת מצד דעת הקהל בבריטניה ויזרז את סיום המנדט בארץ־ישראל.</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דרך מאבק זו הוכיחה את עצמה במאבק של תנועות לאומיות אחרות.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הדגמת העמדה באמצעות הפעולות שהם נקטו במאבקם נגד הבריטים: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פעולות של ארגון ההגנה: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פעולות בתחום ההתיישבות: הקמת ביריה, הקמת יישובים וקיבוצים סמוך לגוש עציון, הקמת 11 הנקודות בנגב, רכישת קרקעות במקומות אסורים.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עלייה בלתי לגלית בלשון המעפילים: "אנצו סירני", "מקס נורדאו", "אקסודוס", פרשת "לה ספציה".</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נבצרים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28 מתוך 32</a:t>
            </a:r>
          </a:p>
        </p:txBody>
      </p:sp>
      <p:sp>
        <p:nvSpPr>
          <p:cNvPr id="9" name="Rounded Rectangle 8"/>
          <p:cNvSpPr/>
          <p:nvPr/>
        </p:nvSpPr>
        <p:spPr>
          <a:xfrm>
            <a:off x="731520" y="1051560"/>
            <a:ext cx="10725912" cy="2842767"/>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2696463"/>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פעולות של האצ"ל והלח"י: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פגיעה במתקנים צבאיים של הבריטים: התקפות על תחנות משטרה, תקיפת בתי המלאכה של הרכבת בחיפה, מיקוש רכבת נפט ליד בנימינה, פיצוץ משרדי מס הכנסה בירושלים.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מאבק ובו פגיעה ישירה בחיילים ואנשי מינהל בריטים: פיצוץ מלון המלך דוד, חטיפת הסרג'נטים, הפריצה לכלא עכו, התקפה על מועדון הקצינים הבריטים.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2, עמ' 67-62; לילך 2, עמ' 48, 74-64; מט"ח 2, עמ' 83-77; רכס 2, עמ' 76, 84-73; שזר 2, עמ' 44, 53, 60-59.</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 שואלים על זה בבגרות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29 מתוך 32</a:t>
            </a:r>
          </a:p>
        </p:txBody>
      </p:sp>
      <p:sp>
        <p:nvSpPr>
          <p:cNvPr id="9" name="Rounded Rectangle 8"/>
          <p:cNvSpPr/>
          <p:nvPr/>
        </p:nvSpPr>
        <p:spPr>
          <a:xfrm>
            <a:off x="731520" y="1051560"/>
            <a:ext cx="6675120" cy="49377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6400800" cy="4791456"/>
          </a:xfrm>
          <a:prstGeom prst="rect">
            <a:avLst/>
          </a:prstGeom>
          <a:noFill/>
        </p:spPr>
        <p:txBody>
          <a:bodyPr wrap="square" lIns="45720" rIns="45720" tIns="27432" bIns="27432" anchor="ctr">
            <a:spAutoFit/>
          </a:bodyPr>
          <a:lstStyle/>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הסבר תופעה או סיבות בעזרת החומר שלמדתם</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ביסוס הטענה בציטוט או התייחסות ישירה לקטע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השוואה: דמיון והבדל בין מושגים או גישות</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נימוק עמדה באמצעות מושגים מקצועיים</a:t>
            </a:r>
          </a:p>
        </p:txBody>
      </p:sp>
      <p:sp>
        <p:nvSpPr>
          <p:cNvPr id="11" name="Rounded Rectangle 10"/>
          <p:cNvSpPr/>
          <p:nvPr/>
        </p:nvSpPr>
        <p:spPr>
          <a:xfrm>
            <a:off x="7635240" y="1051560"/>
            <a:ext cx="3822191" cy="4937760"/>
          </a:xfrm>
          <a:prstGeom prst="roundRect">
            <a:avLst>
              <a:gd name="adj" fmla="val 4000"/>
            </a:avLst>
          </a:prstGeom>
          <a:solidFill>
            <a:srgbClr val="7A2E3A"/>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0" y="1143000"/>
            <a:ext cx="3566160" cy="457200"/>
          </a:xfrm>
          <a:prstGeom prst="rect">
            <a:avLst/>
          </a:prstGeom>
          <a:noFill/>
        </p:spPr>
        <p:txBody>
          <a:bodyPr wrap="square" lIns="45720" rIns="45720" tIns="27432" bIns="27432" anchor="t">
            <a:spAutoFit/>
          </a:bodyPr>
          <a:lstStyle/>
          <a:p>
            <a:pPr rtl="1" algn="r"/>
            <a:r>
              <a:rPr sz="1800" b="1">
                <a:solidFill>
                  <a:srgbClr val="FFFFFF"/>
                </a:solidFill>
                <a:latin typeface="Noto Serif Hebrew"/>
                <a:cs typeface="Noto Serif Hebrew"/>
              </a:rPr>
              <a:t>נושאי המצגת</a:t>
            </a:r>
          </a:p>
        </p:txBody>
      </p:sp>
      <p:sp>
        <p:nvSpPr>
          <p:cNvPr id="13" name="TextBox 12"/>
          <p:cNvSpPr txBox="1"/>
          <p:nvPr/>
        </p:nvSpPr>
        <p:spPr>
          <a:xfrm>
            <a:off x="7772400" y="1645920"/>
            <a:ext cx="3566160" cy="4206240"/>
          </a:xfrm>
          <a:prstGeom prst="rect">
            <a:avLst/>
          </a:prstGeom>
          <a:noFill/>
        </p:spPr>
        <p:txBody>
          <a:bodyPr wrap="square" lIns="45720" rIns="45720" tIns="27432" bIns="27432" anchor="t">
            <a:spAutoFit/>
          </a:bodyPr>
          <a:lstStyle/>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מאבק היישוב בשלטון הבריטי והעברת שאלת ארץ־ישראל לאו"ם</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היבטים נוספים בנושא</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ירידת כוחה של בריטניה והתגברות תלותה בארצות הברית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ההעפלה הצליחה לחזק את כוחו של היישוב היהודי בארץ</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פעולות בתחום ההתיישבות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עלייה בלתי לגלית בלשון המעפילים</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פגיעה במתקנים צבאיים של הבריטים</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מאבק ובו פגיעה ישירה בחיילים ואנשי מינהל בריטים</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טעויות נפוצות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30 מתוך 32</a:t>
            </a:r>
          </a:p>
        </p:txBody>
      </p:sp>
      <p:sp>
        <p:nvSpPr>
          <p:cNvPr id="9" name="Rounded Rectangle 8"/>
          <p:cNvSpPr/>
          <p:nvPr/>
        </p:nvSpPr>
        <p:spPr>
          <a:xfrm>
            <a:off x="731520" y="1097280"/>
            <a:ext cx="10725912" cy="1060704"/>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10451592" cy="914399"/>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את ההגדרה (הצג) מתוך הקטע במקום מהחומר שלמדתם - ההגדרה חייבת לבוא מהלימוד.</a:t>
            </a:r>
          </a:p>
        </p:txBody>
      </p:sp>
      <p:sp>
        <p:nvSpPr>
          <p:cNvPr id="11" name="Rounded Rectangle 10"/>
          <p:cNvSpPr/>
          <p:nvPr/>
        </p:nvSpPr>
        <p:spPr>
          <a:xfrm>
            <a:off x="731520" y="234086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414015"/>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מציינים את המושג בלי להציג אותו - ציון בלבד לא מספיק.</a:t>
            </a:r>
          </a:p>
        </p:txBody>
      </p:sp>
      <p:sp>
        <p:nvSpPr>
          <p:cNvPr id="13" name="Rounded Rectangle 12"/>
          <p:cNvSpPr/>
          <p:nvPr/>
        </p:nvSpPr>
        <p:spPr>
          <a:xfrm>
            <a:off x="731520" y="334670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41985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שוכחים לקשר את ההסבר לקטע עצמו - חובה ציטוט או התייחסות ישירה לקטע.</a:t>
            </a:r>
          </a:p>
        </p:txBody>
      </p:sp>
      <p:sp>
        <p:nvSpPr>
          <p:cNvPr id="15" name="Rounded Rectangle 14"/>
          <p:cNvSpPr/>
          <p:nvPr/>
        </p:nvSpPr>
        <p:spPr>
          <a:xfrm>
            <a:off x="731520" y="4352544"/>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2569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תשובה כללית בלי המושגים המקצועיים מהמחוון.</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סרטון להבנה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31 מתוך 32</a:t>
            </a:r>
          </a:p>
        </p:txBody>
      </p:sp>
      <p:sp>
        <p:nvSpPr>
          <p:cNvPr id="9" name="Rounded Rectangle 8"/>
          <p:cNvSpPr/>
          <p:nvPr/>
        </p:nvSpPr>
        <p:spPr>
          <a:xfrm>
            <a:off x="731520" y="1188720"/>
            <a:ext cx="10725912" cy="29260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61872"/>
            <a:ext cx="10451592" cy="277977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לצפייה</a:t>
            </a:r>
          </a:p>
          <a:p>
            <a:pPr rtl="1" algn="r">
              <a:spcAft>
                <a:spcPts val="500"/>
              </a:spcAft>
            </a:pPr>
            <a:r>
              <a:rPr sz="1800" b="0">
                <a:solidFill>
                  <a:srgbClr val="212430"/>
                </a:solidFill>
                <a:latin typeface="Noto Sans Hebrew"/>
                <a:cs typeface="Noto Sans Hebrew"/>
              </a:rPr>
              <a:t>צפו בסרטון "דיון אודות אישור החלטת החלוקה באו"מ כ"ט בנובמבר תש"ח 29.11.1947 - התחושות, הצדדים והתגובות" - גם בעמוד הנושא, בלשונית "סרטון".</a:t>
            </a:r>
          </a:p>
          <a:p>
            <a:pPr rtl="1" algn="r">
              <a:spcAft>
                <a:spcPts val="500"/>
              </a:spcAft>
            </a:pPr>
            <a:r>
              <a:rPr sz="1800" b="0">
                <a:solidFill>
                  <a:srgbClr val="212430"/>
                </a:solidFill>
                <a:latin typeface="Noto Sans Hebrew"/>
                <a:cs typeface="Noto Sans Hebrew"/>
              </a:rPr>
              <a:t>https://www.youtube.com/watch?v=-N9W72rdMzI</a:t>
            </a:r>
          </a:p>
          <a:p>
            <a:pPr rtl="1" algn="r">
              <a:spcAft>
                <a:spcPts val="500"/>
              </a:spcAft>
            </a:pPr>
            <a:r>
              <a:rPr sz="1800" b="0">
                <a:solidFill>
                  <a:srgbClr val="212430"/>
                </a:solidFill>
                <a:latin typeface="Noto Sans Hebrew"/>
                <a:cs typeface="Noto Sans Hebrew"/>
              </a:rPr>
              <a:t>הסרטון הוא קישור חיצוני (YouTube) ולא נבדק מול תוכן השאלון או מחוון משרד החינוך.</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סיכום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32 מתוך 32</a:t>
            </a:r>
          </a:p>
        </p:txBody>
      </p:sp>
      <p:sp>
        <p:nvSpPr>
          <p:cNvPr id="9" name="Rounded Rectangle 8"/>
          <p:cNvSpPr/>
          <p:nvPr/>
        </p:nvSpPr>
        <p:spPr>
          <a:xfrm>
            <a:off x="731520" y="1371600"/>
            <a:ext cx="10725912" cy="3108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44752"/>
            <a:ext cx="10451592" cy="2962656"/>
          </a:xfrm>
          <a:prstGeom prst="rect">
            <a:avLst/>
          </a:prstGeom>
          <a:noFill/>
        </p:spPr>
        <p:txBody>
          <a:bodyPr wrap="square" lIns="45720" rIns="45720" tIns="27432" bIns="27432" anchor="ctr">
            <a:spAutoFit/>
          </a:bodyPr>
          <a:lstStyle/>
          <a:p>
            <a:pPr rtl="1" algn="r">
              <a:spcAft>
                <a:spcPts val="500"/>
              </a:spcAft>
            </a:pPr>
            <a:r>
              <a:rPr sz="2200" b="0">
                <a:solidFill>
                  <a:srgbClr val="212430"/>
                </a:solidFill>
                <a:latin typeface="Noto Sans Hebrew"/>
                <a:cs typeface="Noto Sans Hebrew"/>
              </a:rPr>
              <a:t>עברו שוב על נושאי המצגת, תרגלו במשחקים, ונסו את שאלת הבגרות בעמוד הנושא.</a:t>
            </a:r>
          </a:p>
          <a:p>
            <a:pPr rtl="1" algn="r">
              <a:spcAft>
                <a:spcPts val="500"/>
              </a:spcAft>
            </a:pPr>
            <a:r>
              <a:rPr sz="2200" b="0">
                <a:solidFill>
                  <a:srgbClr val="212430"/>
                </a:solidFill>
                <a:latin typeface="Noto Sans Hebrew"/>
                <a:cs typeface="Noto Sans Hebrew"/>
              </a:rPr>
              <a:t>בהצלחה!</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ועדת אונסקו"פ: הוועדה שהגיעה בזמן אקסודוס</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12 מתוך 32</a:t>
            </a:r>
          </a:p>
        </p:txBody>
      </p:sp>
      <p:sp>
        <p:nvSpPr>
          <p:cNvPr id="9" name="Rounded Rectangle 8"/>
          <p:cNvSpPr/>
          <p:nvPr/>
        </p:nvSpPr>
        <p:spPr>
          <a:xfrm>
            <a:off x="731520" y="1056487"/>
            <a:ext cx="10725912" cy="4836464"/>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9639"/>
            <a:ext cx="10451592" cy="4690160"/>
          </a:xfrm>
          <a:prstGeom prst="rect">
            <a:avLst/>
          </a:prstGeom>
          <a:noFill/>
        </p:spPr>
        <p:txBody>
          <a:bodyPr wrap="square" lIns="45720" rIns="45720" tIns="27432" bIns="27432" anchor="t">
            <a:spAutoFit/>
          </a:bodyPr>
          <a:lstStyle/>
          <a:p>
            <a:pPr rtl="1" algn="r">
              <a:spcAft>
                <a:spcPts val="400"/>
              </a:spcAft>
            </a:pPr>
            <a:r>
              <a:rPr sz="2500" b="1">
                <a:solidFill>
                  <a:srgbClr val="7A2E3A"/>
                </a:solidFill>
                <a:latin typeface="Noto Serif Hebrew"/>
                <a:cs typeface="Noto Serif Hebrew"/>
              </a:rPr>
              <a:t>הקשר</a:t>
            </a:r>
          </a:p>
          <a:p>
            <a:pPr rtl="1" algn="r">
              <a:spcAft>
                <a:spcPts val="500"/>
              </a:spcAft>
            </a:pPr>
            <a:r>
              <a:rPr sz="2400" b="0">
                <a:solidFill>
                  <a:srgbClr val="212430"/>
                </a:solidFill>
                <a:latin typeface="Noto Sans Hebrew"/>
                <a:cs typeface="Noto Sans Hebrew"/>
              </a:rPr>
              <a:t>ועדת אונסקו"פ ביקרה בארץ בתקופת פרשת אקסודוס. כמה מחבריה היו בנמל חיפה ועדים להורדת המעפילים בכוח מהספינה.</a:t>
            </a:r>
          </a:p>
          <a:p>
            <a:pPr rtl="1" algn="r">
              <a:spcAft>
                <a:spcPts val="500"/>
              </a:spcAft>
            </a:pPr>
            <a:r>
              <a:rPr sz="2400" b="0">
                <a:solidFill>
                  <a:srgbClr val="212430"/>
                </a:solidFill>
                <a:latin typeface="Noto Sans Hebrew"/>
                <a:cs typeface="Noto Sans Hebrew"/>
              </a:rPr>
              <a:t>המחזה השפיע כנראה על העמדה שגיבשה הוועדה, וסייע למטרה של סיום המנדט הבריטי והקמת מדינה יהודית.</a:t>
            </a:r>
          </a:p>
          <a:p>
            <a:pPr rtl="1" algn="r">
              <a:spcAft>
                <a:spcPts val="500"/>
              </a:spcAft>
            </a:pPr>
            <a:r>
              <a:rPr sz="2400" b="0">
                <a:solidFill>
                  <a:srgbClr val="212430"/>
                </a:solidFill>
                <a:latin typeface="Noto Sans Hebrew"/>
                <a:cs typeface="Noto Sans Hebrew"/>
              </a:rPr>
              <a:t>להמשך: מצגת "החלטת כ"ט בנובמבר 1947, מלחמת העצמאות"</a:t>
            </a:r>
          </a:p>
        </p:txBody>
      </p:sp>
      <p:sp>
        <p:nvSpPr>
          <p:cNvPr id="11" name="Rectangle 10"/>
          <p:cNvSpPr/>
          <p:nvPr/>
        </p:nvSpPr>
        <p:spPr>
          <a:xfrm>
            <a:off x="11338560" y="1129639"/>
            <a:ext cx="64008" cy="469016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5308092"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094476" y="6016752"/>
            <a:ext cx="5308092"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